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42"/>
  </p:notesMasterIdLst>
  <p:sldIdLst>
    <p:sldId id="256" r:id="rId2"/>
    <p:sldId id="321" r:id="rId3"/>
    <p:sldId id="322" r:id="rId4"/>
    <p:sldId id="318" r:id="rId5"/>
    <p:sldId id="323" r:id="rId6"/>
    <p:sldId id="324" r:id="rId7"/>
    <p:sldId id="325" r:id="rId8"/>
    <p:sldId id="326" r:id="rId9"/>
    <p:sldId id="327" r:id="rId10"/>
    <p:sldId id="328" r:id="rId11"/>
    <p:sldId id="330" r:id="rId12"/>
    <p:sldId id="331" r:id="rId13"/>
    <p:sldId id="332" r:id="rId14"/>
    <p:sldId id="333" r:id="rId15"/>
    <p:sldId id="336" r:id="rId16"/>
    <p:sldId id="334" r:id="rId17"/>
    <p:sldId id="335" r:id="rId18"/>
    <p:sldId id="337" r:id="rId19"/>
    <p:sldId id="338" r:id="rId20"/>
    <p:sldId id="339" r:id="rId21"/>
    <p:sldId id="340" r:id="rId22"/>
    <p:sldId id="341" r:id="rId23"/>
    <p:sldId id="342" r:id="rId24"/>
    <p:sldId id="343" r:id="rId25"/>
    <p:sldId id="344" r:id="rId26"/>
    <p:sldId id="345" r:id="rId27"/>
    <p:sldId id="346" r:id="rId28"/>
    <p:sldId id="347" r:id="rId29"/>
    <p:sldId id="348" r:id="rId30"/>
    <p:sldId id="349" r:id="rId31"/>
    <p:sldId id="350" r:id="rId32"/>
    <p:sldId id="351" r:id="rId33"/>
    <p:sldId id="352" r:id="rId34"/>
    <p:sldId id="355" r:id="rId35"/>
    <p:sldId id="356" r:id="rId36"/>
    <p:sldId id="357" r:id="rId37"/>
    <p:sldId id="358" r:id="rId38"/>
    <p:sldId id="353" r:id="rId39"/>
    <p:sldId id="354" r:id="rId40"/>
    <p:sldId id="359"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0">
          <p15:clr>
            <a:srgbClr val="A4A3A4"/>
          </p15:clr>
        </p15:guide>
        <p15:guide id="2" pos="27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8240F6-F2BF-FF48-A455-2E073E79AEAE}" v="4" dt="2019-01-29T05:21:35.7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8"/>
    <p:restoredTop sz="94558"/>
  </p:normalViewPr>
  <p:slideViewPr>
    <p:cSldViewPr snapToGrid="0" snapToObjects="1" showGuides="1">
      <p:cViewPr varScale="1">
        <p:scale>
          <a:sx n="105" d="100"/>
          <a:sy n="105" d="100"/>
        </p:scale>
        <p:origin x="1304" y="200"/>
      </p:cViewPr>
      <p:guideLst>
        <p:guide orient="horz" pos="2100"/>
        <p:guide pos="27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41223845-39F0-814B-ACFB-B12373A07B0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a:extLst>
              <a:ext uri="{FF2B5EF4-FFF2-40B4-BE49-F238E27FC236}">
                <a16:creationId xmlns:a16="http://schemas.microsoft.com/office/drawing/2014/main" id="{C3D20502-C23A-644B-8B9E-35D6A44C360F}"/>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75A5A9-AD6A-3D45-9817-527316395D59}" type="datetimeFigureOut">
              <a:rPr lang="es-MX" smtClean="0"/>
              <a:t>29/01/19</a:t>
            </a:fld>
            <a:endParaRPr lang="es-MX"/>
          </a:p>
        </p:txBody>
      </p:sp>
      <p:sp>
        <p:nvSpPr>
          <p:cNvPr id="4" name="Marcador de imagen de diapositiva 3">
            <a:extLst>
              <a:ext uri="{FF2B5EF4-FFF2-40B4-BE49-F238E27FC236}">
                <a16:creationId xmlns:a16="http://schemas.microsoft.com/office/drawing/2014/main" id="{6F29CEF9-3557-1440-B000-077DA4BF67A9}"/>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a:extLst>
              <a:ext uri="{FF2B5EF4-FFF2-40B4-BE49-F238E27FC236}">
                <a16:creationId xmlns:a16="http://schemas.microsoft.com/office/drawing/2014/main" id="{1AD750FD-5FE3-5044-AFFD-6D9D1A07EBE7}"/>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MX"/>
          </a:p>
        </p:txBody>
      </p:sp>
      <p:sp>
        <p:nvSpPr>
          <p:cNvPr id="6" name="Marcador de pie de página 5">
            <a:extLst>
              <a:ext uri="{FF2B5EF4-FFF2-40B4-BE49-F238E27FC236}">
                <a16:creationId xmlns:a16="http://schemas.microsoft.com/office/drawing/2014/main" id="{F1A2D0E2-807F-C247-BCC8-6920B608EB33}"/>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a:extLst>
              <a:ext uri="{FF2B5EF4-FFF2-40B4-BE49-F238E27FC236}">
                <a16:creationId xmlns:a16="http://schemas.microsoft.com/office/drawing/2014/main" id="{CD424C84-5F59-7448-AA34-958B247E4DB2}"/>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37311C-69FE-A74F-BC09-E17C6369CD79}"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_tradnl"/>
              <a:t>Click to edit Master subtitle style</a:t>
            </a:r>
            <a:endParaRPr kumimoji="0" lang="en-US"/>
          </a:p>
        </p:txBody>
      </p:sp>
      <p:sp>
        <p:nvSpPr>
          <p:cNvPr id="28" name="Date Placeholder 27"/>
          <p:cNvSpPr>
            <a:spLocks noGrp="1"/>
          </p:cNvSpPr>
          <p:nvPr>
            <p:ph type="dt" sz="half" idx="10"/>
          </p:nvPr>
        </p:nvSpPr>
        <p:spPr/>
        <p:txBody>
          <a:bodyPr/>
          <a:lstStyle/>
          <a:p>
            <a:fld id="{7FD74917-62F2-344A-B961-A74439243873}" type="datetimeFigureOut">
              <a:rPr lang="en-US" smtClean="0"/>
              <a:t>1/29/19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0D00786-7277-0942-87BB-C30078F43D7F}" type="slidenum">
              <a:rPr lang="en-US" smtClean="0"/>
              <a:t>‹Nº›</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_tradnl"/>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_tradnl"/>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_tradnl"/>
              <a:t>Click to edit Master text styles</a:t>
            </a:r>
          </a:p>
          <a:p>
            <a:pPr lvl="1" eaLnBrk="1" latinLnBrk="0" hangingPunct="1"/>
            <a:r>
              <a:rPr lang="es-ES_tradnl"/>
              <a:t>Second level</a:t>
            </a:r>
          </a:p>
          <a:p>
            <a:pPr lvl="2" eaLnBrk="1" latinLnBrk="0" hangingPunct="1"/>
            <a:r>
              <a:rPr lang="es-ES_tradnl"/>
              <a:t>Third level</a:t>
            </a:r>
          </a:p>
          <a:p>
            <a:pPr lvl="3" eaLnBrk="1" latinLnBrk="0" hangingPunct="1"/>
            <a:r>
              <a:rPr lang="es-ES_tradnl"/>
              <a:t>Fourth level</a:t>
            </a:r>
          </a:p>
          <a:p>
            <a:pPr lvl="4" eaLnBrk="1" latinLnBrk="0" hangingPunct="1"/>
            <a:r>
              <a:rPr lang="es-ES_tradnl"/>
              <a:t>Fifth level</a:t>
            </a:r>
            <a:endParaRPr kumimoji="0" lang="en-US"/>
          </a:p>
        </p:txBody>
      </p:sp>
      <p:sp>
        <p:nvSpPr>
          <p:cNvPr id="4" name="Date Placeholder 3"/>
          <p:cNvSpPr>
            <a:spLocks noGrp="1"/>
          </p:cNvSpPr>
          <p:nvPr>
            <p:ph type="dt" sz="half" idx="10"/>
          </p:nvPr>
        </p:nvSpPr>
        <p:spPr/>
        <p:txBody>
          <a:bodyPr/>
          <a:lstStyle/>
          <a:p>
            <a:fld id="{7FD74917-62F2-344A-B961-A74439243873}" type="datetimeFigureOut">
              <a:rPr lang="en-US" smtClean="0"/>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D00786-7277-0942-87BB-C30078F43D7F}" type="slidenum">
              <a:rPr lang="en-US" smtClean="0"/>
              <a:t>‹Nº›</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10D00786-7277-0942-87BB-C30078F43D7F}" type="slidenum">
              <a:rPr lang="en-US" smtClean="0"/>
              <a:t>‹Nº›</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s-ES_tradnl"/>
              <a:t>Click to edit Master text styles</a:t>
            </a:r>
          </a:p>
          <a:p>
            <a:pPr lvl="1" eaLnBrk="1" latinLnBrk="0" hangingPunct="1"/>
            <a:r>
              <a:rPr lang="es-ES_tradnl"/>
              <a:t>Second level</a:t>
            </a:r>
          </a:p>
          <a:p>
            <a:pPr lvl="2" eaLnBrk="1" latinLnBrk="0" hangingPunct="1"/>
            <a:r>
              <a:rPr lang="es-ES_tradnl"/>
              <a:t>Third level</a:t>
            </a:r>
          </a:p>
          <a:p>
            <a:pPr lvl="3" eaLnBrk="1" latinLnBrk="0" hangingPunct="1"/>
            <a:r>
              <a:rPr lang="es-ES_tradnl"/>
              <a:t>Fourth level</a:t>
            </a:r>
          </a:p>
          <a:p>
            <a:pPr lvl="4" eaLnBrk="1" latinLnBrk="0" hangingPunct="1"/>
            <a:r>
              <a:rPr lang="es-ES_tradnl"/>
              <a:t>Fifth level</a:t>
            </a:r>
            <a:endParaRPr kumimoji="0" lang="en-US"/>
          </a:p>
        </p:txBody>
      </p:sp>
      <p:sp>
        <p:nvSpPr>
          <p:cNvPr id="4" name="Date Placeholder 3"/>
          <p:cNvSpPr>
            <a:spLocks noGrp="1"/>
          </p:cNvSpPr>
          <p:nvPr>
            <p:ph type="dt" sz="half" idx="10"/>
          </p:nvPr>
        </p:nvSpPr>
        <p:spPr/>
        <p:txBody>
          <a:bodyPr/>
          <a:lstStyle/>
          <a:p>
            <a:fld id="{7FD74917-62F2-344A-B961-A74439243873}" type="datetimeFigureOut">
              <a:rPr lang="en-US" smtClean="0"/>
              <a:t>1/29/19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s-ES_tradnl"/>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s-ES_tradnl"/>
              <a:t>Click to edit Master title style</a:t>
            </a:r>
            <a:endParaRPr kumimoji="0" lang="en-US"/>
          </a:p>
        </p:txBody>
      </p:sp>
      <p:sp>
        <p:nvSpPr>
          <p:cNvPr id="4" name="Date Placeholder 3"/>
          <p:cNvSpPr>
            <a:spLocks noGrp="1"/>
          </p:cNvSpPr>
          <p:nvPr>
            <p:ph type="dt" sz="half" idx="10"/>
          </p:nvPr>
        </p:nvSpPr>
        <p:spPr/>
        <p:txBody>
          <a:bodyPr/>
          <a:lstStyle/>
          <a:p>
            <a:fld id="{7FD74917-62F2-344A-B961-A74439243873}" type="datetimeFigureOut">
              <a:rPr lang="en-US" smtClean="0"/>
              <a:t>1/29/19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10D00786-7277-0942-87BB-C30078F43D7F}" type="slidenum">
              <a:rPr lang="en-US" smtClean="0"/>
              <a:t>‹Nº›</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s-ES_tradnl"/>
              <a:t>Click to edit Master text styles</a:t>
            </a:r>
          </a:p>
          <a:p>
            <a:pPr lvl="1" eaLnBrk="1" latinLnBrk="0" hangingPunct="1"/>
            <a:r>
              <a:rPr lang="es-ES_tradnl"/>
              <a:t>Second level</a:t>
            </a:r>
          </a:p>
          <a:p>
            <a:pPr lvl="2" eaLnBrk="1" latinLnBrk="0" hangingPunct="1"/>
            <a:r>
              <a:rPr lang="es-ES_tradnl"/>
              <a:t>Third level</a:t>
            </a:r>
          </a:p>
          <a:p>
            <a:pPr lvl="3" eaLnBrk="1" latinLnBrk="0" hangingPunct="1"/>
            <a:r>
              <a:rPr lang="es-ES_tradnl"/>
              <a:t>Fourth level</a:t>
            </a:r>
          </a:p>
          <a:p>
            <a:pPr lvl="4" eaLnBrk="1" latinLnBrk="0" hangingPunct="1"/>
            <a:r>
              <a:rPr lang="es-ES_tradnl"/>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_tradnl"/>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FD74917-62F2-344A-B961-A74439243873}" type="datetimeFigureOut">
              <a:rPr lang="en-US" smtClean="0"/>
              <a:t>1/29/19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0D00786-7277-0942-87BB-C30078F43D7F}" type="slidenum">
              <a:rPr lang="en-US" smtClean="0"/>
              <a:t>‹Nº›</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_tradnl"/>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s-ES_tradnl"/>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FD74917-62F2-344A-B961-A74439243873}" type="datetimeFigureOut">
              <a:rPr lang="en-US" smtClean="0"/>
              <a:t>1/29/19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00786-7277-0942-87BB-C30078F43D7F}" type="slidenum">
              <a:rPr lang="en-US" smtClean="0"/>
              <a:t>‹Nº›</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s-ES_tradnl"/>
              <a:t>Click to edit Master text styles</a:t>
            </a:r>
          </a:p>
          <a:p>
            <a:pPr lvl="1" eaLnBrk="1" latinLnBrk="0" hangingPunct="1"/>
            <a:r>
              <a:rPr lang="es-ES_tradnl"/>
              <a:t>Second level</a:t>
            </a:r>
          </a:p>
          <a:p>
            <a:pPr lvl="2" eaLnBrk="1" latinLnBrk="0" hangingPunct="1"/>
            <a:r>
              <a:rPr lang="es-ES_tradnl"/>
              <a:t>Third level</a:t>
            </a:r>
          </a:p>
          <a:p>
            <a:pPr lvl="3" eaLnBrk="1" latinLnBrk="0" hangingPunct="1"/>
            <a:r>
              <a:rPr lang="es-ES_tradnl"/>
              <a:t>Fourth level</a:t>
            </a:r>
          </a:p>
          <a:p>
            <a:pPr lvl="4" eaLnBrk="1" latinLnBrk="0" hangingPunct="1"/>
            <a:r>
              <a:rPr lang="es-ES_tradnl"/>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s-ES_tradnl"/>
              <a:t>Click to edit Master text styles</a:t>
            </a:r>
          </a:p>
          <a:p>
            <a:pPr lvl="1" eaLnBrk="1" latinLnBrk="0" hangingPunct="1"/>
            <a:r>
              <a:rPr lang="es-ES_tradnl"/>
              <a:t>Second level</a:t>
            </a:r>
          </a:p>
          <a:p>
            <a:pPr lvl="2" eaLnBrk="1" latinLnBrk="0" hangingPunct="1"/>
            <a:r>
              <a:rPr lang="es-ES_tradnl"/>
              <a:t>Third level</a:t>
            </a:r>
          </a:p>
          <a:p>
            <a:pPr lvl="3" eaLnBrk="1" latinLnBrk="0" hangingPunct="1"/>
            <a:r>
              <a:rPr lang="es-ES_tradnl"/>
              <a:t>Fourth level</a:t>
            </a:r>
          </a:p>
          <a:p>
            <a:pPr lvl="4" eaLnBrk="1" latinLnBrk="0" hangingPunct="1"/>
            <a:r>
              <a:rPr lang="es-ES_tradnl"/>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_tradnl"/>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_tradnl"/>
              <a:t>Click to edit Master text styles</a:t>
            </a:r>
          </a:p>
        </p:txBody>
      </p:sp>
      <p:sp>
        <p:nvSpPr>
          <p:cNvPr id="7" name="Date Placeholder 6"/>
          <p:cNvSpPr>
            <a:spLocks noGrp="1"/>
          </p:cNvSpPr>
          <p:nvPr>
            <p:ph type="dt" sz="half" idx="10"/>
          </p:nvPr>
        </p:nvSpPr>
        <p:spPr/>
        <p:txBody>
          <a:bodyPr/>
          <a:lstStyle/>
          <a:p>
            <a:fld id="{7FD74917-62F2-344A-B961-A74439243873}" type="datetimeFigureOut">
              <a:rPr lang="en-US" smtClean="0"/>
              <a:t>1/29/19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s-ES_tradnl"/>
              <a:t>Click to edit Master text styles</a:t>
            </a:r>
          </a:p>
          <a:p>
            <a:pPr lvl="1" eaLnBrk="1" latinLnBrk="0" hangingPunct="1"/>
            <a:r>
              <a:rPr lang="es-ES_tradnl"/>
              <a:t>Second level</a:t>
            </a:r>
          </a:p>
          <a:p>
            <a:pPr lvl="2" eaLnBrk="1" latinLnBrk="0" hangingPunct="1"/>
            <a:r>
              <a:rPr lang="es-ES_tradnl"/>
              <a:t>Third level</a:t>
            </a:r>
          </a:p>
          <a:p>
            <a:pPr lvl="3" eaLnBrk="1" latinLnBrk="0" hangingPunct="1"/>
            <a:r>
              <a:rPr lang="es-ES_tradnl"/>
              <a:t>Fourth level</a:t>
            </a:r>
          </a:p>
          <a:p>
            <a:pPr lvl="4" eaLnBrk="1" latinLnBrk="0" hangingPunct="1"/>
            <a:r>
              <a:rPr lang="es-ES_tradnl"/>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s-ES_tradnl"/>
              <a:t>Click to edit Master text styles</a:t>
            </a:r>
          </a:p>
          <a:p>
            <a:pPr lvl="1" eaLnBrk="1" latinLnBrk="0" hangingPunct="1"/>
            <a:r>
              <a:rPr lang="es-ES_tradnl"/>
              <a:t>Second level</a:t>
            </a:r>
          </a:p>
          <a:p>
            <a:pPr lvl="2" eaLnBrk="1" latinLnBrk="0" hangingPunct="1"/>
            <a:r>
              <a:rPr lang="es-ES_tradnl"/>
              <a:t>Third level</a:t>
            </a:r>
          </a:p>
          <a:p>
            <a:pPr lvl="3" eaLnBrk="1" latinLnBrk="0" hangingPunct="1"/>
            <a:r>
              <a:rPr lang="es-ES_tradnl"/>
              <a:t>Fourth level</a:t>
            </a:r>
          </a:p>
          <a:p>
            <a:pPr lvl="4" eaLnBrk="1" latinLnBrk="0" hangingPunct="1"/>
            <a:r>
              <a:rPr lang="es-ES_tradnl"/>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10D00786-7277-0942-87BB-C30078F43D7F}" type="slidenum">
              <a:rPr lang="en-US" smtClean="0"/>
              <a:t>‹Nº›</a:t>
            </a:fld>
            <a:endParaRPr lang="en-US"/>
          </a:p>
        </p:txBody>
      </p:sp>
      <p:sp>
        <p:nvSpPr>
          <p:cNvPr id="23" name="Title 22"/>
          <p:cNvSpPr>
            <a:spLocks noGrp="1"/>
          </p:cNvSpPr>
          <p:nvPr>
            <p:ph type="title"/>
          </p:nvPr>
        </p:nvSpPr>
        <p:spPr/>
        <p:txBody>
          <a:bodyPr rtlCol="0" anchor="b" anchorCtr="0"/>
          <a:lstStyle/>
          <a:p>
            <a:r>
              <a:rPr kumimoji="0" lang="es-ES_tradnl"/>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_tradnl"/>
              <a:t>Click to edit Master title style</a:t>
            </a:r>
            <a:endParaRPr kumimoji="0" lang="en-US"/>
          </a:p>
        </p:txBody>
      </p:sp>
      <p:sp>
        <p:nvSpPr>
          <p:cNvPr id="3" name="Date Placeholder 2"/>
          <p:cNvSpPr>
            <a:spLocks noGrp="1"/>
          </p:cNvSpPr>
          <p:nvPr>
            <p:ph type="dt" sz="half" idx="10"/>
          </p:nvPr>
        </p:nvSpPr>
        <p:spPr/>
        <p:txBody>
          <a:bodyPr/>
          <a:lstStyle/>
          <a:p>
            <a:fld id="{7FD74917-62F2-344A-B961-A74439243873}" type="datetimeFigureOut">
              <a:rPr lang="en-US" smtClean="0"/>
              <a:t>1/29/19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10D00786-7277-0942-87BB-C30078F43D7F}"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FD74917-62F2-344A-B961-A74439243873}" type="datetimeFigureOut">
              <a:rPr lang="en-US" smtClean="0"/>
              <a:t>1/29/19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0D00786-7277-0942-87BB-C30078F43D7F}"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_tradnl"/>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_tradnl"/>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s-ES_tradnl"/>
              <a:t>Click to edit Master text styles</a:t>
            </a:r>
          </a:p>
          <a:p>
            <a:pPr lvl="1" eaLnBrk="1" latinLnBrk="0" hangingPunct="1"/>
            <a:r>
              <a:rPr lang="es-ES_tradnl"/>
              <a:t>Second level</a:t>
            </a:r>
          </a:p>
          <a:p>
            <a:pPr lvl="2" eaLnBrk="1" latinLnBrk="0" hangingPunct="1"/>
            <a:r>
              <a:rPr lang="es-ES_tradnl"/>
              <a:t>Third level</a:t>
            </a:r>
          </a:p>
          <a:p>
            <a:pPr lvl="3" eaLnBrk="1" latinLnBrk="0" hangingPunct="1"/>
            <a:r>
              <a:rPr lang="es-ES_tradnl"/>
              <a:t>Fourth level</a:t>
            </a:r>
          </a:p>
          <a:p>
            <a:pPr lvl="4" eaLnBrk="1" latinLnBrk="0" hangingPunct="1"/>
            <a:r>
              <a:rPr lang="es-ES_tradnl"/>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0D00786-7277-0942-87BB-C30078F43D7F}" type="slidenum">
              <a:rPr lang="en-US" smtClean="0"/>
              <a:t>‹Nº›</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FD74917-62F2-344A-B961-A74439243873}" type="datetimeFigureOut">
              <a:rPr lang="en-US" smtClean="0"/>
              <a:t>1/29/19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10D00786-7277-0942-87BB-C30078F43D7F}" type="slidenum">
              <a:rPr lang="en-US" smtClean="0"/>
              <a:t>‹Nº›</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_tradnl"/>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s-ES_tradnl"/>
              <a:t>Drag picture to placeholder or click icon to add</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_tradnl"/>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FD74917-62F2-344A-B961-A74439243873}" type="datetimeFigureOut">
              <a:rPr lang="en-US" smtClean="0"/>
              <a:t>1/29/19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FD74917-62F2-344A-B961-A74439243873}" type="datetimeFigureOut">
              <a:rPr lang="en-US" smtClean="0"/>
              <a:t>1/29/19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0D00786-7277-0942-87BB-C30078F43D7F}" type="slidenum">
              <a:rPr lang="en-US" smtClean="0"/>
              <a:t>‹Nº›</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s-ES_tradnl"/>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_tradnl"/>
              <a:t>Click to edit Master text styles</a:t>
            </a:r>
          </a:p>
          <a:p>
            <a:pPr lvl="1" eaLnBrk="1" latinLnBrk="0" hangingPunct="1"/>
            <a:r>
              <a:rPr kumimoji="0" lang="es-ES_tradnl"/>
              <a:t>Second level</a:t>
            </a:r>
          </a:p>
          <a:p>
            <a:pPr lvl="2" eaLnBrk="1" latinLnBrk="0" hangingPunct="1"/>
            <a:r>
              <a:rPr kumimoji="0" lang="es-ES_tradnl"/>
              <a:t>Third level</a:t>
            </a:r>
          </a:p>
          <a:p>
            <a:pPr lvl="3" eaLnBrk="1" latinLnBrk="0" hangingPunct="1"/>
            <a:r>
              <a:rPr kumimoji="0" lang="es-ES_tradnl"/>
              <a:t>Fourth level</a:t>
            </a:r>
          </a:p>
          <a:p>
            <a:pPr lvl="4" eaLnBrk="1" latinLnBrk="0" hangingPunct="1"/>
            <a:r>
              <a:rPr kumimoji="0" lang="es-ES_tradnl"/>
              <a:t>Fifth level</a:t>
            </a:r>
            <a:endParaRPr kumimoji="0" lang="en-US"/>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a:t>M.D. GABRIEL BALTAZAR PEDRAZA.</a:t>
            </a:r>
          </a:p>
          <a:p>
            <a:r>
              <a:rPr lang="en-US" dirty="0"/>
              <a:t>M.D.F. MIGUEL ANGEL BALTAZAR CHÁVEZ.</a:t>
            </a:r>
          </a:p>
        </p:txBody>
      </p:sp>
      <p:sp>
        <p:nvSpPr>
          <p:cNvPr id="2" name="Title 1"/>
          <p:cNvSpPr>
            <a:spLocks noGrp="1"/>
          </p:cNvSpPr>
          <p:nvPr>
            <p:ph type="ctrTitle"/>
          </p:nvPr>
        </p:nvSpPr>
        <p:spPr/>
        <p:txBody>
          <a:bodyPr>
            <a:normAutofit fontScale="90000"/>
          </a:bodyPr>
          <a:lstStyle/>
          <a:p>
            <a:r>
              <a:rPr lang="en-US" dirty="0"/>
              <a:t>ANÁLISIS DE LOS IMPUESTOS SOBRE NEGOCIOS JURÍDICOS Y ECOLÓGICOS.</a:t>
            </a:r>
          </a:p>
        </p:txBody>
      </p:sp>
    </p:spTree>
    <p:extLst>
      <p:ext uri="{BB962C8B-B14F-4D97-AF65-F5344CB8AC3E}">
        <p14:creationId xmlns:p14="http://schemas.microsoft.com/office/powerpoint/2010/main" val="2312519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807281-EE3E-2440-83FE-231743D8CB28}"/>
              </a:ext>
            </a:extLst>
          </p:cNvPr>
          <p:cNvSpPr>
            <a:spLocks noGrp="1"/>
          </p:cNvSpPr>
          <p:nvPr>
            <p:ph type="title"/>
          </p:nvPr>
        </p:nvSpPr>
        <p:spPr/>
        <p:txBody>
          <a:bodyPr/>
          <a:lstStyle/>
          <a:p>
            <a:r>
              <a:rPr lang="es-MX" dirty="0"/>
              <a:t>2.- Falta de equidad tributaria. </a:t>
            </a:r>
          </a:p>
        </p:txBody>
      </p:sp>
      <p:sp>
        <p:nvSpPr>
          <p:cNvPr id="3" name="Marcador de contenido 2">
            <a:extLst>
              <a:ext uri="{FF2B5EF4-FFF2-40B4-BE49-F238E27FC236}">
                <a16:creationId xmlns:a16="http://schemas.microsoft.com/office/drawing/2014/main" id="{CD521D43-E338-A04E-B79D-6469D685F84B}"/>
              </a:ext>
            </a:extLst>
          </p:cNvPr>
          <p:cNvSpPr>
            <a:spLocks noGrp="1"/>
          </p:cNvSpPr>
          <p:nvPr>
            <p:ph sz="quarter" idx="1"/>
          </p:nvPr>
        </p:nvSpPr>
        <p:spPr/>
        <p:txBody>
          <a:bodyPr>
            <a:normAutofit/>
          </a:bodyPr>
          <a:lstStyle/>
          <a:p>
            <a:pPr algn="just"/>
            <a:r>
              <a:rPr lang="es-MX" dirty="0"/>
              <a:t>La SCJN ha determinado que dicho principio constitucional “tiene como finalidad esclarecer si a dos distintos grupos de contribuyentes se les otorga un trato diferente y si está constitucionalmente justificado.”</a:t>
            </a:r>
          </a:p>
          <a:p>
            <a:pPr algn="just"/>
            <a:r>
              <a:rPr lang="es-ES" dirty="0"/>
              <a:t>Esto, es, las normas tributarias deben tratar de manera igual a quienes se encuentran en una misma situación y, lógicamente, de manera desigual a los sujetos del gravamen que se ubiquen en una situación diversa.</a:t>
            </a:r>
            <a:endParaRPr lang="es-MX" dirty="0"/>
          </a:p>
          <a:p>
            <a:pPr marL="0" indent="0" algn="just">
              <a:buNone/>
            </a:pPr>
            <a:r>
              <a:rPr lang="es-MX" sz="1300" dirty="0"/>
              <a:t>Tesis: 2a./J. 74/2017 (10a.), Segunda Sala, Jurisprudencia(Constitucional).</a:t>
            </a:r>
          </a:p>
        </p:txBody>
      </p:sp>
    </p:spTree>
    <p:extLst>
      <p:ext uri="{BB962C8B-B14F-4D97-AF65-F5344CB8AC3E}">
        <p14:creationId xmlns:p14="http://schemas.microsoft.com/office/powerpoint/2010/main" val="353704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798938-D356-E94F-8633-C365D8F785FB}"/>
              </a:ext>
            </a:extLst>
          </p:cNvPr>
          <p:cNvSpPr>
            <a:spLocks noGrp="1"/>
          </p:cNvSpPr>
          <p:nvPr>
            <p:ph type="title"/>
          </p:nvPr>
        </p:nvSpPr>
        <p:spPr/>
        <p:txBody>
          <a:bodyPr/>
          <a:lstStyle/>
          <a:p>
            <a:r>
              <a:rPr lang="es-MX" dirty="0"/>
              <a:t>2.- Falta de equidad tributaria. </a:t>
            </a:r>
          </a:p>
        </p:txBody>
      </p:sp>
      <p:sp>
        <p:nvSpPr>
          <p:cNvPr id="3" name="Marcador de contenido 2">
            <a:extLst>
              <a:ext uri="{FF2B5EF4-FFF2-40B4-BE49-F238E27FC236}">
                <a16:creationId xmlns:a16="http://schemas.microsoft.com/office/drawing/2014/main" id="{21519220-FCAA-5346-9E0D-622BA65DEA9C}"/>
              </a:ext>
            </a:extLst>
          </p:cNvPr>
          <p:cNvSpPr>
            <a:spLocks noGrp="1"/>
          </p:cNvSpPr>
          <p:nvPr>
            <p:ph sz="quarter" idx="1"/>
          </p:nvPr>
        </p:nvSpPr>
        <p:spPr/>
        <p:txBody>
          <a:bodyPr>
            <a:normAutofit fontScale="85000" lnSpcReduction="10000"/>
          </a:bodyPr>
          <a:lstStyle/>
          <a:p>
            <a:pPr algn="just"/>
            <a:r>
              <a:rPr lang="es-MX" dirty="0"/>
              <a:t>El artículo 85 de la Ley de Hacienda establece que el Impuesto sobre NJ </a:t>
            </a:r>
            <a:r>
              <a:rPr lang="es-MX" b="1" dirty="0"/>
              <a:t>se causará con cuotas</a:t>
            </a:r>
            <a:r>
              <a:rPr lang="es-MX" dirty="0"/>
              <a:t>, para aquellos casos en que no sea cuantificable la obligación pecuniaria, </a:t>
            </a:r>
            <a:r>
              <a:rPr lang="es-MX" b="1" dirty="0"/>
              <a:t>y con “tarifas</a:t>
            </a:r>
            <a:r>
              <a:rPr lang="es-MX" dirty="0"/>
              <a:t>”, para los casos en que los actos jurídicos que sí establezcan obligaciones pecuniarias determinables. </a:t>
            </a:r>
          </a:p>
          <a:p>
            <a:pPr algn="just"/>
            <a:r>
              <a:rPr lang="es-MX" dirty="0"/>
              <a:t>Sin embargo, consideramos que </a:t>
            </a:r>
            <a:r>
              <a:rPr lang="es-MX" b="1" dirty="0"/>
              <a:t>dicho trato diferenciado es arbitrario, </a:t>
            </a:r>
            <a:r>
              <a:rPr lang="es-MX" dirty="0"/>
              <a:t>pues no se encuentra justificado, ya que, al </a:t>
            </a:r>
            <a:r>
              <a:rPr lang="es-MX" b="1" dirty="0"/>
              <a:t>no</a:t>
            </a:r>
            <a:r>
              <a:rPr lang="es-MX" dirty="0"/>
              <a:t> </a:t>
            </a:r>
            <a:r>
              <a:rPr lang="es-MX" b="1" dirty="0"/>
              <a:t>tener una naturaleza económica ninguno de los actos gravados</a:t>
            </a:r>
            <a:r>
              <a:rPr lang="es-MX" dirty="0"/>
              <a:t> (dado que no existe transmisión de riqueza, ni manifestaciones indirectas de la misma) </a:t>
            </a:r>
            <a:r>
              <a:rPr lang="es-MX" b="1" dirty="0"/>
              <a:t>no hay una razón válida para establecer que, para ciertos actos, el impuesto se causará con cuotas y, en otros, mediante tarifas.</a:t>
            </a:r>
          </a:p>
        </p:txBody>
      </p:sp>
    </p:spTree>
    <p:extLst>
      <p:ext uri="{BB962C8B-B14F-4D97-AF65-F5344CB8AC3E}">
        <p14:creationId xmlns:p14="http://schemas.microsoft.com/office/powerpoint/2010/main" val="3500209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B3C5B2-8683-6F41-9C49-C2545431FB6E}"/>
              </a:ext>
            </a:extLst>
          </p:cNvPr>
          <p:cNvSpPr>
            <a:spLocks noGrp="1"/>
          </p:cNvSpPr>
          <p:nvPr>
            <p:ph type="title"/>
          </p:nvPr>
        </p:nvSpPr>
        <p:spPr/>
        <p:txBody>
          <a:bodyPr>
            <a:normAutofit fontScale="90000"/>
          </a:bodyPr>
          <a:lstStyle/>
          <a:p>
            <a:r>
              <a:rPr lang="es-MX" dirty="0"/>
              <a:t>3.- Violación al principio de legalidad tributaria.</a:t>
            </a:r>
          </a:p>
        </p:txBody>
      </p:sp>
      <p:sp>
        <p:nvSpPr>
          <p:cNvPr id="3" name="Marcador de contenido 2">
            <a:extLst>
              <a:ext uri="{FF2B5EF4-FFF2-40B4-BE49-F238E27FC236}">
                <a16:creationId xmlns:a16="http://schemas.microsoft.com/office/drawing/2014/main" id="{0FE10124-32F1-D849-94EF-3F7AB81B975C}"/>
              </a:ext>
            </a:extLst>
          </p:cNvPr>
          <p:cNvSpPr>
            <a:spLocks noGrp="1"/>
          </p:cNvSpPr>
          <p:nvPr>
            <p:ph sz="quarter" idx="1"/>
          </p:nvPr>
        </p:nvSpPr>
        <p:spPr/>
        <p:txBody>
          <a:bodyPr>
            <a:normAutofit/>
          </a:bodyPr>
          <a:lstStyle/>
          <a:p>
            <a:pPr algn="just"/>
            <a:r>
              <a:rPr lang="es-MX" dirty="0"/>
              <a:t>La SCJN, ha establecido que el principio de legalidad tributaria, “exige que los elementos esenciales del mismo, como pueden ser el sujeto, objeto, base, tasa y época de pago, estén consignados de manera expresa en la ley, para que así no quede margen para la arbitrariedad de las autoridades exactoras”, para que, de esta forma, “el sujeto pasivo de la relación tributaria pueda en todo momento conocer la forma cierta de contribuir[.]” </a:t>
            </a:r>
          </a:p>
          <a:p>
            <a:pPr algn="just"/>
            <a:endParaRPr lang="es-MX" dirty="0"/>
          </a:p>
          <a:p>
            <a:pPr marL="0" indent="0" algn="just">
              <a:buNone/>
            </a:pPr>
            <a:r>
              <a:rPr lang="pt" sz="1300" dirty="0" err="1"/>
              <a:t>Séptima</a:t>
            </a:r>
            <a:r>
              <a:rPr lang="pt" sz="1300" dirty="0"/>
              <a:t> Época, 232796, Pleno, </a:t>
            </a:r>
            <a:r>
              <a:rPr lang="pt" sz="1300" dirty="0" err="1"/>
              <a:t>Volumen</a:t>
            </a:r>
            <a:r>
              <a:rPr lang="pt" sz="1300" dirty="0"/>
              <a:t> 91-96, Pag. 172, </a:t>
            </a:r>
            <a:r>
              <a:rPr lang="pt" sz="1300" dirty="0" err="1"/>
              <a:t>Jurisprudencia</a:t>
            </a:r>
            <a:r>
              <a:rPr lang="pt" sz="1300" dirty="0"/>
              <a:t>(Constitucional, Administrativa)</a:t>
            </a:r>
            <a:endParaRPr lang="es-MX" sz="1300" dirty="0"/>
          </a:p>
        </p:txBody>
      </p:sp>
    </p:spTree>
    <p:extLst>
      <p:ext uri="{BB962C8B-B14F-4D97-AF65-F5344CB8AC3E}">
        <p14:creationId xmlns:p14="http://schemas.microsoft.com/office/powerpoint/2010/main" val="2428771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C08ADD-FA7F-DD40-BFD6-946E1A4D4454}"/>
              </a:ext>
            </a:extLst>
          </p:cNvPr>
          <p:cNvSpPr>
            <a:spLocks noGrp="1"/>
          </p:cNvSpPr>
          <p:nvPr>
            <p:ph type="title"/>
          </p:nvPr>
        </p:nvSpPr>
        <p:spPr/>
        <p:txBody>
          <a:bodyPr>
            <a:normAutofit fontScale="90000"/>
          </a:bodyPr>
          <a:lstStyle/>
          <a:p>
            <a:r>
              <a:rPr lang="es-MX" dirty="0"/>
              <a:t>3.- Violación al principio de legalidad tributaria.</a:t>
            </a:r>
          </a:p>
        </p:txBody>
      </p:sp>
      <p:sp>
        <p:nvSpPr>
          <p:cNvPr id="3" name="Marcador de contenido 2">
            <a:extLst>
              <a:ext uri="{FF2B5EF4-FFF2-40B4-BE49-F238E27FC236}">
                <a16:creationId xmlns:a16="http://schemas.microsoft.com/office/drawing/2014/main" id="{3029735B-F1A5-A448-B15E-BDF84BCFC87E}"/>
              </a:ext>
            </a:extLst>
          </p:cNvPr>
          <p:cNvSpPr>
            <a:spLocks noGrp="1"/>
          </p:cNvSpPr>
          <p:nvPr>
            <p:ph sz="quarter" idx="1"/>
          </p:nvPr>
        </p:nvSpPr>
        <p:spPr/>
        <p:txBody>
          <a:bodyPr>
            <a:normAutofit fontScale="85000" lnSpcReduction="20000"/>
          </a:bodyPr>
          <a:lstStyle/>
          <a:p>
            <a:pPr algn="just"/>
            <a:r>
              <a:rPr lang="es-MX" dirty="0"/>
              <a:t>La fracción II, del artículo 82 de la Ley de Hacienda  establece que el Impuesto sobre NJ se causará “[p]or </a:t>
            </a:r>
            <a:r>
              <a:rPr lang="es-MX" b="1" dirty="0"/>
              <a:t>cualquier otro tipo de acto</a:t>
            </a:r>
            <a:r>
              <a:rPr lang="es-MX" dirty="0"/>
              <a:t> que represente o no intereses pecuniarios, siempre que el acto consentido en éstos no esté gravado por otro impuesto previsto en la presente Ley[.]” </a:t>
            </a:r>
          </a:p>
          <a:p>
            <a:pPr algn="just"/>
            <a:r>
              <a:rPr lang="es-MX" dirty="0"/>
              <a:t>El problema, entonces, radica en que </a:t>
            </a:r>
            <a:r>
              <a:rPr lang="es-MX" b="1" dirty="0"/>
              <a:t>el objeto de dicho gravamen, es particularmente ambiguo y no delimita con precisión cuáles son los actos jurídicos cuya celebración se encuentra gravada.</a:t>
            </a:r>
            <a:endParaRPr lang="es-MX" dirty="0"/>
          </a:p>
          <a:p>
            <a:pPr algn="just"/>
            <a:r>
              <a:rPr lang="es-MX" dirty="0"/>
              <a:t>Esta </a:t>
            </a:r>
            <a:r>
              <a:rPr lang="es-MX" b="1" dirty="0"/>
              <a:t>indefinición e imprecisión en el establecimiento del objeto del tributo </a:t>
            </a:r>
            <a:r>
              <a:rPr lang="es-MX" dirty="0"/>
              <a:t>constituye una violación al principio de legalidad tributaria pues </a:t>
            </a:r>
            <a:r>
              <a:rPr lang="es-MX" b="1" dirty="0"/>
              <a:t>deja un amplio margen de arbitrariedad para las autoridades fiscales, al tiempo genera incertidumbre jurídica en los sujetos pasivos </a:t>
            </a:r>
            <a:r>
              <a:rPr lang="es-MX" dirty="0"/>
              <a:t>de la contribución.</a:t>
            </a:r>
          </a:p>
        </p:txBody>
      </p:sp>
    </p:spTree>
    <p:extLst>
      <p:ext uri="{BB962C8B-B14F-4D97-AF65-F5344CB8AC3E}">
        <p14:creationId xmlns:p14="http://schemas.microsoft.com/office/powerpoint/2010/main" val="1979143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13A6F5-C212-5148-A542-3D244D5B5EE2}"/>
              </a:ext>
            </a:extLst>
          </p:cNvPr>
          <p:cNvSpPr>
            <a:spLocks noGrp="1"/>
          </p:cNvSpPr>
          <p:nvPr>
            <p:ph type="title"/>
          </p:nvPr>
        </p:nvSpPr>
        <p:spPr/>
        <p:txBody>
          <a:bodyPr>
            <a:noAutofit/>
          </a:bodyPr>
          <a:lstStyle/>
          <a:p>
            <a:r>
              <a:rPr lang="es-ES" sz="2500" dirty="0"/>
              <a:t>4.- Transgresión al principio de destino al gasto público.</a:t>
            </a:r>
            <a:endParaRPr lang="es-MX" sz="2500" dirty="0"/>
          </a:p>
        </p:txBody>
      </p:sp>
      <p:sp>
        <p:nvSpPr>
          <p:cNvPr id="3" name="Marcador de contenido 2">
            <a:extLst>
              <a:ext uri="{FF2B5EF4-FFF2-40B4-BE49-F238E27FC236}">
                <a16:creationId xmlns:a16="http://schemas.microsoft.com/office/drawing/2014/main" id="{327EC9BC-77F5-3040-A004-4ADDE5196056}"/>
              </a:ext>
            </a:extLst>
          </p:cNvPr>
          <p:cNvSpPr>
            <a:spLocks noGrp="1"/>
          </p:cNvSpPr>
          <p:nvPr>
            <p:ph sz="quarter" idx="1"/>
          </p:nvPr>
        </p:nvSpPr>
        <p:spPr>
          <a:xfrm>
            <a:off x="301752" y="1507170"/>
            <a:ext cx="8503920" cy="4572000"/>
          </a:xfrm>
        </p:spPr>
        <p:txBody>
          <a:bodyPr>
            <a:normAutofit fontScale="85000" lnSpcReduction="10000"/>
          </a:bodyPr>
          <a:lstStyle/>
          <a:p>
            <a:pPr algn="just"/>
            <a:r>
              <a:rPr lang="es-MX" dirty="0"/>
              <a:t>El Pleno de la SCJN estableció que el principio de destino al gasto público consiste en que la obligación prevista en la fracción IV del artículo 31 constitucional “tiene como objeto el de la satisfacción de los gastos públicos que el Estado debe cubrir en beneficio de la colectividad.” </a:t>
            </a:r>
            <a:r>
              <a:rPr lang="pt" sz="1400" dirty="0"/>
              <a:t>389618. 165. Pleno. </a:t>
            </a:r>
            <a:r>
              <a:rPr lang="pt" sz="1400" dirty="0" err="1"/>
              <a:t>Séptima</a:t>
            </a:r>
            <a:r>
              <a:rPr lang="pt" sz="1400" dirty="0"/>
              <a:t> Época. </a:t>
            </a:r>
            <a:r>
              <a:rPr lang="pt" sz="1400" dirty="0" err="1"/>
              <a:t>Apéndice</a:t>
            </a:r>
            <a:r>
              <a:rPr lang="pt" sz="1400" dirty="0"/>
              <a:t> de 1995. Tomo </a:t>
            </a:r>
            <a:r>
              <a:rPr lang="pt" sz="1400" dirty="0" err="1"/>
              <a:t>I</a:t>
            </a:r>
            <a:r>
              <a:rPr lang="pt" sz="1400" dirty="0"/>
              <a:t>, Parte SCJN, Pág. 167</a:t>
            </a:r>
          </a:p>
          <a:p>
            <a:pPr marL="0" indent="0" algn="just">
              <a:buNone/>
            </a:pPr>
            <a:endParaRPr lang="es-MX" sz="1400" dirty="0"/>
          </a:p>
          <a:p>
            <a:pPr algn="just"/>
            <a:r>
              <a:rPr lang="es-MX" dirty="0"/>
              <a:t>En diversos criterios emitidos por TCC se aprecia que se cumple con el citado principio constitucional cuando el monto recaudado mediante algún impuesto “sea destinado a cubrir el gasto público a través de los programas aprobados en el presupuesto de egresos para el citado ejercicio fiscal, lo cual constituye, en ese rubro, la única exigencia impuesta por el citado precepto constitucional.” </a:t>
            </a:r>
            <a:r>
              <a:rPr lang="es-MX" sz="1400" dirty="0"/>
              <a:t>Tesis: XXIV.2o. J/2, Tribunales Colegiados de Circuito, Jurisprudencia(Administrativa)</a:t>
            </a:r>
          </a:p>
        </p:txBody>
      </p:sp>
    </p:spTree>
    <p:extLst>
      <p:ext uri="{BB962C8B-B14F-4D97-AF65-F5344CB8AC3E}">
        <p14:creationId xmlns:p14="http://schemas.microsoft.com/office/powerpoint/2010/main" val="3340632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21CF5-C2B6-A245-8442-CE6247A498D7}"/>
              </a:ext>
            </a:extLst>
          </p:cNvPr>
          <p:cNvSpPr>
            <a:spLocks noGrp="1"/>
          </p:cNvSpPr>
          <p:nvPr>
            <p:ph type="title"/>
          </p:nvPr>
        </p:nvSpPr>
        <p:spPr/>
        <p:txBody>
          <a:bodyPr>
            <a:normAutofit/>
          </a:bodyPr>
          <a:lstStyle/>
          <a:p>
            <a:r>
              <a:rPr lang="es-ES" sz="2500" dirty="0"/>
              <a:t>4.- Transgresión al principio de destino al gasto público.</a:t>
            </a:r>
            <a:endParaRPr lang="es-MX" sz="2500" dirty="0"/>
          </a:p>
        </p:txBody>
      </p:sp>
      <p:sp>
        <p:nvSpPr>
          <p:cNvPr id="3" name="Marcador de contenido 2">
            <a:extLst>
              <a:ext uri="{FF2B5EF4-FFF2-40B4-BE49-F238E27FC236}">
                <a16:creationId xmlns:a16="http://schemas.microsoft.com/office/drawing/2014/main" id="{82FE1192-C2B6-DF47-B4CD-EE12291410DE}"/>
              </a:ext>
            </a:extLst>
          </p:cNvPr>
          <p:cNvSpPr>
            <a:spLocks noGrp="1"/>
          </p:cNvSpPr>
          <p:nvPr>
            <p:ph sz="quarter" idx="1"/>
          </p:nvPr>
        </p:nvSpPr>
        <p:spPr/>
        <p:txBody>
          <a:bodyPr/>
          <a:lstStyle/>
          <a:p>
            <a:pPr algn="just"/>
            <a:r>
              <a:rPr lang="es-MX" dirty="0"/>
              <a:t>Entonces, puede razonablemente inferirse que </a:t>
            </a:r>
            <a:r>
              <a:rPr lang="es-MX" b="1" dirty="0"/>
              <a:t>si la cantidad recaudada</a:t>
            </a:r>
            <a:r>
              <a:rPr lang="es-MX" dirty="0"/>
              <a:t> por concepto de determinado impuesto</a:t>
            </a:r>
            <a:r>
              <a:rPr lang="es-MX" b="1" dirty="0"/>
              <a:t> no está destinada a la satisfacción de las necesidades colectivas</a:t>
            </a:r>
            <a:r>
              <a:rPr lang="es-MX" dirty="0"/>
              <a:t> </a:t>
            </a:r>
            <a:r>
              <a:rPr lang="es-MX" b="1" dirty="0"/>
              <a:t>en el Presupuesto de Egresos,</a:t>
            </a:r>
            <a:r>
              <a:rPr lang="es-MX" dirty="0"/>
              <a:t> entonces </a:t>
            </a:r>
            <a:r>
              <a:rPr lang="es-MX" b="1" dirty="0"/>
              <a:t>se infringe el principio </a:t>
            </a:r>
            <a:r>
              <a:rPr lang="es-MX" dirty="0"/>
              <a:t>de destino al gasto públic0.</a:t>
            </a:r>
          </a:p>
        </p:txBody>
      </p:sp>
    </p:spTree>
    <p:extLst>
      <p:ext uri="{BB962C8B-B14F-4D97-AF65-F5344CB8AC3E}">
        <p14:creationId xmlns:p14="http://schemas.microsoft.com/office/powerpoint/2010/main" val="101632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B87F31-2B48-9240-BB66-F1320C2D341B}"/>
              </a:ext>
            </a:extLst>
          </p:cNvPr>
          <p:cNvSpPr>
            <a:spLocks noGrp="1"/>
          </p:cNvSpPr>
          <p:nvPr>
            <p:ph type="title"/>
          </p:nvPr>
        </p:nvSpPr>
        <p:spPr/>
        <p:txBody>
          <a:bodyPr>
            <a:normAutofit/>
          </a:bodyPr>
          <a:lstStyle/>
          <a:p>
            <a:r>
              <a:rPr lang="es-ES" sz="2500" dirty="0"/>
              <a:t>4.- Transgresión al principio de destino al gasto público.</a:t>
            </a:r>
            <a:endParaRPr lang="es-MX" sz="2500" dirty="0"/>
          </a:p>
        </p:txBody>
      </p:sp>
      <p:sp>
        <p:nvSpPr>
          <p:cNvPr id="3" name="Marcador de contenido 2">
            <a:extLst>
              <a:ext uri="{FF2B5EF4-FFF2-40B4-BE49-F238E27FC236}">
                <a16:creationId xmlns:a16="http://schemas.microsoft.com/office/drawing/2014/main" id="{2D67E106-5CE5-1C4F-BF01-F028BB589723}"/>
              </a:ext>
            </a:extLst>
          </p:cNvPr>
          <p:cNvSpPr>
            <a:spLocks noGrp="1"/>
          </p:cNvSpPr>
          <p:nvPr>
            <p:ph sz="quarter" idx="1"/>
          </p:nvPr>
        </p:nvSpPr>
        <p:spPr/>
        <p:txBody>
          <a:bodyPr/>
          <a:lstStyle/>
          <a:p>
            <a:pPr algn="just"/>
            <a:r>
              <a:rPr lang="es-MX" dirty="0"/>
              <a:t>Una de las irregularidades del proceso legislativo que más se han comentado es que la Ley de Ingresos del Estado de Michoacán para el ejercicio 2019 no contempla la percepción de ingresos por concepto del Impuesto a los Negocios Jurídicos. </a:t>
            </a:r>
          </a:p>
          <a:p>
            <a:pPr algn="just"/>
            <a:r>
              <a:rPr lang="es-MX" dirty="0"/>
              <a:t>Sin embargo, esa omisión por si sola no acarrea la inconstitucionalidad del impuesto en cuestión, ya que no existen criterios jurisprudenciales que así lo sugieran, aunado a que se trata de una situación verdaderamente atípica.</a:t>
            </a:r>
          </a:p>
          <a:p>
            <a:pPr algn="just"/>
            <a:endParaRPr lang="es-MX" dirty="0"/>
          </a:p>
        </p:txBody>
      </p:sp>
    </p:spTree>
    <p:extLst>
      <p:ext uri="{BB962C8B-B14F-4D97-AF65-F5344CB8AC3E}">
        <p14:creationId xmlns:p14="http://schemas.microsoft.com/office/powerpoint/2010/main" val="3679069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BB72E2-61CE-544B-BCAF-435A7847ACA9}"/>
              </a:ext>
            </a:extLst>
          </p:cNvPr>
          <p:cNvSpPr>
            <a:spLocks noGrp="1"/>
          </p:cNvSpPr>
          <p:nvPr>
            <p:ph type="title"/>
          </p:nvPr>
        </p:nvSpPr>
        <p:spPr/>
        <p:txBody>
          <a:bodyPr>
            <a:normAutofit/>
          </a:bodyPr>
          <a:lstStyle/>
          <a:p>
            <a:r>
              <a:rPr lang="es-ES" sz="2500" dirty="0"/>
              <a:t>4.- Transgresión al principio de destino al gasto público.</a:t>
            </a:r>
            <a:endParaRPr lang="es-MX" sz="2500" dirty="0"/>
          </a:p>
        </p:txBody>
      </p:sp>
      <p:sp>
        <p:nvSpPr>
          <p:cNvPr id="3" name="Marcador de contenido 2">
            <a:extLst>
              <a:ext uri="{FF2B5EF4-FFF2-40B4-BE49-F238E27FC236}">
                <a16:creationId xmlns:a16="http://schemas.microsoft.com/office/drawing/2014/main" id="{42ACB633-719D-4748-AA5F-8066CA57F511}"/>
              </a:ext>
            </a:extLst>
          </p:cNvPr>
          <p:cNvSpPr>
            <a:spLocks noGrp="1"/>
          </p:cNvSpPr>
          <p:nvPr>
            <p:ph sz="quarter" idx="1"/>
          </p:nvPr>
        </p:nvSpPr>
        <p:spPr/>
        <p:txBody>
          <a:bodyPr/>
          <a:lstStyle/>
          <a:p>
            <a:pPr algn="just"/>
            <a:r>
              <a:rPr lang="es-ES" dirty="0"/>
              <a:t>Consideramos que es posible sostener la violación al principio de destino al gasto público ya que, </a:t>
            </a:r>
            <a:r>
              <a:rPr lang="es-ES" b="1" dirty="0"/>
              <a:t>al no encontrarse comprendido el monto a recaudar mediante el Impuesto sobre NJ,</a:t>
            </a:r>
            <a:r>
              <a:rPr lang="es-ES" dirty="0"/>
              <a:t> lógicamente </a:t>
            </a:r>
            <a:r>
              <a:rPr lang="es-ES" b="1" dirty="0"/>
              <a:t>el Presupuesto de Egresos tampoco contempla que </a:t>
            </a:r>
            <a:r>
              <a:rPr lang="es-ES" dirty="0"/>
              <a:t>dicho monto</a:t>
            </a:r>
            <a:r>
              <a:rPr lang="es-ES" b="1" dirty="0"/>
              <a:t> será destinada a la satisfacción de las necesidades de la colectividad.</a:t>
            </a:r>
            <a:endParaRPr lang="es-MX" b="1" dirty="0"/>
          </a:p>
          <a:p>
            <a:endParaRPr lang="es-MX" dirty="0"/>
          </a:p>
        </p:txBody>
      </p:sp>
    </p:spTree>
    <p:extLst>
      <p:ext uri="{BB962C8B-B14F-4D97-AF65-F5344CB8AC3E}">
        <p14:creationId xmlns:p14="http://schemas.microsoft.com/office/powerpoint/2010/main" val="407649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F221ED-9972-714E-A4E3-7F652915FF91}"/>
              </a:ext>
            </a:extLst>
          </p:cNvPr>
          <p:cNvSpPr>
            <a:spLocks noGrp="1"/>
          </p:cNvSpPr>
          <p:nvPr>
            <p:ph type="title"/>
          </p:nvPr>
        </p:nvSpPr>
        <p:spPr/>
        <p:txBody>
          <a:bodyPr/>
          <a:lstStyle/>
          <a:p>
            <a:r>
              <a:rPr lang="es-MX" dirty="0"/>
              <a:t>Conclusiones.</a:t>
            </a:r>
          </a:p>
        </p:txBody>
      </p:sp>
      <p:sp>
        <p:nvSpPr>
          <p:cNvPr id="3" name="Marcador de contenido 2">
            <a:extLst>
              <a:ext uri="{FF2B5EF4-FFF2-40B4-BE49-F238E27FC236}">
                <a16:creationId xmlns:a16="http://schemas.microsoft.com/office/drawing/2014/main" id="{8A3AF998-7AA3-9545-AAB0-8E435CCF01CE}"/>
              </a:ext>
            </a:extLst>
          </p:cNvPr>
          <p:cNvSpPr>
            <a:spLocks noGrp="1"/>
          </p:cNvSpPr>
          <p:nvPr>
            <p:ph sz="quarter" idx="1"/>
          </p:nvPr>
        </p:nvSpPr>
        <p:spPr/>
        <p:txBody>
          <a:bodyPr/>
          <a:lstStyle/>
          <a:p>
            <a:pPr algn="just"/>
            <a:r>
              <a:rPr lang="es-MX" dirty="0"/>
              <a:t>La Ley de Hacienda presenta una serie de irregularidades que permiten formular argumentos sólidos y plausibles de inconstitucionalidad del Impuesto sobre NJ.</a:t>
            </a:r>
          </a:p>
          <a:p>
            <a:pPr algn="just"/>
            <a:r>
              <a:rPr lang="es-MX" dirty="0"/>
              <a:t>Es razonable sostener la transgresión a los principios de proporcionalidad, equidad, legalidad y destino al gasto público, contemplados por el artículo 31, fracción IV, de la Constitución Federal.</a:t>
            </a:r>
          </a:p>
          <a:p>
            <a:pPr algn="just"/>
            <a:endParaRPr lang="es-MX" dirty="0"/>
          </a:p>
          <a:p>
            <a:pPr algn="just"/>
            <a:endParaRPr lang="es-MX" dirty="0"/>
          </a:p>
        </p:txBody>
      </p:sp>
    </p:spTree>
    <p:extLst>
      <p:ext uri="{BB962C8B-B14F-4D97-AF65-F5344CB8AC3E}">
        <p14:creationId xmlns:p14="http://schemas.microsoft.com/office/powerpoint/2010/main" val="864610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8DCD4D-CC0F-3242-B1AE-BFBB44F462B2}"/>
              </a:ext>
            </a:extLst>
          </p:cNvPr>
          <p:cNvSpPr>
            <a:spLocks noGrp="1"/>
          </p:cNvSpPr>
          <p:nvPr>
            <p:ph type="title"/>
          </p:nvPr>
        </p:nvSpPr>
        <p:spPr/>
        <p:txBody>
          <a:bodyPr/>
          <a:lstStyle/>
          <a:p>
            <a:r>
              <a:rPr lang="es-MX" dirty="0"/>
              <a:t>Impuestos Ecológicos</a:t>
            </a:r>
          </a:p>
        </p:txBody>
      </p:sp>
      <p:sp>
        <p:nvSpPr>
          <p:cNvPr id="3" name="Marcador de contenido 2">
            <a:extLst>
              <a:ext uri="{FF2B5EF4-FFF2-40B4-BE49-F238E27FC236}">
                <a16:creationId xmlns:a16="http://schemas.microsoft.com/office/drawing/2014/main" id="{6723C417-74C5-F143-A83B-BCA039895260}"/>
              </a:ext>
            </a:extLst>
          </p:cNvPr>
          <p:cNvSpPr>
            <a:spLocks noGrp="1"/>
          </p:cNvSpPr>
          <p:nvPr>
            <p:ph sz="quarter" idx="1"/>
          </p:nvPr>
        </p:nvSpPr>
        <p:spPr/>
        <p:txBody>
          <a:bodyPr>
            <a:normAutofit fontScale="92500" lnSpcReduction="20000"/>
          </a:bodyPr>
          <a:lstStyle/>
          <a:p>
            <a:pPr algn="just"/>
            <a:r>
              <a:rPr lang="es-ES" dirty="0"/>
              <a:t>Los impuestos ecológicos se encuentran establecidos en los artículos 32 a 61 de la Ley de Hacienda del Estado de Michoacán de Ocampo, publicada el pasado 31 de diciembre de 2018</a:t>
            </a:r>
            <a:r>
              <a:rPr lang="es-MX" dirty="0"/>
              <a:t>.</a:t>
            </a:r>
          </a:p>
          <a:p>
            <a:pPr algn="just"/>
            <a:r>
              <a:rPr lang="es-MX" dirty="0"/>
              <a:t>Los impuestos ecológicos se caracterizan por perseguir un fin extrafiscal. Es decir, “su finalidad principal no es recaudatoria, sino que busca corregir una externalidad negativa.”  </a:t>
            </a:r>
          </a:p>
          <a:p>
            <a:pPr algn="just"/>
            <a:r>
              <a:rPr lang="es-MX" dirty="0"/>
              <a:t>Concretamente, lo que pretenden es, por un lado, desincentivar conductas que generan costos sociales producidos por el daño al medio ambiente y, al mismo tiempo, obtener recursos que permitan reparar el daño causado.</a:t>
            </a:r>
            <a:endParaRPr lang="es-ES" dirty="0"/>
          </a:p>
          <a:p>
            <a:endParaRPr lang="es-MX" dirty="0"/>
          </a:p>
        </p:txBody>
      </p:sp>
    </p:spTree>
    <p:extLst>
      <p:ext uri="{BB962C8B-B14F-4D97-AF65-F5344CB8AC3E}">
        <p14:creationId xmlns:p14="http://schemas.microsoft.com/office/powerpoint/2010/main" val="3631504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9C049E-BD38-B541-9A4F-FC98744E6912}"/>
              </a:ext>
            </a:extLst>
          </p:cNvPr>
          <p:cNvSpPr>
            <a:spLocks noGrp="1"/>
          </p:cNvSpPr>
          <p:nvPr>
            <p:ph type="title"/>
          </p:nvPr>
        </p:nvSpPr>
        <p:spPr/>
        <p:txBody>
          <a:bodyPr/>
          <a:lstStyle/>
          <a:p>
            <a:r>
              <a:rPr lang="es-MX" dirty="0"/>
              <a:t>Impuesto sobre Negocios Jurídicos.</a:t>
            </a:r>
          </a:p>
        </p:txBody>
      </p:sp>
      <p:sp>
        <p:nvSpPr>
          <p:cNvPr id="3" name="Marcador de contenido 2">
            <a:extLst>
              <a:ext uri="{FF2B5EF4-FFF2-40B4-BE49-F238E27FC236}">
                <a16:creationId xmlns:a16="http://schemas.microsoft.com/office/drawing/2014/main" id="{EE848385-88E6-8A44-87E5-4C09EC05B78E}"/>
              </a:ext>
            </a:extLst>
          </p:cNvPr>
          <p:cNvSpPr>
            <a:spLocks noGrp="1"/>
          </p:cNvSpPr>
          <p:nvPr>
            <p:ph sz="quarter" idx="1"/>
          </p:nvPr>
        </p:nvSpPr>
        <p:spPr/>
        <p:txBody>
          <a:bodyPr>
            <a:normAutofit fontScale="92500"/>
          </a:bodyPr>
          <a:lstStyle/>
          <a:p>
            <a:pPr algn="just"/>
            <a:r>
              <a:rPr lang="es-ES" dirty="0"/>
              <a:t>El impuesto sobre negocios jurídicos e instrumentos notariales (Impuesto sobre NJ) se encuentra establecido en los artículos 82 a 92 de la Ley de Hacienda del Estado de Michoacán de Ocampo, publicada el pasado 31 de diciembre de 2018</a:t>
            </a:r>
            <a:r>
              <a:rPr lang="es-MX" dirty="0"/>
              <a:t>.</a:t>
            </a:r>
            <a:endParaRPr lang="es-ES" dirty="0"/>
          </a:p>
          <a:p>
            <a:pPr algn="just"/>
            <a:endParaRPr lang="es-ES" dirty="0"/>
          </a:p>
          <a:p>
            <a:pPr algn="just"/>
            <a:r>
              <a:rPr lang="es-ES" dirty="0"/>
              <a:t>Dicho impuesto grava la celebración, realización o ejecución el Estado de Michoacán de los actos jurídicos o contratos, mencionados por la ley, que consten en documentos públicos o privados, ya sea que representen o no un interés pecuniario. (art. 82 Ley de Hacienda) </a:t>
            </a:r>
            <a:endParaRPr lang="es-MX" dirty="0"/>
          </a:p>
          <a:p>
            <a:endParaRPr lang="es-MX" dirty="0"/>
          </a:p>
        </p:txBody>
      </p:sp>
    </p:spTree>
    <p:extLst>
      <p:ext uri="{BB962C8B-B14F-4D97-AF65-F5344CB8AC3E}">
        <p14:creationId xmlns:p14="http://schemas.microsoft.com/office/powerpoint/2010/main" val="3234462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298F17-A918-CD46-976E-C2C028274E82}"/>
              </a:ext>
            </a:extLst>
          </p:cNvPr>
          <p:cNvSpPr>
            <a:spLocks noGrp="1"/>
          </p:cNvSpPr>
          <p:nvPr>
            <p:ph type="title"/>
          </p:nvPr>
        </p:nvSpPr>
        <p:spPr/>
        <p:txBody>
          <a:bodyPr/>
          <a:lstStyle/>
          <a:p>
            <a:r>
              <a:rPr lang="es-MX" dirty="0"/>
              <a:t>Antecedentes.</a:t>
            </a:r>
          </a:p>
        </p:txBody>
      </p:sp>
      <p:sp>
        <p:nvSpPr>
          <p:cNvPr id="3" name="Marcador de contenido 2">
            <a:extLst>
              <a:ext uri="{FF2B5EF4-FFF2-40B4-BE49-F238E27FC236}">
                <a16:creationId xmlns:a16="http://schemas.microsoft.com/office/drawing/2014/main" id="{06C4FC3F-A4E3-CF4C-98A1-21657E387DCF}"/>
              </a:ext>
            </a:extLst>
          </p:cNvPr>
          <p:cNvSpPr>
            <a:spLocks noGrp="1"/>
          </p:cNvSpPr>
          <p:nvPr>
            <p:ph sz="quarter" idx="1"/>
          </p:nvPr>
        </p:nvSpPr>
        <p:spPr/>
        <p:txBody>
          <a:bodyPr>
            <a:normAutofit fontScale="92500" lnSpcReduction="10000"/>
          </a:bodyPr>
          <a:lstStyle/>
          <a:p>
            <a:pPr algn="just"/>
            <a:r>
              <a:rPr lang="es-MX" dirty="0"/>
              <a:t>Dichos impuestos han sido implementados en países como Australia, Chile, Alemania y Estados Unidos. </a:t>
            </a:r>
          </a:p>
          <a:p>
            <a:pPr algn="just"/>
            <a:r>
              <a:rPr lang="es-MX" dirty="0"/>
              <a:t>En México, el único antecedente que existe es el de Zacatecas, en donde se establecieron cuatro impuestos ecológicos a partir del 1º de enero de 2017. </a:t>
            </a:r>
          </a:p>
          <a:p>
            <a:pPr lvl="1" algn="just"/>
            <a:r>
              <a:rPr lang="es-MX" dirty="0"/>
              <a:t>Después de la entrada en vigor de dichos grávamenes, se interpusieron diversos juicios de amparo ante los Juzgados de Distrito en ese estado, que fueron resueltos de manera favorable para los quejosos.</a:t>
            </a:r>
          </a:p>
          <a:p>
            <a:pPr lvl="1" algn="just"/>
            <a:r>
              <a:rPr lang="es-MX" dirty="0"/>
              <a:t> Sobre este tema, se encuentra pendiente de resolución, en el Pleno de la Suprema Corte de Justicia de la Nación, la Controversia Constitucional 56/2017, interpuesta por la Procuraduría General de la República.</a:t>
            </a:r>
          </a:p>
        </p:txBody>
      </p:sp>
    </p:spTree>
    <p:extLst>
      <p:ext uri="{BB962C8B-B14F-4D97-AF65-F5344CB8AC3E}">
        <p14:creationId xmlns:p14="http://schemas.microsoft.com/office/powerpoint/2010/main" val="11977569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476B62-0901-5142-BB39-93F9DE85B389}"/>
              </a:ext>
            </a:extLst>
          </p:cNvPr>
          <p:cNvSpPr>
            <a:spLocks noGrp="1"/>
          </p:cNvSpPr>
          <p:nvPr>
            <p:ph type="title"/>
          </p:nvPr>
        </p:nvSpPr>
        <p:spPr/>
        <p:txBody>
          <a:bodyPr/>
          <a:lstStyle/>
          <a:p>
            <a:r>
              <a:rPr lang="es-MX" dirty="0"/>
              <a:t>Impuestos Ecológicos.</a:t>
            </a:r>
          </a:p>
        </p:txBody>
      </p:sp>
      <p:sp>
        <p:nvSpPr>
          <p:cNvPr id="3" name="Marcador de contenido 2">
            <a:extLst>
              <a:ext uri="{FF2B5EF4-FFF2-40B4-BE49-F238E27FC236}">
                <a16:creationId xmlns:a16="http://schemas.microsoft.com/office/drawing/2014/main" id="{F305F24C-2647-3348-A435-4539CD99380A}"/>
              </a:ext>
            </a:extLst>
          </p:cNvPr>
          <p:cNvSpPr>
            <a:spLocks noGrp="1"/>
          </p:cNvSpPr>
          <p:nvPr>
            <p:ph sz="quarter" idx="1"/>
          </p:nvPr>
        </p:nvSpPr>
        <p:spPr/>
        <p:txBody>
          <a:bodyPr>
            <a:normAutofit fontScale="92500" lnSpcReduction="20000"/>
          </a:bodyPr>
          <a:lstStyle/>
          <a:p>
            <a:pPr algn="just"/>
            <a:r>
              <a:rPr lang="es-ES" dirty="0"/>
              <a:t>En Michoacán, Ley de Hacienda estableció cuatro impuestos ecológicos: </a:t>
            </a:r>
          </a:p>
          <a:p>
            <a:pPr lvl="1" algn="just"/>
            <a:r>
              <a:rPr lang="es-ES" dirty="0"/>
              <a:t>Impuesto por remediación ambiental en la extracción de materiales; </a:t>
            </a:r>
          </a:p>
          <a:p>
            <a:pPr lvl="1" algn="just"/>
            <a:r>
              <a:rPr lang="es-ES" dirty="0"/>
              <a:t>Impuesto de la emisión de gases a la atmósfera; </a:t>
            </a:r>
          </a:p>
          <a:p>
            <a:pPr lvl="1" algn="just"/>
            <a:r>
              <a:rPr lang="es-ES" dirty="0"/>
              <a:t>Impuesto de la emisión de contaminantes al suelo, subsuelo y agua; </a:t>
            </a:r>
          </a:p>
          <a:p>
            <a:pPr lvl="1" algn="just"/>
            <a:r>
              <a:rPr lang="es-ES" dirty="0"/>
              <a:t>Impuesto al depósito o almacenamiento de residuos. </a:t>
            </a:r>
          </a:p>
          <a:p>
            <a:pPr algn="just"/>
            <a:r>
              <a:rPr lang="es-ES" dirty="0"/>
              <a:t>El artículo 32 de dicha Ley estableció que los impuestos ecológicos tienen por </a:t>
            </a:r>
            <a:r>
              <a:rPr lang="es-ES" b="1" dirty="0"/>
              <a:t>finalidad </a:t>
            </a:r>
            <a:r>
              <a:rPr lang="es-ES" dirty="0"/>
              <a:t>obtener “los recursos que le permitan atender su obligación a la protección a la salud y a un medio ambiente sano para la población”, así como </a:t>
            </a:r>
            <a:r>
              <a:rPr lang="es-ES" b="1" dirty="0"/>
              <a:t>incentivar “cambios en la conducta de los sujetos obligados para que favorezcan a la salud pública.”</a:t>
            </a:r>
            <a:endParaRPr lang="es-MX" b="1" dirty="0"/>
          </a:p>
          <a:p>
            <a:pPr algn="just"/>
            <a:endParaRPr lang="es-MX" dirty="0"/>
          </a:p>
        </p:txBody>
      </p:sp>
    </p:spTree>
    <p:extLst>
      <p:ext uri="{BB962C8B-B14F-4D97-AF65-F5344CB8AC3E}">
        <p14:creationId xmlns:p14="http://schemas.microsoft.com/office/powerpoint/2010/main" val="12154650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945DDE-EEB7-944F-8E3A-EBDDC57A2B66}"/>
              </a:ext>
            </a:extLst>
          </p:cNvPr>
          <p:cNvSpPr>
            <a:spLocks noGrp="1"/>
          </p:cNvSpPr>
          <p:nvPr>
            <p:ph type="title"/>
          </p:nvPr>
        </p:nvSpPr>
        <p:spPr/>
        <p:txBody>
          <a:bodyPr/>
          <a:lstStyle/>
          <a:p>
            <a:r>
              <a:rPr lang="es-MX" dirty="0"/>
              <a:t>Análisis de constitucionalidad.</a:t>
            </a:r>
          </a:p>
        </p:txBody>
      </p:sp>
      <p:sp>
        <p:nvSpPr>
          <p:cNvPr id="3" name="Marcador de contenido 2">
            <a:extLst>
              <a:ext uri="{FF2B5EF4-FFF2-40B4-BE49-F238E27FC236}">
                <a16:creationId xmlns:a16="http://schemas.microsoft.com/office/drawing/2014/main" id="{E6DFB92F-7717-084F-95A3-1BEA2548BCA5}"/>
              </a:ext>
            </a:extLst>
          </p:cNvPr>
          <p:cNvSpPr>
            <a:spLocks noGrp="1"/>
          </p:cNvSpPr>
          <p:nvPr>
            <p:ph sz="quarter" idx="1"/>
          </p:nvPr>
        </p:nvSpPr>
        <p:spPr/>
        <p:txBody>
          <a:bodyPr>
            <a:normAutofit fontScale="92500" lnSpcReduction="20000"/>
          </a:bodyPr>
          <a:lstStyle/>
          <a:p>
            <a:pPr algn="just"/>
            <a:r>
              <a:rPr lang="es-ES" dirty="0"/>
              <a:t>Debido a que los impuestos ecológicos se tratan de gravámenes de reciente implementación en el orden jurídico mexicano, </a:t>
            </a:r>
            <a:r>
              <a:rPr lang="es-ES" b="1" dirty="0"/>
              <a:t>no existen criterios jurisprudenciales</a:t>
            </a:r>
            <a:r>
              <a:rPr lang="es-ES" dirty="0"/>
              <a:t> que nos sirvan como directrices sobre las diversas cuestiones de constitucionalidad que surgen al estudiarlos.</a:t>
            </a:r>
          </a:p>
          <a:p>
            <a:pPr algn="just"/>
            <a:r>
              <a:rPr lang="es-ES" dirty="0"/>
              <a:t>Esto implica que </a:t>
            </a:r>
            <a:r>
              <a:rPr lang="es-ES" b="1" dirty="0"/>
              <a:t>se pueden realizar múltiples planteamientos de transgresión a derechos fundamentales que no podrán ser descartados </a:t>
            </a:r>
            <a:r>
              <a:rPr lang="es-ES" b="1" i="1" dirty="0"/>
              <a:t>a priori</a:t>
            </a:r>
            <a:r>
              <a:rPr lang="es-ES" b="1" dirty="0"/>
              <a:t> </a:t>
            </a:r>
            <a:r>
              <a:rPr lang="es-ES" dirty="0"/>
              <a:t>por las autoridades jurisdiccionales en materia de amparo. </a:t>
            </a:r>
          </a:p>
          <a:p>
            <a:pPr algn="just"/>
            <a:r>
              <a:rPr lang="es-ES" dirty="0"/>
              <a:t>Además, </a:t>
            </a:r>
            <a:r>
              <a:rPr lang="es-ES" b="1" dirty="0"/>
              <a:t>existe una tendencia </a:t>
            </a:r>
            <a:r>
              <a:rPr lang="es-ES" dirty="0"/>
              <a:t>en los gravámenes de reciente creación </a:t>
            </a:r>
            <a:r>
              <a:rPr lang="es-ES" b="1" dirty="0"/>
              <a:t>a presentar irregularidades y defectos en el propio diseño normativo.</a:t>
            </a:r>
            <a:endParaRPr lang="es-MX" b="1" dirty="0"/>
          </a:p>
          <a:p>
            <a:pPr algn="just"/>
            <a:endParaRPr lang="es-MX" dirty="0"/>
          </a:p>
        </p:txBody>
      </p:sp>
    </p:spTree>
    <p:extLst>
      <p:ext uri="{BB962C8B-B14F-4D97-AF65-F5344CB8AC3E}">
        <p14:creationId xmlns:p14="http://schemas.microsoft.com/office/powerpoint/2010/main" val="122052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5412FB-61F2-3E4E-9997-01F57649D161}"/>
              </a:ext>
            </a:extLst>
          </p:cNvPr>
          <p:cNvSpPr>
            <a:spLocks noGrp="1"/>
          </p:cNvSpPr>
          <p:nvPr>
            <p:ph type="title"/>
          </p:nvPr>
        </p:nvSpPr>
        <p:spPr/>
        <p:txBody>
          <a:bodyPr/>
          <a:lstStyle/>
          <a:p>
            <a:r>
              <a:rPr lang="es-MX" dirty="0"/>
              <a:t>Análisis de constitucionalidad.</a:t>
            </a:r>
          </a:p>
        </p:txBody>
      </p:sp>
      <p:sp>
        <p:nvSpPr>
          <p:cNvPr id="3" name="Marcador de contenido 2">
            <a:extLst>
              <a:ext uri="{FF2B5EF4-FFF2-40B4-BE49-F238E27FC236}">
                <a16:creationId xmlns:a16="http://schemas.microsoft.com/office/drawing/2014/main" id="{E30019B9-0239-AB49-9E9B-222AE6CF7837}"/>
              </a:ext>
            </a:extLst>
          </p:cNvPr>
          <p:cNvSpPr>
            <a:spLocks noGrp="1"/>
          </p:cNvSpPr>
          <p:nvPr>
            <p:ph sz="quarter" idx="1"/>
          </p:nvPr>
        </p:nvSpPr>
        <p:spPr/>
        <p:txBody>
          <a:bodyPr>
            <a:normAutofit fontScale="92500"/>
          </a:bodyPr>
          <a:lstStyle/>
          <a:p>
            <a:pPr algn="just"/>
            <a:r>
              <a:rPr lang="es-ES" dirty="0"/>
              <a:t>Consideramos que tales irregularidades y deficiencias, generan que los impuestos ecológicos sean incompatibles con diversos principios constitucionales, lo que permite formular argumentos sólidos y una defensa adecuada con posibilidades reales de éxito.</a:t>
            </a:r>
          </a:p>
          <a:p>
            <a:pPr algn="just"/>
            <a:r>
              <a:rPr lang="es-MX" dirty="0"/>
              <a:t>Abordaremos los argumentos de inconstitucionalidad de los impuestos ecológicos que hallamos convincentes:</a:t>
            </a:r>
          </a:p>
          <a:p>
            <a:pPr lvl="1" algn="just"/>
            <a:r>
              <a:rPr lang="es-ES" dirty="0"/>
              <a:t>1.- Transgresión al principio de proporcionalidad tributaria. </a:t>
            </a:r>
            <a:endParaRPr lang="es-MX" dirty="0"/>
          </a:p>
          <a:p>
            <a:pPr lvl="1" algn="just"/>
            <a:r>
              <a:rPr lang="es-ES" dirty="0"/>
              <a:t>2.- Incumplimiento del principio de proporcionalidad legislativa.</a:t>
            </a:r>
            <a:r>
              <a:rPr lang="es-MX" dirty="0"/>
              <a:t> </a:t>
            </a:r>
          </a:p>
          <a:p>
            <a:pPr lvl="1" algn="just"/>
            <a:r>
              <a:rPr lang="es-ES" dirty="0"/>
              <a:t>3.- Transgresión al principio de equidad tributaria. </a:t>
            </a:r>
            <a:endParaRPr lang="es-MX" dirty="0"/>
          </a:p>
          <a:p>
            <a:pPr lvl="1" algn="just"/>
            <a:r>
              <a:rPr lang="es-MX" dirty="0"/>
              <a:t>4.- Invasión a la esfera de competencia del Legislativo Federal.</a:t>
            </a:r>
          </a:p>
          <a:p>
            <a:pPr algn="just"/>
            <a:endParaRPr lang="es-ES" dirty="0"/>
          </a:p>
          <a:p>
            <a:pPr algn="just"/>
            <a:endParaRPr lang="es-MX" dirty="0"/>
          </a:p>
          <a:p>
            <a:pPr marL="0" indent="0">
              <a:buNone/>
            </a:pPr>
            <a:endParaRPr lang="es-MX" dirty="0"/>
          </a:p>
        </p:txBody>
      </p:sp>
    </p:spTree>
    <p:extLst>
      <p:ext uri="{BB962C8B-B14F-4D97-AF65-F5344CB8AC3E}">
        <p14:creationId xmlns:p14="http://schemas.microsoft.com/office/powerpoint/2010/main" val="25634093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6EA3EE-FC4B-BB43-9D27-773E8E3D55B6}"/>
              </a:ext>
            </a:extLst>
          </p:cNvPr>
          <p:cNvSpPr>
            <a:spLocks noGrp="1"/>
          </p:cNvSpPr>
          <p:nvPr>
            <p:ph type="title"/>
          </p:nvPr>
        </p:nvSpPr>
        <p:spPr/>
        <p:txBody>
          <a:bodyPr/>
          <a:lstStyle/>
          <a:p>
            <a:r>
              <a:rPr lang="es-MX" dirty="0"/>
              <a:t>1. Falta de Proporcionalidad Tributaria.</a:t>
            </a:r>
          </a:p>
        </p:txBody>
      </p:sp>
      <p:sp>
        <p:nvSpPr>
          <p:cNvPr id="3" name="Marcador de contenido 2">
            <a:extLst>
              <a:ext uri="{FF2B5EF4-FFF2-40B4-BE49-F238E27FC236}">
                <a16:creationId xmlns:a16="http://schemas.microsoft.com/office/drawing/2014/main" id="{7F79A37B-8884-9740-B2D2-F8C74ADCB68F}"/>
              </a:ext>
            </a:extLst>
          </p:cNvPr>
          <p:cNvSpPr>
            <a:spLocks noGrp="1"/>
          </p:cNvSpPr>
          <p:nvPr>
            <p:ph sz="quarter" idx="1"/>
          </p:nvPr>
        </p:nvSpPr>
        <p:spPr/>
        <p:txBody>
          <a:bodyPr/>
          <a:lstStyle/>
          <a:p>
            <a:pPr algn="just"/>
            <a:r>
              <a:rPr lang="es-MX" dirty="0"/>
              <a:t>La SCJN ha sostenido que “para que un gravamen sea proporcional, se requiere que el hecho imponible […] refleje una auténtica manifestación de capacidad económica del sujeto pasivo[.]” </a:t>
            </a:r>
          </a:p>
          <a:p>
            <a:pPr algn="just"/>
            <a:r>
              <a:rPr lang="es-MX" dirty="0"/>
              <a:t>Por lo cual, necesariamente, “todos los presupuestos de hecho de los impuestos deben tener una naturaleza económica en forma de una situación o de un movimiento de riqueza y que las consecuencias tributarias son medidas en función de esta riqueza[.]”   </a:t>
            </a:r>
          </a:p>
          <a:p>
            <a:pPr marL="0" indent="0" algn="just">
              <a:buNone/>
            </a:pPr>
            <a:r>
              <a:rPr lang="es-MX" sz="1100" dirty="0"/>
              <a:t>          Tesis: P./J. 109/99, Pleno, Jurisprudencia(Constitucional, Administrativa)</a:t>
            </a:r>
          </a:p>
          <a:p>
            <a:endParaRPr lang="es-MX" dirty="0"/>
          </a:p>
        </p:txBody>
      </p:sp>
    </p:spTree>
    <p:extLst>
      <p:ext uri="{BB962C8B-B14F-4D97-AF65-F5344CB8AC3E}">
        <p14:creationId xmlns:p14="http://schemas.microsoft.com/office/powerpoint/2010/main" val="33801975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4082B0-260D-BE4C-A87F-5A947652909C}"/>
              </a:ext>
            </a:extLst>
          </p:cNvPr>
          <p:cNvSpPr>
            <a:spLocks noGrp="1"/>
          </p:cNvSpPr>
          <p:nvPr>
            <p:ph type="title"/>
          </p:nvPr>
        </p:nvSpPr>
        <p:spPr/>
        <p:txBody>
          <a:bodyPr/>
          <a:lstStyle/>
          <a:p>
            <a:r>
              <a:rPr lang="es-MX" dirty="0"/>
              <a:t>1. Falta de Proporcionalidad Tributaria.</a:t>
            </a:r>
          </a:p>
        </p:txBody>
      </p:sp>
      <p:sp>
        <p:nvSpPr>
          <p:cNvPr id="3" name="Marcador de contenido 2">
            <a:extLst>
              <a:ext uri="{FF2B5EF4-FFF2-40B4-BE49-F238E27FC236}">
                <a16:creationId xmlns:a16="http://schemas.microsoft.com/office/drawing/2014/main" id="{AE5EECF3-85F5-B64B-B034-C4C0FBB20123}"/>
              </a:ext>
            </a:extLst>
          </p:cNvPr>
          <p:cNvSpPr>
            <a:spLocks noGrp="1"/>
          </p:cNvSpPr>
          <p:nvPr>
            <p:ph sz="quarter" idx="1"/>
          </p:nvPr>
        </p:nvSpPr>
        <p:spPr/>
        <p:txBody>
          <a:bodyPr>
            <a:normAutofit lnSpcReduction="10000"/>
          </a:bodyPr>
          <a:lstStyle/>
          <a:p>
            <a:pPr algn="just"/>
            <a:r>
              <a:rPr lang="es-ES" dirty="0"/>
              <a:t>Los </a:t>
            </a:r>
            <a:r>
              <a:rPr lang="es-ES" b="1" dirty="0"/>
              <a:t>hechos imponibles </a:t>
            </a:r>
            <a:r>
              <a:rPr lang="es-ES" dirty="0"/>
              <a:t>que constituyen el objeto de los impuestos ecológicos, </a:t>
            </a:r>
            <a:r>
              <a:rPr lang="es-ES" b="1" dirty="0"/>
              <a:t>no se tratan de auténticas manifestaciones de la capacidad económica del sujeto pasivo obligado</a:t>
            </a:r>
            <a:r>
              <a:rPr lang="es-ES" dirty="0"/>
              <a:t>.</a:t>
            </a:r>
          </a:p>
          <a:p>
            <a:pPr algn="just"/>
            <a:r>
              <a:rPr lang="es-ES" dirty="0"/>
              <a:t>Los impuestos ecológicos </a:t>
            </a:r>
            <a:r>
              <a:rPr lang="es-ES" b="1" dirty="0"/>
              <a:t>gravan actos y actividades que no tienen una naturaleza económica </a:t>
            </a:r>
            <a:r>
              <a:rPr lang="es-ES" dirty="0"/>
              <a:t>(en términos fiscales), </a:t>
            </a:r>
            <a:r>
              <a:rPr lang="es-ES" b="1" dirty="0"/>
              <a:t>ya que no se tratan de movimientos de riqueza, ni de manifestaciones indirectas de riqueza. </a:t>
            </a:r>
          </a:p>
          <a:p>
            <a:pPr algn="just"/>
            <a:r>
              <a:rPr lang="es-ES" dirty="0"/>
              <a:t>Esta situación, desde nuestra perspectiva, implica una clara violación al principio de proporcionalidad.</a:t>
            </a:r>
            <a:endParaRPr lang="es-MX" dirty="0"/>
          </a:p>
          <a:p>
            <a:pPr algn="just"/>
            <a:endParaRPr lang="es-MX" dirty="0"/>
          </a:p>
        </p:txBody>
      </p:sp>
    </p:spTree>
    <p:extLst>
      <p:ext uri="{BB962C8B-B14F-4D97-AF65-F5344CB8AC3E}">
        <p14:creationId xmlns:p14="http://schemas.microsoft.com/office/powerpoint/2010/main" val="1106202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2B813D-BE96-2B4D-9708-E20A31663AA1}"/>
              </a:ext>
            </a:extLst>
          </p:cNvPr>
          <p:cNvSpPr>
            <a:spLocks noGrp="1"/>
          </p:cNvSpPr>
          <p:nvPr>
            <p:ph type="title"/>
          </p:nvPr>
        </p:nvSpPr>
        <p:spPr/>
        <p:txBody>
          <a:bodyPr/>
          <a:lstStyle/>
          <a:p>
            <a:r>
              <a:rPr lang="es-MX" dirty="0"/>
              <a:t>1. Falta de Proporcionalidad Tributaria.</a:t>
            </a:r>
          </a:p>
        </p:txBody>
      </p:sp>
      <p:sp>
        <p:nvSpPr>
          <p:cNvPr id="3" name="Marcador de contenido 2">
            <a:extLst>
              <a:ext uri="{FF2B5EF4-FFF2-40B4-BE49-F238E27FC236}">
                <a16:creationId xmlns:a16="http://schemas.microsoft.com/office/drawing/2014/main" id="{98205DBD-2431-4D41-AF2F-56312398ABCE}"/>
              </a:ext>
            </a:extLst>
          </p:cNvPr>
          <p:cNvSpPr>
            <a:spLocks noGrp="1"/>
          </p:cNvSpPr>
          <p:nvPr>
            <p:ph sz="quarter" idx="1"/>
          </p:nvPr>
        </p:nvSpPr>
        <p:spPr/>
        <p:txBody>
          <a:bodyPr>
            <a:normAutofit fontScale="92500"/>
          </a:bodyPr>
          <a:lstStyle/>
          <a:p>
            <a:pPr algn="just"/>
            <a:r>
              <a:rPr lang="es-ES" dirty="0"/>
              <a:t>En realidad, </a:t>
            </a:r>
            <a:r>
              <a:rPr lang="es-ES" b="1" dirty="0"/>
              <a:t>la generación de daño ambiental </a:t>
            </a:r>
            <a:r>
              <a:rPr lang="es-ES" dirty="0"/>
              <a:t>ya sea por la extracción de materiales, por la emisión de gases a la atmósfera o de contaminantes al suelo, subsuelo y agua o por el depósito o almacenamiento de residuos, </a:t>
            </a:r>
            <a:r>
              <a:rPr lang="es-ES" b="1" dirty="0"/>
              <a:t>no constituyen una verdadera manifestación de la capacidad contributiva</a:t>
            </a:r>
            <a:r>
              <a:rPr lang="es-ES" dirty="0"/>
              <a:t> de quienes generan ese daño. </a:t>
            </a:r>
          </a:p>
          <a:p>
            <a:pPr algn="just"/>
            <a:r>
              <a:rPr lang="es-ES" dirty="0"/>
              <a:t>Dicho en términos más sencillos, </a:t>
            </a:r>
            <a:r>
              <a:rPr lang="es-ES" b="1" dirty="0"/>
              <a:t>la inferencia básica de que a mayor grado de daño ambiental, mayor capacidad contributiva, no se sostiene,</a:t>
            </a:r>
            <a:r>
              <a:rPr lang="es-ES" dirty="0"/>
              <a:t> por lo que se incumple con dicho principio de proporcionalidad.</a:t>
            </a:r>
            <a:endParaRPr lang="es-MX" dirty="0"/>
          </a:p>
          <a:p>
            <a:endParaRPr lang="es-MX" dirty="0"/>
          </a:p>
        </p:txBody>
      </p:sp>
    </p:spTree>
    <p:extLst>
      <p:ext uri="{BB962C8B-B14F-4D97-AF65-F5344CB8AC3E}">
        <p14:creationId xmlns:p14="http://schemas.microsoft.com/office/powerpoint/2010/main" val="807237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BC937-F17D-614B-B41C-E6F49A982146}"/>
              </a:ext>
            </a:extLst>
          </p:cNvPr>
          <p:cNvSpPr>
            <a:spLocks noGrp="1"/>
          </p:cNvSpPr>
          <p:nvPr>
            <p:ph type="title"/>
          </p:nvPr>
        </p:nvSpPr>
        <p:spPr/>
        <p:txBody>
          <a:bodyPr>
            <a:noAutofit/>
          </a:bodyPr>
          <a:lstStyle/>
          <a:p>
            <a:r>
              <a:rPr lang="es-ES" sz="2500" dirty="0"/>
              <a:t>2.- Incumplimiento del principio de proporcionalidad legislativa.</a:t>
            </a:r>
            <a:r>
              <a:rPr lang="es-MX" sz="2500" dirty="0"/>
              <a:t> </a:t>
            </a:r>
          </a:p>
        </p:txBody>
      </p:sp>
      <p:sp>
        <p:nvSpPr>
          <p:cNvPr id="3" name="Marcador de contenido 2">
            <a:extLst>
              <a:ext uri="{FF2B5EF4-FFF2-40B4-BE49-F238E27FC236}">
                <a16:creationId xmlns:a16="http://schemas.microsoft.com/office/drawing/2014/main" id="{45C4ACDE-AD21-7243-992A-4AA943DA3A16}"/>
              </a:ext>
            </a:extLst>
          </p:cNvPr>
          <p:cNvSpPr>
            <a:spLocks noGrp="1"/>
          </p:cNvSpPr>
          <p:nvPr>
            <p:ph sz="quarter" idx="1"/>
          </p:nvPr>
        </p:nvSpPr>
        <p:spPr/>
        <p:txBody>
          <a:bodyPr>
            <a:normAutofit fontScale="92500" lnSpcReduction="10000"/>
          </a:bodyPr>
          <a:lstStyle/>
          <a:p>
            <a:pPr algn="just"/>
            <a:r>
              <a:rPr lang="es-ES" dirty="0"/>
              <a:t>La SCJN ha sostenido que el control de constitucionalidad de normas restrictivas de derechos fundamentales debe realizarse a través del llamado </a:t>
            </a:r>
            <a:r>
              <a:rPr lang="es-ES" i="1" dirty="0"/>
              <a:t>test</a:t>
            </a:r>
            <a:r>
              <a:rPr lang="es-ES" dirty="0"/>
              <a:t> de proporcionalidad. </a:t>
            </a:r>
          </a:p>
          <a:p>
            <a:pPr algn="just"/>
            <a:r>
              <a:rPr lang="es-ES" dirty="0"/>
              <a:t>En este sentido, ha señalado que dicho </a:t>
            </a:r>
            <a:r>
              <a:rPr lang="es-ES" i="1" dirty="0"/>
              <a:t>test</a:t>
            </a:r>
            <a:r>
              <a:rPr lang="es-ES" dirty="0"/>
              <a:t> se compone de tres gradas, en las que se deberá analizar si la medida legislativa en cuestión “</a:t>
            </a:r>
            <a:r>
              <a:rPr lang="es-ES_tradnl" dirty="0"/>
              <a:t>a) persiga una finalidad objetiva y constitucionalmente válida; b) resulte adecuada o racional, de manera que constituya un medio apto para conducir al fin u objetivo perseguido, existiendo una relación de </a:t>
            </a:r>
            <a:r>
              <a:rPr lang="es-ES_tradnl" dirty="0" err="1"/>
              <a:t>instrumentalidad</a:t>
            </a:r>
            <a:r>
              <a:rPr lang="es-ES_tradnl" dirty="0"/>
              <a:t> medio-fin; y, c) sea proporcional.” </a:t>
            </a:r>
            <a:endParaRPr lang="es-MX" dirty="0"/>
          </a:p>
          <a:p>
            <a:pPr marL="0" indent="0" algn="just">
              <a:buNone/>
            </a:pPr>
            <a:r>
              <a:rPr lang="es-MX" sz="1300" dirty="0"/>
              <a:t>Tesis: 2a./J. 11/2018. </a:t>
            </a:r>
            <a:r>
              <a:rPr lang="es-ES_tradnl" sz="1300" dirty="0"/>
              <a:t>Segunda Sala. Jurisprudencia(Constitucional)</a:t>
            </a:r>
            <a:endParaRPr lang="es-MX" sz="1300" dirty="0"/>
          </a:p>
          <a:p>
            <a:pPr algn="just"/>
            <a:endParaRPr lang="es-MX" dirty="0"/>
          </a:p>
        </p:txBody>
      </p:sp>
    </p:spTree>
    <p:extLst>
      <p:ext uri="{BB962C8B-B14F-4D97-AF65-F5344CB8AC3E}">
        <p14:creationId xmlns:p14="http://schemas.microsoft.com/office/powerpoint/2010/main" val="21742614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ACF08D-CC45-754E-A65D-EB6DDD34E1E2}"/>
              </a:ext>
            </a:extLst>
          </p:cNvPr>
          <p:cNvSpPr>
            <a:spLocks noGrp="1"/>
          </p:cNvSpPr>
          <p:nvPr>
            <p:ph type="title"/>
          </p:nvPr>
        </p:nvSpPr>
        <p:spPr/>
        <p:txBody>
          <a:bodyPr>
            <a:noAutofit/>
          </a:bodyPr>
          <a:lstStyle/>
          <a:p>
            <a:r>
              <a:rPr lang="es-ES" sz="2500" dirty="0"/>
              <a:t>2.- Incumplimiento del principio de proporcionalidad legislativa.</a:t>
            </a:r>
            <a:r>
              <a:rPr lang="es-MX" sz="2500" dirty="0"/>
              <a:t> </a:t>
            </a:r>
          </a:p>
        </p:txBody>
      </p:sp>
      <p:sp>
        <p:nvSpPr>
          <p:cNvPr id="3" name="Marcador de contenido 2">
            <a:extLst>
              <a:ext uri="{FF2B5EF4-FFF2-40B4-BE49-F238E27FC236}">
                <a16:creationId xmlns:a16="http://schemas.microsoft.com/office/drawing/2014/main" id="{ACE307D2-912F-EA4B-9F8D-3129492ABA69}"/>
              </a:ext>
            </a:extLst>
          </p:cNvPr>
          <p:cNvSpPr>
            <a:spLocks noGrp="1"/>
          </p:cNvSpPr>
          <p:nvPr>
            <p:ph sz="quarter" idx="1"/>
          </p:nvPr>
        </p:nvSpPr>
        <p:spPr/>
        <p:txBody>
          <a:bodyPr>
            <a:normAutofit fontScale="92500" lnSpcReduction="20000"/>
          </a:bodyPr>
          <a:lstStyle/>
          <a:p>
            <a:pPr algn="just"/>
            <a:r>
              <a:rPr lang="es-ES" dirty="0"/>
              <a:t>También ha sostenido que, tratándose de leyes fiscales, “la </a:t>
            </a:r>
            <a:r>
              <a:rPr lang="es-ES_tradnl" dirty="0"/>
              <a:t>intensidad del escrutinio constitucional es flexible o laxo, en razón de que el legislador cuenta con libertad configurativa del sistema tributario sustantivo y adjetivo[.]” </a:t>
            </a:r>
          </a:p>
          <a:p>
            <a:pPr algn="just"/>
            <a:r>
              <a:rPr lang="es-ES_tradnl" dirty="0"/>
              <a:t>Por lo cual, dicho análisis “se limita a verificar que la intervención legislativa persiga una finalidad objetiva y constitucionalmente válida” y a “determinar si el medio elegido es idóneo, exigiéndose un mínimo de idoneidad y que exista correspondencia proporcional mínima entre el medio elegido y el fin buscado que justifique la intervención legislativa diferenciada entre los sujetos comparables.”</a:t>
            </a:r>
            <a:endParaRPr lang="es-MX" dirty="0"/>
          </a:p>
        </p:txBody>
      </p:sp>
    </p:spTree>
    <p:extLst>
      <p:ext uri="{BB962C8B-B14F-4D97-AF65-F5344CB8AC3E}">
        <p14:creationId xmlns:p14="http://schemas.microsoft.com/office/powerpoint/2010/main" val="3942057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EC1E90-1485-EC47-A10C-A4F967D01C71}"/>
              </a:ext>
            </a:extLst>
          </p:cNvPr>
          <p:cNvSpPr>
            <a:spLocks noGrp="1"/>
          </p:cNvSpPr>
          <p:nvPr>
            <p:ph type="title"/>
          </p:nvPr>
        </p:nvSpPr>
        <p:spPr/>
        <p:txBody>
          <a:bodyPr>
            <a:noAutofit/>
          </a:bodyPr>
          <a:lstStyle/>
          <a:p>
            <a:r>
              <a:rPr lang="es-ES" sz="2500" dirty="0"/>
              <a:t>2.- Incumplimiento del principio de proporcionalidad legislativa.</a:t>
            </a:r>
            <a:r>
              <a:rPr lang="es-MX" sz="2500" dirty="0"/>
              <a:t> </a:t>
            </a:r>
          </a:p>
        </p:txBody>
      </p:sp>
      <p:sp>
        <p:nvSpPr>
          <p:cNvPr id="3" name="Marcador de contenido 2">
            <a:extLst>
              <a:ext uri="{FF2B5EF4-FFF2-40B4-BE49-F238E27FC236}">
                <a16:creationId xmlns:a16="http://schemas.microsoft.com/office/drawing/2014/main" id="{FFC47A5C-7CD9-2B4D-955D-A19EFE975018}"/>
              </a:ext>
            </a:extLst>
          </p:cNvPr>
          <p:cNvSpPr>
            <a:spLocks noGrp="1"/>
          </p:cNvSpPr>
          <p:nvPr>
            <p:ph sz="quarter" idx="1"/>
          </p:nvPr>
        </p:nvSpPr>
        <p:spPr/>
        <p:txBody>
          <a:bodyPr>
            <a:normAutofit fontScale="92500"/>
          </a:bodyPr>
          <a:lstStyle/>
          <a:p>
            <a:pPr algn="just"/>
            <a:r>
              <a:rPr lang="es-ES_tradnl" dirty="0"/>
              <a:t>Sin embargo, los impuestos ecológicos constituyen una </a:t>
            </a:r>
            <a:r>
              <a:rPr lang="es-ES_tradnl" b="1" dirty="0"/>
              <a:t>medida legislativa que persigue un fin </a:t>
            </a:r>
            <a:r>
              <a:rPr lang="es-ES_tradnl" b="1" dirty="0" err="1"/>
              <a:t>extrafiscal</a:t>
            </a:r>
            <a:r>
              <a:rPr lang="es-ES_tradnl" dirty="0"/>
              <a:t>, ya que el propio legislador estableció que se busca </a:t>
            </a:r>
            <a:r>
              <a:rPr lang="es-ES" dirty="0"/>
              <a:t>incentivar “cambios en la conducta de los sujetos obligados para que favorezcan a la salud pública.”</a:t>
            </a:r>
            <a:r>
              <a:rPr lang="es-MX" dirty="0"/>
              <a:t> </a:t>
            </a:r>
          </a:p>
          <a:p>
            <a:pPr algn="just"/>
            <a:r>
              <a:rPr lang="es-ES" dirty="0"/>
              <a:t>En este caso, debe realizarse un </a:t>
            </a:r>
            <a:r>
              <a:rPr lang="es-ES" b="1" dirty="0"/>
              <a:t>escrutinio más riguroso</a:t>
            </a:r>
            <a:r>
              <a:rPr lang="es-ES" dirty="0"/>
              <a:t>, puesto que, insistimos, en este tipo de normas impositivas </a:t>
            </a:r>
            <a:r>
              <a:rPr lang="es-ES" b="1" dirty="0"/>
              <a:t>el legislador no cuenta con la amplia libertad configurativa</a:t>
            </a:r>
            <a:r>
              <a:rPr lang="es-ES" dirty="0"/>
              <a:t> que sí tiene para el establecimiento y regulación de contribuciones con fines recaudatorios.</a:t>
            </a:r>
            <a:endParaRPr lang="es-MX" dirty="0"/>
          </a:p>
        </p:txBody>
      </p:sp>
    </p:spTree>
    <p:extLst>
      <p:ext uri="{BB962C8B-B14F-4D97-AF65-F5344CB8AC3E}">
        <p14:creationId xmlns:p14="http://schemas.microsoft.com/office/powerpoint/2010/main" val="3110017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857269-685E-834E-A9F3-8E7E490E7110}"/>
              </a:ext>
            </a:extLst>
          </p:cNvPr>
          <p:cNvSpPr>
            <a:spLocks noGrp="1"/>
          </p:cNvSpPr>
          <p:nvPr>
            <p:ph type="title"/>
          </p:nvPr>
        </p:nvSpPr>
        <p:spPr/>
        <p:txBody>
          <a:bodyPr/>
          <a:lstStyle/>
          <a:p>
            <a:r>
              <a:rPr lang="es-MX" dirty="0"/>
              <a:t>Antecedentes.</a:t>
            </a:r>
          </a:p>
        </p:txBody>
      </p:sp>
      <p:sp>
        <p:nvSpPr>
          <p:cNvPr id="3" name="Marcador de contenido 2">
            <a:extLst>
              <a:ext uri="{FF2B5EF4-FFF2-40B4-BE49-F238E27FC236}">
                <a16:creationId xmlns:a16="http://schemas.microsoft.com/office/drawing/2014/main" id="{9C864000-27B5-154C-A7FA-E329491250AC}"/>
              </a:ext>
            </a:extLst>
          </p:cNvPr>
          <p:cNvSpPr>
            <a:spLocks noGrp="1"/>
          </p:cNvSpPr>
          <p:nvPr>
            <p:ph sz="quarter" idx="1"/>
          </p:nvPr>
        </p:nvSpPr>
        <p:spPr/>
        <p:txBody>
          <a:bodyPr>
            <a:normAutofit fontScale="92500" lnSpcReduction="20000"/>
          </a:bodyPr>
          <a:lstStyle/>
          <a:p>
            <a:pPr algn="just"/>
            <a:r>
              <a:rPr lang="es-MX" dirty="0"/>
              <a:t>El proceso legislativo del cual proviene la Ley de Hacienda presentó una serie de irregularidades que denotan premura y falta diligencia. </a:t>
            </a:r>
          </a:p>
          <a:p>
            <a:pPr algn="just"/>
            <a:r>
              <a:rPr lang="es-MX" dirty="0"/>
              <a:t>El Impuesto sobre NJ fue establecido previamente en el estado de Jalisco.</a:t>
            </a:r>
          </a:p>
          <a:p>
            <a:pPr lvl="1" algn="just"/>
            <a:r>
              <a:rPr lang="es-MX" dirty="0"/>
              <a:t>Tuvo un serio impacto económico negativo, ya que generó que los actos jurídicos que se encontraban gravados fueran celebrados en otros estados como Nayarit, Aguascalientes e, incluso, Michoacán.  </a:t>
            </a:r>
          </a:p>
          <a:p>
            <a:pPr lvl="1" algn="just"/>
            <a:r>
              <a:rPr lang="es-MX" dirty="0"/>
              <a:t>Se controvirtió la constitucionalidad de dicho impuesto y los Tribunales del PJF encontraron que transgredía diversos principios constitucionales, entre ellos el de equidad tributaria y el de territorialidad de las leyes estatales, pero, también encontraron que sí acataba el principio de legalidad tributaria. </a:t>
            </a:r>
          </a:p>
          <a:p>
            <a:pPr lvl="1" algn="just"/>
            <a:r>
              <a:rPr lang="es-MX" dirty="0"/>
              <a:t>En 2018 se derogó en Jalisco el Impuesto sobre NJ, estableciéndose, en su lugar, el pago de derechos de registro. </a:t>
            </a:r>
          </a:p>
        </p:txBody>
      </p:sp>
    </p:spTree>
    <p:extLst>
      <p:ext uri="{BB962C8B-B14F-4D97-AF65-F5344CB8AC3E}">
        <p14:creationId xmlns:p14="http://schemas.microsoft.com/office/powerpoint/2010/main" val="174437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C82662-C292-C64E-A0E5-7045E7976E3A}"/>
              </a:ext>
            </a:extLst>
          </p:cNvPr>
          <p:cNvSpPr>
            <a:spLocks noGrp="1"/>
          </p:cNvSpPr>
          <p:nvPr>
            <p:ph type="title"/>
          </p:nvPr>
        </p:nvSpPr>
        <p:spPr/>
        <p:txBody>
          <a:bodyPr>
            <a:noAutofit/>
          </a:bodyPr>
          <a:lstStyle/>
          <a:p>
            <a:r>
              <a:rPr lang="es-ES" sz="2500" dirty="0"/>
              <a:t>2.- Incumplimiento del principio de proporcionalidad legislativa.</a:t>
            </a:r>
            <a:r>
              <a:rPr lang="es-MX" sz="2500" dirty="0"/>
              <a:t> </a:t>
            </a:r>
          </a:p>
        </p:txBody>
      </p:sp>
      <p:sp>
        <p:nvSpPr>
          <p:cNvPr id="3" name="Marcador de contenido 2">
            <a:extLst>
              <a:ext uri="{FF2B5EF4-FFF2-40B4-BE49-F238E27FC236}">
                <a16:creationId xmlns:a16="http://schemas.microsoft.com/office/drawing/2014/main" id="{B6173150-9854-7748-8F59-76C33226B6C3}"/>
              </a:ext>
            </a:extLst>
          </p:cNvPr>
          <p:cNvSpPr>
            <a:spLocks noGrp="1"/>
          </p:cNvSpPr>
          <p:nvPr>
            <p:ph sz="quarter" idx="1"/>
          </p:nvPr>
        </p:nvSpPr>
        <p:spPr/>
        <p:txBody>
          <a:bodyPr>
            <a:normAutofit fontScale="77500" lnSpcReduction="20000"/>
          </a:bodyPr>
          <a:lstStyle/>
          <a:p>
            <a:pPr algn="just"/>
            <a:r>
              <a:rPr lang="es-ES" dirty="0"/>
              <a:t>Los impuestos ecológicos </a:t>
            </a:r>
            <a:r>
              <a:rPr lang="es-ES" b="1" dirty="0"/>
              <a:t>sí persiguen una finalidad constitucionalmente válida</a:t>
            </a:r>
            <a:r>
              <a:rPr lang="es-ES" dirty="0"/>
              <a:t>, pues están orientados a proteger la salud y el medio ambiente sano, lo que tiene sustento en el artículo 4º de la Constitución Federal.</a:t>
            </a:r>
            <a:endParaRPr lang="es-MX" dirty="0"/>
          </a:p>
          <a:p>
            <a:pPr algn="just"/>
            <a:r>
              <a:rPr lang="es-ES" dirty="0"/>
              <a:t>Los impuestos ecológicos </a:t>
            </a:r>
            <a:r>
              <a:rPr lang="es-ES" b="1" dirty="0"/>
              <a:t>no constituyen una medida idónea </a:t>
            </a:r>
            <a:r>
              <a:rPr lang="es-ES" dirty="0"/>
              <a:t>para alcanzar el objetivo que se proponen. </a:t>
            </a:r>
          </a:p>
          <a:p>
            <a:pPr lvl="1" algn="just"/>
            <a:r>
              <a:rPr lang="es-ES" b="1" dirty="0"/>
              <a:t>No existe evidencia empírica de que </a:t>
            </a:r>
            <a:r>
              <a:rPr lang="es-ES" dirty="0"/>
              <a:t>los impuestos ecológicos </a:t>
            </a:r>
            <a:r>
              <a:rPr lang="es-ES" b="1" dirty="0"/>
              <a:t>reduzcan y remedien el daño ambiental y a la salud</a:t>
            </a:r>
            <a:r>
              <a:rPr lang="es-ES" dirty="0"/>
              <a:t> producido. </a:t>
            </a:r>
          </a:p>
          <a:p>
            <a:pPr lvl="1" algn="just"/>
            <a:r>
              <a:rPr lang="es-ES" dirty="0"/>
              <a:t>Podría sostenerse que estos impuestos </a:t>
            </a:r>
            <a:r>
              <a:rPr lang="es-ES" b="1" dirty="0"/>
              <a:t>producen el efecto contrario</a:t>
            </a:r>
            <a:r>
              <a:rPr lang="es-ES" dirty="0"/>
              <a:t>, es decir, </a:t>
            </a:r>
            <a:r>
              <a:rPr lang="es-ES" b="1" dirty="0"/>
              <a:t>incentivan conductas que generan daños ambientales </a:t>
            </a:r>
            <a:r>
              <a:rPr lang="es-ES" dirty="0"/>
              <a:t>y a la salud al establecer el pago de una contribución cuando éstos se produzcan. </a:t>
            </a:r>
          </a:p>
          <a:p>
            <a:pPr lvl="1" algn="just"/>
            <a:r>
              <a:rPr lang="es-ES" dirty="0"/>
              <a:t>Al ponerse un precio a la contaminación, que </a:t>
            </a:r>
            <a:r>
              <a:rPr lang="es-ES" b="1" dirty="0"/>
              <a:t>los generadores del daño elegirán pagar la contribución, en vez de invertir, </a:t>
            </a:r>
            <a:r>
              <a:rPr lang="es-ES" dirty="0"/>
              <a:t>por ejemplo, </a:t>
            </a:r>
            <a:r>
              <a:rPr lang="es-ES" b="1" dirty="0"/>
              <a:t>en tecnologías nuevas más limpias.</a:t>
            </a:r>
          </a:p>
          <a:p>
            <a:pPr lvl="1" algn="just"/>
            <a:r>
              <a:rPr lang="es-ES" dirty="0"/>
              <a:t>Además, </a:t>
            </a:r>
            <a:r>
              <a:rPr lang="es-ES" b="1" dirty="0"/>
              <a:t>los sujetos pasivos podrán trasladar</a:t>
            </a:r>
            <a:r>
              <a:rPr lang="es-ES" dirty="0"/>
              <a:t>, al menos en términos económicos, </a:t>
            </a:r>
            <a:r>
              <a:rPr lang="es-ES" b="1" dirty="0"/>
              <a:t>el costo a los consumidores</a:t>
            </a:r>
            <a:r>
              <a:rPr lang="es-ES" dirty="0"/>
              <a:t>, </a:t>
            </a:r>
            <a:r>
              <a:rPr lang="es-ES" b="1" dirty="0"/>
              <a:t>quienes en muchas ocasiones son quienes sufren el daño.</a:t>
            </a:r>
            <a:endParaRPr lang="es-MX" b="1" dirty="0"/>
          </a:p>
          <a:p>
            <a:pPr algn="just"/>
            <a:endParaRPr lang="es-MX" dirty="0"/>
          </a:p>
        </p:txBody>
      </p:sp>
    </p:spTree>
    <p:extLst>
      <p:ext uri="{BB962C8B-B14F-4D97-AF65-F5344CB8AC3E}">
        <p14:creationId xmlns:p14="http://schemas.microsoft.com/office/powerpoint/2010/main" val="22594214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233B95-DEC0-C64D-883C-7502416D05D9}"/>
              </a:ext>
            </a:extLst>
          </p:cNvPr>
          <p:cNvSpPr>
            <a:spLocks noGrp="1"/>
          </p:cNvSpPr>
          <p:nvPr>
            <p:ph type="title"/>
          </p:nvPr>
        </p:nvSpPr>
        <p:spPr/>
        <p:txBody>
          <a:bodyPr>
            <a:noAutofit/>
          </a:bodyPr>
          <a:lstStyle/>
          <a:p>
            <a:r>
              <a:rPr lang="es-ES" sz="2500" dirty="0"/>
              <a:t>2.- Incumplimiento del principio de proporcionalidad legislativa.</a:t>
            </a:r>
            <a:r>
              <a:rPr lang="es-MX" sz="2500" dirty="0"/>
              <a:t> </a:t>
            </a:r>
          </a:p>
        </p:txBody>
      </p:sp>
      <p:sp>
        <p:nvSpPr>
          <p:cNvPr id="3" name="Marcador de contenido 2">
            <a:extLst>
              <a:ext uri="{FF2B5EF4-FFF2-40B4-BE49-F238E27FC236}">
                <a16:creationId xmlns:a16="http://schemas.microsoft.com/office/drawing/2014/main" id="{C8F15680-0DA0-ED4D-BFD2-2013AF9D2E6D}"/>
              </a:ext>
            </a:extLst>
          </p:cNvPr>
          <p:cNvSpPr>
            <a:spLocks noGrp="1"/>
          </p:cNvSpPr>
          <p:nvPr>
            <p:ph sz="quarter" idx="1"/>
          </p:nvPr>
        </p:nvSpPr>
        <p:spPr/>
        <p:txBody>
          <a:bodyPr>
            <a:normAutofit fontScale="77500" lnSpcReduction="20000"/>
          </a:bodyPr>
          <a:lstStyle/>
          <a:p>
            <a:pPr algn="just"/>
            <a:r>
              <a:rPr lang="es-ES" dirty="0"/>
              <a:t>Los impuestos ecológicos </a:t>
            </a:r>
            <a:r>
              <a:rPr lang="es-ES" b="1" dirty="0"/>
              <a:t>no constituyen una medida necesaria</a:t>
            </a:r>
            <a:r>
              <a:rPr lang="es-ES" dirty="0"/>
              <a:t>, pues el Congreso del Estado dispone de múltiples herramientas de política pública para alcanzar de manera más eficaz y eficiente el objetivo perseguido. Por ejemplo:</a:t>
            </a:r>
          </a:p>
          <a:p>
            <a:pPr lvl="1" algn="just"/>
            <a:r>
              <a:rPr lang="es-MX" dirty="0"/>
              <a:t>Establecer, mediante la legislación ambiental, </a:t>
            </a:r>
            <a:r>
              <a:rPr lang="es-MX" b="1" dirty="0"/>
              <a:t>regulaciones que limiten y prohíban la generación del daño ambiental</a:t>
            </a:r>
            <a:r>
              <a:rPr lang="es-MX" dirty="0"/>
              <a:t>. </a:t>
            </a:r>
          </a:p>
          <a:p>
            <a:pPr lvl="1" algn="just"/>
            <a:r>
              <a:rPr lang="es-MX" dirty="0"/>
              <a:t>Establecer, también por vía legislativa, </a:t>
            </a:r>
            <a:r>
              <a:rPr lang="es-MX" b="1" dirty="0"/>
              <a:t>mecanismos destinados a la reparación del del daño ambiental y a la salud derivado de dichos actos y actividades</a:t>
            </a:r>
            <a:r>
              <a:rPr lang="es-MX" dirty="0"/>
              <a:t>. </a:t>
            </a:r>
          </a:p>
          <a:p>
            <a:pPr lvl="1" algn="just"/>
            <a:r>
              <a:rPr lang="es-MX" dirty="0"/>
              <a:t>Establecer las </a:t>
            </a:r>
            <a:r>
              <a:rPr lang="es-MX" b="1" dirty="0"/>
              <a:t>sanciones administrativas y penales</a:t>
            </a:r>
            <a:r>
              <a:rPr lang="es-MX" dirty="0"/>
              <a:t> que considere adecuadas desincentivar conductas con efectos nocivos para el medio ambiente y la salud. </a:t>
            </a:r>
          </a:p>
          <a:p>
            <a:pPr lvl="1" algn="just"/>
            <a:r>
              <a:rPr lang="es-MX" dirty="0"/>
              <a:t>Por último, podrían </a:t>
            </a:r>
            <a:r>
              <a:rPr lang="es-MX" b="1" dirty="0"/>
              <a:t>otorgarse estímulos fiscales o facilidades administrativas de otro tipo</a:t>
            </a:r>
            <a:r>
              <a:rPr lang="es-MX" dirty="0"/>
              <a:t>, </a:t>
            </a:r>
            <a:r>
              <a:rPr lang="es-MX" b="1" dirty="0"/>
              <a:t>inversión en tecnologías más limpias </a:t>
            </a:r>
          </a:p>
          <a:p>
            <a:pPr algn="just"/>
            <a:r>
              <a:rPr lang="es-MX" dirty="0"/>
              <a:t>Todas estas alternativas, o una correcta combinación de estas, constituyen medidas legislativas menos restrictivas y que alcanzan de mejor manera el objetivo proyectado. </a:t>
            </a:r>
            <a:endParaRPr lang="es-ES" dirty="0"/>
          </a:p>
          <a:p>
            <a:pPr algn="just"/>
            <a:endParaRPr lang="es-MX" dirty="0"/>
          </a:p>
        </p:txBody>
      </p:sp>
    </p:spTree>
    <p:extLst>
      <p:ext uri="{BB962C8B-B14F-4D97-AF65-F5344CB8AC3E}">
        <p14:creationId xmlns:p14="http://schemas.microsoft.com/office/powerpoint/2010/main" val="18966874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928A9-E6FD-5241-BF09-F90D2903FD98}"/>
              </a:ext>
            </a:extLst>
          </p:cNvPr>
          <p:cNvSpPr>
            <a:spLocks noGrp="1"/>
          </p:cNvSpPr>
          <p:nvPr>
            <p:ph type="title"/>
          </p:nvPr>
        </p:nvSpPr>
        <p:spPr/>
        <p:txBody>
          <a:bodyPr>
            <a:noAutofit/>
          </a:bodyPr>
          <a:lstStyle/>
          <a:p>
            <a:r>
              <a:rPr lang="es-MX" sz="2500" dirty="0"/>
              <a:t>2.- Incumplimiento del principio de proporcionalidad legislativa. </a:t>
            </a:r>
          </a:p>
        </p:txBody>
      </p:sp>
      <p:sp>
        <p:nvSpPr>
          <p:cNvPr id="3" name="Marcador de contenido 2">
            <a:extLst>
              <a:ext uri="{FF2B5EF4-FFF2-40B4-BE49-F238E27FC236}">
                <a16:creationId xmlns:a16="http://schemas.microsoft.com/office/drawing/2014/main" id="{3A20A1EA-0664-2644-BC4E-A2A74F48CC7C}"/>
              </a:ext>
            </a:extLst>
          </p:cNvPr>
          <p:cNvSpPr>
            <a:spLocks noGrp="1"/>
          </p:cNvSpPr>
          <p:nvPr>
            <p:ph sz="quarter" idx="1"/>
          </p:nvPr>
        </p:nvSpPr>
        <p:spPr/>
        <p:txBody>
          <a:bodyPr>
            <a:normAutofit fontScale="92500" lnSpcReduction="20000"/>
          </a:bodyPr>
          <a:lstStyle/>
          <a:p>
            <a:pPr algn="just"/>
            <a:r>
              <a:rPr lang="es-MX" dirty="0"/>
              <a:t>Los impuestos ecológicos </a:t>
            </a:r>
            <a:r>
              <a:rPr lang="es-MX" b="1" dirty="0"/>
              <a:t>tampoco son un medida legislativa proporcional en sentido estricto</a:t>
            </a:r>
            <a:r>
              <a:rPr lang="es-MX" dirty="0"/>
              <a:t>, ya que no es lógica, ni empíricamente, demostrable que a mayor carga tributaria para quienes generan daño a la salud y ambiental (restricción), se logre en mejor grado desincentivar este tipo de conductas (finalidad).</a:t>
            </a:r>
          </a:p>
          <a:p>
            <a:pPr algn="just"/>
            <a:r>
              <a:rPr lang="es-MX" dirty="0"/>
              <a:t>En síntesis, </a:t>
            </a:r>
            <a:r>
              <a:rPr lang="es-MX" b="1" dirty="0"/>
              <a:t>los impuestos ecológicos constituyen medidas que persiguen una finalidad extrafiscal</a:t>
            </a:r>
            <a:r>
              <a:rPr lang="es-MX" dirty="0"/>
              <a:t>, por lo que </a:t>
            </a:r>
            <a:r>
              <a:rPr lang="es-MX" b="1" dirty="0"/>
              <a:t>debe realizarse un escrutinio de constitucionalidad más estricto.</a:t>
            </a:r>
            <a:r>
              <a:rPr lang="es-MX" dirty="0"/>
              <a:t> </a:t>
            </a:r>
          </a:p>
          <a:p>
            <a:pPr algn="just"/>
            <a:r>
              <a:rPr lang="es-MX" dirty="0"/>
              <a:t>Como resultado de dicho análisis, consideramos que </a:t>
            </a:r>
            <a:r>
              <a:rPr lang="es-MX" b="1" dirty="0"/>
              <a:t>la norma </a:t>
            </a:r>
            <a:r>
              <a:rPr lang="es-MX" dirty="0"/>
              <a:t>en cuestión </a:t>
            </a:r>
            <a:r>
              <a:rPr lang="es-MX" b="1" dirty="0"/>
              <a:t>es desproporcionada pues no constituye una medida idónea, ni necesaria, ni proporcional en sentido estricto.</a:t>
            </a:r>
          </a:p>
          <a:p>
            <a:pPr algn="just"/>
            <a:endParaRPr lang="es-MX" dirty="0"/>
          </a:p>
          <a:p>
            <a:pPr algn="just"/>
            <a:endParaRPr lang="es-MX" dirty="0"/>
          </a:p>
        </p:txBody>
      </p:sp>
    </p:spTree>
    <p:extLst>
      <p:ext uri="{BB962C8B-B14F-4D97-AF65-F5344CB8AC3E}">
        <p14:creationId xmlns:p14="http://schemas.microsoft.com/office/powerpoint/2010/main" val="13074723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FCB852-D202-574B-A8BF-B149B3492B71}"/>
              </a:ext>
            </a:extLst>
          </p:cNvPr>
          <p:cNvSpPr>
            <a:spLocks noGrp="1"/>
          </p:cNvSpPr>
          <p:nvPr>
            <p:ph type="title"/>
          </p:nvPr>
        </p:nvSpPr>
        <p:spPr/>
        <p:txBody>
          <a:bodyPr>
            <a:noAutofit/>
          </a:bodyPr>
          <a:lstStyle/>
          <a:p>
            <a:r>
              <a:rPr lang="es-ES" sz="2800" b="1" dirty="0"/>
              <a:t>3.- Falta de equidad tributaria.</a:t>
            </a:r>
            <a:endParaRPr lang="es-MX" sz="2500" dirty="0"/>
          </a:p>
        </p:txBody>
      </p:sp>
      <p:sp>
        <p:nvSpPr>
          <p:cNvPr id="3" name="Marcador de contenido 2">
            <a:extLst>
              <a:ext uri="{FF2B5EF4-FFF2-40B4-BE49-F238E27FC236}">
                <a16:creationId xmlns:a16="http://schemas.microsoft.com/office/drawing/2014/main" id="{FF51272A-4A8D-C742-B7A5-976DB2AFEBA9}"/>
              </a:ext>
            </a:extLst>
          </p:cNvPr>
          <p:cNvSpPr>
            <a:spLocks noGrp="1"/>
          </p:cNvSpPr>
          <p:nvPr>
            <p:ph sz="quarter" idx="1"/>
          </p:nvPr>
        </p:nvSpPr>
        <p:spPr/>
        <p:txBody>
          <a:bodyPr/>
          <a:lstStyle/>
          <a:p>
            <a:pPr algn="just"/>
            <a:r>
              <a:rPr lang="es-MX" dirty="0"/>
              <a:t>La SCJN ha determinado que dicho principio constitucional “tiene como finalidad esclarecer si a dos distintos grupos de contribuyentes se les otorga un trato diferente y si está constitucionalmente justificado.”</a:t>
            </a:r>
          </a:p>
          <a:p>
            <a:pPr algn="just"/>
            <a:r>
              <a:rPr lang="es-ES" dirty="0"/>
              <a:t>Esto, es, las normas tributarias deben tratar de manera igual a quienes se encuentran en una misma situación y, lógicamente, de manera desigual a los sujetos del gravamen que se ubiquen en una situación diversa.</a:t>
            </a:r>
            <a:endParaRPr lang="es-MX" dirty="0"/>
          </a:p>
          <a:p>
            <a:pPr marL="0" indent="0" algn="just">
              <a:buNone/>
            </a:pPr>
            <a:r>
              <a:rPr lang="es-MX" sz="1300" dirty="0"/>
              <a:t>Tesis: 2a./J. 74/2017 (10a.), Segunda Sala, Jurisprudencia(Constitucional).</a:t>
            </a:r>
          </a:p>
          <a:p>
            <a:endParaRPr lang="es-MX" dirty="0"/>
          </a:p>
        </p:txBody>
      </p:sp>
    </p:spTree>
    <p:extLst>
      <p:ext uri="{BB962C8B-B14F-4D97-AF65-F5344CB8AC3E}">
        <p14:creationId xmlns:p14="http://schemas.microsoft.com/office/powerpoint/2010/main" val="20184775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24B27E4-638B-EF47-879F-832CB2C3E2D8}"/>
              </a:ext>
            </a:extLst>
          </p:cNvPr>
          <p:cNvSpPr>
            <a:spLocks noGrp="1"/>
          </p:cNvSpPr>
          <p:nvPr>
            <p:ph type="title"/>
          </p:nvPr>
        </p:nvSpPr>
        <p:spPr/>
        <p:txBody>
          <a:bodyPr>
            <a:normAutofit/>
          </a:bodyPr>
          <a:lstStyle/>
          <a:p>
            <a:r>
              <a:rPr lang="es-ES" sz="3600" b="1" dirty="0"/>
              <a:t>3.- Falta de equidad tributaria.</a:t>
            </a:r>
            <a:endParaRPr lang="es-MX" dirty="0"/>
          </a:p>
        </p:txBody>
      </p:sp>
      <p:sp>
        <p:nvSpPr>
          <p:cNvPr id="3" name="Marcador de contenido 2">
            <a:extLst>
              <a:ext uri="{FF2B5EF4-FFF2-40B4-BE49-F238E27FC236}">
                <a16:creationId xmlns:a16="http://schemas.microsoft.com/office/drawing/2014/main" id="{44019EB8-8BD8-7D4D-B8B9-3002FBA4EDF2}"/>
              </a:ext>
            </a:extLst>
          </p:cNvPr>
          <p:cNvSpPr>
            <a:spLocks noGrp="1"/>
          </p:cNvSpPr>
          <p:nvPr>
            <p:ph sz="quarter" idx="1"/>
          </p:nvPr>
        </p:nvSpPr>
        <p:spPr/>
        <p:txBody>
          <a:bodyPr>
            <a:normAutofit fontScale="92500" lnSpcReduction="20000"/>
          </a:bodyPr>
          <a:lstStyle/>
          <a:p>
            <a:pPr algn="just"/>
            <a:r>
              <a:rPr lang="es-ES" dirty="0"/>
              <a:t>Los impuestos ecológicos están orientados a proteger la salud y el medio ambiente sano. </a:t>
            </a:r>
          </a:p>
          <a:p>
            <a:pPr algn="just"/>
            <a:r>
              <a:rPr lang="es-ES" dirty="0"/>
              <a:t>Por lo cual, </a:t>
            </a:r>
            <a:r>
              <a:rPr lang="es-ES" b="1" dirty="0"/>
              <a:t>la diferencia en el trato </a:t>
            </a:r>
            <a:r>
              <a:rPr lang="es-ES" dirty="0"/>
              <a:t>que se otorga a grupos de contribuyentes </a:t>
            </a:r>
            <a:r>
              <a:rPr lang="es-ES" b="1" dirty="0"/>
              <a:t>debe estar motivada por el grado de daño a al medio ambiente y a la salud que generen los sujetos pasivos, </a:t>
            </a:r>
            <a:r>
              <a:rPr lang="es-ES" dirty="0"/>
              <a:t>a través de los actos y actividades gravados.</a:t>
            </a:r>
          </a:p>
          <a:p>
            <a:pPr algn="just"/>
            <a:r>
              <a:rPr lang="es-ES" dirty="0"/>
              <a:t>No obstante, advertimos que los impuestos ecológicos </a:t>
            </a:r>
            <a:r>
              <a:rPr lang="es-ES" b="1" dirty="0"/>
              <a:t>otorgan un tratamiento diferenciado que no responde a una base objetiva y razonable</a:t>
            </a:r>
            <a:r>
              <a:rPr lang="es-ES" dirty="0"/>
              <a:t>, ya que </a:t>
            </a:r>
            <a:r>
              <a:rPr lang="es-ES" b="1" dirty="0"/>
              <a:t>no toman en cuenta el grado o intensidad de daño a la salud y medio ambiente generado</a:t>
            </a:r>
            <a:r>
              <a:rPr lang="es-ES" dirty="0"/>
              <a:t> por los actos y actividades que realizan los sujetos pasivos.</a:t>
            </a:r>
            <a:endParaRPr lang="es-MX" dirty="0"/>
          </a:p>
          <a:p>
            <a:pPr algn="just"/>
            <a:endParaRPr lang="es-MX" dirty="0"/>
          </a:p>
          <a:p>
            <a:pPr algn="just"/>
            <a:endParaRPr lang="es-MX" dirty="0"/>
          </a:p>
        </p:txBody>
      </p:sp>
    </p:spTree>
    <p:extLst>
      <p:ext uri="{BB962C8B-B14F-4D97-AF65-F5344CB8AC3E}">
        <p14:creationId xmlns:p14="http://schemas.microsoft.com/office/powerpoint/2010/main" val="2626682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88BF6E-6843-1047-9A84-E14C92BED6A9}"/>
              </a:ext>
            </a:extLst>
          </p:cNvPr>
          <p:cNvSpPr>
            <a:spLocks noGrp="1"/>
          </p:cNvSpPr>
          <p:nvPr>
            <p:ph type="title"/>
          </p:nvPr>
        </p:nvSpPr>
        <p:spPr/>
        <p:txBody>
          <a:bodyPr/>
          <a:lstStyle/>
          <a:p>
            <a:r>
              <a:rPr lang="es-ES" sz="3200" b="1" dirty="0"/>
              <a:t>3.- Falta de equidad tributaria.</a:t>
            </a:r>
            <a:endParaRPr lang="es-MX" dirty="0"/>
          </a:p>
        </p:txBody>
      </p:sp>
      <p:sp>
        <p:nvSpPr>
          <p:cNvPr id="3" name="Marcador de contenido 2">
            <a:extLst>
              <a:ext uri="{FF2B5EF4-FFF2-40B4-BE49-F238E27FC236}">
                <a16:creationId xmlns:a16="http://schemas.microsoft.com/office/drawing/2014/main" id="{6CECDA10-F89C-9843-9C79-21130F0C9F21}"/>
              </a:ext>
            </a:extLst>
          </p:cNvPr>
          <p:cNvSpPr>
            <a:spLocks noGrp="1"/>
          </p:cNvSpPr>
          <p:nvPr>
            <p:ph sz="quarter" idx="1"/>
          </p:nvPr>
        </p:nvSpPr>
        <p:spPr/>
        <p:txBody>
          <a:bodyPr>
            <a:normAutofit fontScale="85000" lnSpcReduction="20000"/>
          </a:bodyPr>
          <a:lstStyle/>
          <a:p>
            <a:pPr algn="just"/>
            <a:r>
              <a:rPr lang="es-ES" dirty="0"/>
              <a:t>En el caso del </a:t>
            </a:r>
            <a:r>
              <a:rPr lang="es-ES" b="1" dirty="0"/>
              <a:t>impuesto a la extracción</a:t>
            </a:r>
            <a:r>
              <a:rPr lang="es-ES" dirty="0"/>
              <a:t>, en el artículo 35 de la Ley de Hacienda, se establece que los </a:t>
            </a:r>
            <a:r>
              <a:rPr lang="es-ES" b="1" dirty="0"/>
              <a:t>sujetos pasivos </a:t>
            </a:r>
            <a:r>
              <a:rPr lang="es-ES" dirty="0"/>
              <a:t>de dicha contribución son </a:t>
            </a:r>
            <a:r>
              <a:rPr lang="es-ES" b="1" dirty="0"/>
              <a:t>aquellas personas que extraigan </a:t>
            </a:r>
            <a:r>
              <a:rPr lang="es-ES" dirty="0"/>
              <a:t>del suelo o subsuelo los </a:t>
            </a:r>
            <a:r>
              <a:rPr lang="es-ES" b="1" dirty="0"/>
              <a:t>materiales</a:t>
            </a:r>
            <a:r>
              <a:rPr lang="es-ES" dirty="0"/>
              <a:t> que ahí se mencionan. </a:t>
            </a:r>
          </a:p>
          <a:p>
            <a:pPr algn="just"/>
            <a:r>
              <a:rPr lang="es-ES" dirty="0"/>
              <a:t>No obstante, </a:t>
            </a:r>
            <a:r>
              <a:rPr lang="es-ES" b="1" dirty="0"/>
              <a:t>la extracción de materiales, </a:t>
            </a:r>
            <a:r>
              <a:rPr lang="es-ES" dirty="0"/>
              <a:t>por sí sola</a:t>
            </a:r>
            <a:r>
              <a:rPr lang="es-ES" b="1" dirty="0"/>
              <a:t>,</a:t>
            </a:r>
            <a:r>
              <a:rPr lang="es-ES" dirty="0"/>
              <a:t> </a:t>
            </a:r>
            <a:r>
              <a:rPr lang="es-ES" b="1" dirty="0"/>
              <a:t>no necesariamente genera un daño ambiental </a:t>
            </a:r>
            <a:r>
              <a:rPr lang="es-ES" dirty="0"/>
              <a:t>y a la salud. </a:t>
            </a:r>
          </a:p>
          <a:p>
            <a:pPr algn="just"/>
            <a:r>
              <a:rPr lang="es-ES" dirty="0"/>
              <a:t>Entonces, </a:t>
            </a:r>
            <a:r>
              <a:rPr lang="es-ES" b="1" dirty="0"/>
              <a:t>quedan obligados al pago de dicho impuesto tanto aquellos contribuyentes que</a:t>
            </a:r>
            <a:r>
              <a:rPr lang="es-ES" dirty="0"/>
              <a:t>, dedicándose a la extracción de esos materiales, </a:t>
            </a:r>
            <a:r>
              <a:rPr lang="es-ES" b="1" dirty="0"/>
              <a:t>generen un daño ambiental y a la salud, como aquellos que no lo producen</a:t>
            </a:r>
            <a:r>
              <a:rPr lang="es-ES" dirty="0"/>
              <a:t>. </a:t>
            </a:r>
          </a:p>
          <a:p>
            <a:pPr algn="just"/>
            <a:r>
              <a:rPr lang="es-ES" dirty="0"/>
              <a:t>Lo cual, indudablemente, constituye un </a:t>
            </a:r>
            <a:r>
              <a:rPr lang="es-ES" b="1" dirty="0"/>
              <a:t>tratamiento igual a contribuyentes que se sitúan en una situación diferente </a:t>
            </a:r>
            <a:r>
              <a:rPr lang="es-ES" dirty="0"/>
              <a:t>que es incompatible con el principio de equidad tributaria.</a:t>
            </a:r>
            <a:endParaRPr lang="es-MX" dirty="0"/>
          </a:p>
          <a:p>
            <a:pPr algn="just"/>
            <a:endParaRPr lang="es-MX" dirty="0"/>
          </a:p>
        </p:txBody>
      </p:sp>
    </p:spTree>
    <p:extLst>
      <p:ext uri="{BB962C8B-B14F-4D97-AF65-F5344CB8AC3E}">
        <p14:creationId xmlns:p14="http://schemas.microsoft.com/office/powerpoint/2010/main" val="28320855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A115CB-7B64-2E42-8302-4E4FFA310C29}"/>
              </a:ext>
            </a:extLst>
          </p:cNvPr>
          <p:cNvSpPr>
            <a:spLocks noGrp="1"/>
          </p:cNvSpPr>
          <p:nvPr>
            <p:ph type="title"/>
          </p:nvPr>
        </p:nvSpPr>
        <p:spPr/>
        <p:txBody>
          <a:bodyPr/>
          <a:lstStyle/>
          <a:p>
            <a:r>
              <a:rPr lang="es-ES" sz="3600" b="1" dirty="0"/>
              <a:t>3.- Falta de equidad tributaria.</a:t>
            </a:r>
            <a:endParaRPr lang="es-MX" dirty="0"/>
          </a:p>
        </p:txBody>
      </p:sp>
      <p:sp>
        <p:nvSpPr>
          <p:cNvPr id="3" name="Marcador de contenido 2">
            <a:extLst>
              <a:ext uri="{FF2B5EF4-FFF2-40B4-BE49-F238E27FC236}">
                <a16:creationId xmlns:a16="http://schemas.microsoft.com/office/drawing/2014/main" id="{116A9E13-1EDB-A440-A8CB-8B6053777491}"/>
              </a:ext>
            </a:extLst>
          </p:cNvPr>
          <p:cNvSpPr>
            <a:spLocks noGrp="1"/>
          </p:cNvSpPr>
          <p:nvPr>
            <p:ph sz="quarter" idx="1"/>
          </p:nvPr>
        </p:nvSpPr>
        <p:spPr/>
        <p:txBody>
          <a:bodyPr>
            <a:normAutofit fontScale="77500" lnSpcReduction="20000"/>
          </a:bodyPr>
          <a:lstStyle/>
          <a:p>
            <a:pPr algn="just"/>
            <a:r>
              <a:rPr lang="es-ES" dirty="0"/>
              <a:t>El artículo 37 de la Ley de Hacienda establece que el </a:t>
            </a:r>
            <a:r>
              <a:rPr lang="es-ES" b="1" dirty="0"/>
              <a:t>impuesto a la extracción </a:t>
            </a:r>
            <a:r>
              <a:rPr lang="es-ES" dirty="0"/>
              <a:t>se causará por cada metro cúbico extraído de los materiales que son objeto de la contribución, con base en </a:t>
            </a:r>
            <a:r>
              <a:rPr lang="es-ES" b="1" dirty="0"/>
              <a:t>el tipo de material y las cuotas</a:t>
            </a:r>
            <a:r>
              <a:rPr lang="es-ES" dirty="0"/>
              <a:t> que ahí se mencionan.</a:t>
            </a:r>
          </a:p>
          <a:p>
            <a:pPr algn="just"/>
            <a:r>
              <a:rPr lang="es-ES" dirty="0"/>
              <a:t>Sin embargo</a:t>
            </a:r>
            <a:r>
              <a:rPr lang="es-ES" b="1" dirty="0"/>
              <a:t>, el establecimiento de cuotas diferenciadas es arbitrario, </a:t>
            </a:r>
            <a:r>
              <a:rPr lang="es-ES" dirty="0"/>
              <a:t>ya que no tiene una base objetiva y razonable, pues </a:t>
            </a:r>
            <a:r>
              <a:rPr lang="es-ES" b="1" dirty="0"/>
              <a:t>no existe justificación legítima para cobrar una cuota más elevada a quienes extraen ciertos materiales </a:t>
            </a:r>
            <a:r>
              <a:rPr lang="es-ES" dirty="0"/>
              <a:t>y una cuota menor a quienes extraen otros.</a:t>
            </a:r>
          </a:p>
          <a:p>
            <a:pPr algn="just"/>
            <a:r>
              <a:rPr lang="es-ES" dirty="0"/>
              <a:t>En realidad, </a:t>
            </a:r>
            <a:r>
              <a:rPr lang="es-ES" b="1" dirty="0"/>
              <a:t>no se aprecia </a:t>
            </a:r>
            <a:r>
              <a:rPr lang="es-ES" dirty="0"/>
              <a:t>en el texto de la ley, ni en la exposición de motivos, </a:t>
            </a:r>
            <a:r>
              <a:rPr lang="es-ES" b="1" dirty="0"/>
              <a:t>que la extracción de materiales por los que se paga una mayor cuota sea la que mayor daño ambiental y a la salud genere. </a:t>
            </a:r>
            <a:r>
              <a:rPr lang="es-ES" dirty="0"/>
              <a:t>Esto, igualmente, infringe el principio de equidad tributaria.</a:t>
            </a:r>
            <a:endParaRPr lang="es-MX" dirty="0"/>
          </a:p>
        </p:txBody>
      </p:sp>
    </p:spTree>
    <p:extLst>
      <p:ext uri="{BB962C8B-B14F-4D97-AF65-F5344CB8AC3E}">
        <p14:creationId xmlns:p14="http://schemas.microsoft.com/office/powerpoint/2010/main" val="25210986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6B022FE-7414-B84F-B62A-0C313469B1EC}"/>
              </a:ext>
            </a:extLst>
          </p:cNvPr>
          <p:cNvSpPr>
            <a:spLocks noGrp="1"/>
          </p:cNvSpPr>
          <p:nvPr>
            <p:ph type="title"/>
          </p:nvPr>
        </p:nvSpPr>
        <p:spPr/>
        <p:txBody>
          <a:bodyPr/>
          <a:lstStyle/>
          <a:p>
            <a:r>
              <a:rPr lang="es-ES" sz="3600" b="1" dirty="0"/>
              <a:t>3.- Falta de equidad tributaria.</a:t>
            </a:r>
            <a:endParaRPr lang="es-MX" dirty="0"/>
          </a:p>
        </p:txBody>
      </p:sp>
      <p:sp>
        <p:nvSpPr>
          <p:cNvPr id="3" name="Marcador de contenido 2">
            <a:extLst>
              <a:ext uri="{FF2B5EF4-FFF2-40B4-BE49-F238E27FC236}">
                <a16:creationId xmlns:a16="http://schemas.microsoft.com/office/drawing/2014/main" id="{DE01A67B-A481-6047-BB07-904057521CEB}"/>
              </a:ext>
            </a:extLst>
          </p:cNvPr>
          <p:cNvSpPr>
            <a:spLocks noGrp="1"/>
          </p:cNvSpPr>
          <p:nvPr>
            <p:ph sz="quarter" idx="1"/>
          </p:nvPr>
        </p:nvSpPr>
        <p:spPr/>
        <p:txBody>
          <a:bodyPr>
            <a:normAutofit fontScale="85000" lnSpcReduction="20000"/>
          </a:bodyPr>
          <a:lstStyle/>
          <a:p>
            <a:pPr algn="just"/>
            <a:r>
              <a:rPr lang="es-ES" dirty="0"/>
              <a:t>En el caso del </a:t>
            </a:r>
            <a:r>
              <a:rPr lang="es-ES" b="1" dirty="0"/>
              <a:t>impuesto al depósito o almacenamiento de residuos</a:t>
            </a:r>
            <a:r>
              <a:rPr lang="es-ES" dirty="0"/>
              <a:t>, el artículo 57 de la Ley de Hacienda establece que dicho impuesto </a:t>
            </a:r>
            <a:r>
              <a:rPr lang="es-ES" b="1" dirty="0"/>
              <a:t>se causara aplicando una cuota </a:t>
            </a:r>
            <a:r>
              <a:rPr lang="es-ES" dirty="0"/>
              <a:t>de $100.00 por tonelada de residuos depositados o almacenados.</a:t>
            </a:r>
          </a:p>
          <a:p>
            <a:pPr algn="just"/>
            <a:r>
              <a:rPr lang="es-ES" dirty="0"/>
              <a:t> Entonces, </a:t>
            </a:r>
            <a:r>
              <a:rPr lang="es-ES" b="1" dirty="0"/>
              <a:t>al establecer una única cuota, sin tomar en consideración el tipo de residuo que sea depositado o almacenado</a:t>
            </a:r>
            <a:r>
              <a:rPr lang="es-ES" dirty="0"/>
              <a:t>, </a:t>
            </a:r>
            <a:r>
              <a:rPr lang="es-ES" b="1" dirty="0"/>
              <a:t>se está transgrediendo el principio de equidad tributaria. </a:t>
            </a:r>
          </a:p>
          <a:p>
            <a:pPr algn="just"/>
            <a:r>
              <a:rPr lang="es-ES" dirty="0"/>
              <a:t>Ya que </a:t>
            </a:r>
            <a:r>
              <a:rPr lang="es-ES" b="1" dirty="0"/>
              <a:t>no existe justificación válida para que quienes almacenan </a:t>
            </a:r>
            <a:r>
              <a:rPr lang="es-ES" dirty="0"/>
              <a:t>o depositan </a:t>
            </a:r>
            <a:r>
              <a:rPr lang="es-ES" b="1" dirty="0"/>
              <a:t>residuos que producen mayor daño ambiental</a:t>
            </a:r>
            <a:r>
              <a:rPr lang="es-ES" dirty="0"/>
              <a:t> y la salud (por ejemplo, residuos no biodegradables) </a:t>
            </a:r>
            <a:r>
              <a:rPr lang="es-ES" b="1" dirty="0"/>
              <a:t>paguen la misma cantidad que quienes almacenan </a:t>
            </a:r>
            <a:r>
              <a:rPr lang="es-ES" dirty="0"/>
              <a:t>o depositan </a:t>
            </a:r>
            <a:r>
              <a:rPr lang="es-ES" b="1" dirty="0"/>
              <a:t>residuos que generan un menor daño </a:t>
            </a:r>
            <a:r>
              <a:rPr lang="es-ES" dirty="0"/>
              <a:t>(por ejemplo, residuos biodegradables.) </a:t>
            </a:r>
            <a:endParaRPr lang="es-MX" dirty="0"/>
          </a:p>
          <a:p>
            <a:endParaRPr lang="es-MX" dirty="0"/>
          </a:p>
        </p:txBody>
      </p:sp>
    </p:spTree>
    <p:extLst>
      <p:ext uri="{BB962C8B-B14F-4D97-AF65-F5344CB8AC3E}">
        <p14:creationId xmlns:p14="http://schemas.microsoft.com/office/powerpoint/2010/main" val="3066102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EF022F-A84D-0444-BE1E-DFA2D847C398}"/>
              </a:ext>
            </a:extLst>
          </p:cNvPr>
          <p:cNvSpPr>
            <a:spLocks noGrp="1"/>
          </p:cNvSpPr>
          <p:nvPr>
            <p:ph type="title"/>
          </p:nvPr>
        </p:nvSpPr>
        <p:spPr/>
        <p:txBody>
          <a:bodyPr>
            <a:noAutofit/>
          </a:bodyPr>
          <a:lstStyle/>
          <a:p>
            <a:r>
              <a:rPr lang="es-MX" sz="2500" dirty="0"/>
              <a:t>4.- Invasión a la esfera de competencia del Legislativo Federal.</a:t>
            </a:r>
          </a:p>
        </p:txBody>
      </p:sp>
      <p:sp>
        <p:nvSpPr>
          <p:cNvPr id="3" name="Marcador de contenido 2">
            <a:extLst>
              <a:ext uri="{FF2B5EF4-FFF2-40B4-BE49-F238E27FC236}">
                <a16:creationId xmlns:a16="http://schemas.microsoft.com/office/drawing/2014/main" id="{B860DE84-B764-4047-9302-5087862E8D5C}"/>
              </a:ext>
            </a:extLst>
          </p:cNvPr>
          <p:cNvSpPr>
            <a:spLocks noGrp="1"/>
          </p:cNvSpPr>
          <p:nvPr>
            <p:ph sz="quarter" idx="1"/>
          </p:nvPr>
        </p:nvSpPr>
        <p:spPr/>
        <p:txBody>
          <a:bodyPr>
            <a:normAutofit/>
          </a:bodyPr>
          <a:lstStyle/>
          <a:p>
            <a:pPr algn="just"/>
            <a:r>
              <a:rPr lang="es-ES" dirty="0"/>
              <a:t>Este planteamiento de inconstitucionalidad es uno de los más comentados y, actualmente, se encuentra pendiente de resolución en el Tribunal Pleno, en la controversia constitucional 56/2017. </a:t>
            </a:r>
          </a:p>
          <a:p>
            <a:pPr algn="just"/>
            <a:r>
              <a:rPr lang="es-ES" dirty="0"/>
              <a:t>En términos generales, se trata de que </a:t>
            </a:r>
            <a:r>
              <a:rPr lang="es-ES" b="1" dirty="0"/>
              <a:t>los impuestos ecológicos estatales incumplen con lo previsto por el artículo 73, fracción XXIX, apartado 2, </a:t>
            </a:r>
            <a:r>
              <a:rPr lang="es-ES" dirty="0"/>
              <a:t>de la Constitución Federal </a:t>
            </a:r>
            <a:r>
              <a:rPr lang="es-ES" b="1" dirty="0"/>
              <a:t>al invadir la esfera de facultades reservada al Congreso de la Unión. </a:t>
            </a:r>
            <a:endParaRPr lang="es-MX" b="1" dirty="0"/>
          </a:p>
          <a:p>
            <a:pPr marL="0" indent="0">
              <a:buNone/>
            </a:pPr>
            <a:endParaRPr lang="es-MX" dirty="0"/>
          </a:p>
        </p:txBody>
      </p:sp>
    </p:spTree>
    <p:extLst>
      <p:ext uri="{BB962C8B-B14F-4D97-AF65-F5344CB8AC3E}">
        <p14:creationId xmlns:p14="http://schemas.microsoft.com/office/powerpoint/2010/main" val="1007802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510DE1-0B07-724D-9B02-C566525B5485}"/>
              </a:ext>
            </a:extLst>
          </p:cNvPr>
          <p:cNvSpPr>
            <a:spLocks noGrp="1"/>
          </p:cNvSpPr>
          <p:nvPr>
            <p:ph type="title"/>
          </p:nvPr>
        </p:nvSpPr>
        <p:spPr>
          <a:xfrm>
            <a:off x="301752" y="228600"/>
            <a:ext cx="8534400" cy="758952"/>
          </a:xfrm>
        </p:spPr>
        <p:txBody>
          <a:bodyPr>
            <a:noAutofit/>
          </a:bodyPr>
          <a:lstStyle/>
          <a:p>
            <a:r>
              <a:rPr lang="es-MX" sz="2500" dirty="0"/>
              <a:t>4.- Invasión a la esfera de competencia del Legislativo Federal.</a:t>
            </a:r>
          </a:p>
        </p:txBody>
      </p:sp>
      <p:sp>
        <p:nvSpPr>
          <p:cNvPr id="3" name="Marcador de contenido 2">
            <a:extLst>
              <a:ext uri="{FF2B5EF4-FFF2-40B4-BE49-F238E27FC236}">
                <a16:creationId xmlns:a16="http://schemas.microsoft.com/office/drawing/2014/main" id="{8F1A259B-345A-A240-9F0B-22F7656D3711}"/>
              </a:ext>
            </a:extLst>
          </p:cNvPr>
          <p:cNvSpPr>
            <a:spLocks noGrp="1"/>
          </p:cNvSpPr>
          <p:nvPr>
            <p:ph sz="quarter" idx="1"/>
          </p:nvPr>
        </p:nvSpPr>
        <p:spPr/>
        <p:txBody>
          <a:bodyPr>
            <a:normAutofit fontScale="92500" lnSpcReduction="20000"/>
          </a:bodyPr>
          <a:lstStyle/>
          <a:p>
            <a:pPr algn="just"/>
            <a:endParaRPr lang="es-MX" dirty="0"/>
          </a:p>
          <a:p>
            <a:pPr algn="just"/>
            <a:r>
              <a:rPr lang="es-ES" dirty="0"/>
              <a:t>De acuerdo con la disposición constitucional en cuestión, únicamente el Legislativo Federal tiene competencia para establecer contribuciones “[s]</a:t>
            </a:r>
            <a:r>
              <a:rPr lang="es-MX" dirty="0"/>
              <a:t>obre el aprovechamiento y explotación de los recursos naturales comprendidos en los párrafos 4o y 5o del artículo 27[.]”</a:t>
            </a:r>
          </a:p>
          <a:p>
            <a:pPr algn="just"/>
            <a:r>
              <a:rPr lang="es-MX" dirty="0"/>
              <a:t> Entonces, al legislar en materia de contribuciones ambientales, </a:t>
            </a:r>
            <a:r>
              <a:rPr lang="es-MX" b="1" dirty="0"/>
              <a:t>el Congreso del Estado estaría invadiendo la competencia del legislador federal</a:t>
            </a:r>
            <a:r>
              <a:rPr lang="es-MX" dirty="0"/>
              <a:t>, ya que</a:t>
            </a:r>
            <a:r>
              <a:rPr lang="es-MX" b="1" dirty="0"/>
              <a:t> dichos tributos gravan actividades que involucran el uso y aprovechamiento de bienes del dominio público</a:t>
            </a:r>
            <a:r>
              <a:rPr lang="es-MX" dirty="0"/>
              <a:t>, como son el </a:t>
            </a:r>
            <a:r>
              <a:rPr lang="es-MX" b="1" dirty="0"/>
              <a:t>suelo, subsuelo, aguas nacionales</a:t>
            </a:r>
            <a:r>
              <a:rPr lang="es-MX" dirty="0"/>
              <a:t> e incluso la </a:t>
            </a:r>
            <a:r>
              <a:rPr lang="es-MX" b="1" dirty="0"/>
              <a:t>atmósfera</a:t>
            </a:r>
            <a:r>
              <a:rPr lang="es-MX" dirty="0"/>
              <a:t>.</a:t>
            </a:r>
          </a:p>
          <a:p>
            <a:pPr algn="just"/>
            <a:endParaRPr lang="es-MX" dirty="0"/>
          </a:p>
        </p:txBody>
      </p:sp>
    </p:spTree>
    <p:extLst>
      <p:ext uri="{BB962C8B-B14F-4D97-AF65-F5344CB8AC3E}">
        <p14:creationId xmlns:p14="http://schemas.microsoft.com/office/powerpoint/2010/main" val="147893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798B77-C3A5-A24C-95BF-D26B35343342}"/>
              </a:ext>
            </a:extLst>
          </p:cNvPr>
          <p:cNvSpPr>
            <a:spLocks noGrp="1"/>
          </p:cNvSpPr>
          <p:nvPr>
            <p:ph type="title"/>
          </p:nvPr>
        </p:nvSpPr>
        <p:spPr/>
        <p:txBody>
          <a:bodyPr/>
          <a:lstStyle/>
          <a:p>
            <a:r>
              <a:rPr lang="es-MX" dirty="0"/>
              <a:t>Antecedentes.</a:t>
            </a:r>
          </a:p>
        </p:txBody>
      </p:sp>
      <p:sp>
        <p:nvSpPr>
          <p:cNvPr id="3" name="Marcador de contenido 2">
            <a:extLst>
              <a:ext uri="{FF2B5EF4-FFF2-40B4-BE49-F238E27FC236}">
                <a16:creationId xmlns:a16="http://schemas.microsoft.com/office/drawing/2014/main" id="{F6FCAA1B-C882-8C48-9399-2772884864D6}"/>
              </a:ext>
            </a:extLst>
          </p:cNvPr>
          <p:cNvSpPr>
            <a:spLocks noGrp="1"/>
          </p:cNvSpPr>
          <p:nvPr>
            <p:ph sz="quarter" idx="1"/>
          </p:nvPr>
        </p:nvSpPr>
        <p:spPr/>
        <p:txBody>
          <a:bodyPr>
            <a:normAutofit fontScale="92500" lnSpcReduction="20000"/>
          </a:bodyPr>
          <a:lstStyle/>
          <a:p>
            <a:pPr algn="just"/>
            <a:r>
              <a:rPr lang="es-ES" dirty="0"/>
              <a:t>El día 17 de enero de 2019, el Gobernador de Michoacán promulgó un Decreto por medio del cual se otorgó un estimulo fiscal consistente en un crédito del 100% del monto causado por el Impuesto sobre NJ.</a:t>
            </a:r>
          </a:p>
          <a:p>
            <a:pPr lvl="1" algn="just"/>
            <a:r>
              <a:rPr lang="es-ES" dirty="0"/>
              <a:t>La obtención de dicho estímulo quedó sujeta al cumplimiento de una serie de requisitos, entre ellos la presentación de un aviso de conformidad con las reglas de carácter general que la Secretaría de Finanzas y Administración, aún no ha emitido.</a:t>
            </a:r>
          </a:p>
          <a:p>
            <a:pPr lvl="1" algn="just"/>
            <a:r>
              <a:rPr lang="es-ES" dirty="0"/>
              <a:t>Esta situación abonó al clima de incertidumbre y confusión que ha imperado desde el establecimiento del tributo en cuestión.</a:t>
            </a:r>
          </a:p>
          <a:p>
            <a:pPr algn="just"/>
            <a:r>
              <a:rPr lang="es-ES" dirty="0"/>
              <a:t>Ayer, 28 de enero de 2019, se anunció que legisladores del</a:t>
            </a:r>
            <a:r>
              <a:rPr lang="es-MX" dirty="0"/>
              <a:t> Congreso del Estado se encuentran preparando una inciativa de reforma a la Ley de Hacienda y a la Ley de Ingresos de 2019, para derogar los Impuestos sobre NJ y los cedulares.</a:t>
            </a:r>
          </a:p>
        </p:txBody>
      </p:sp>
    </p:spTree>
    <p:extLst>
      <p:ext uri="{BB962C8B-B14F-4D97-AF65-F5344CB8AC3E}">
        <p14:creationId xmlns:p14="http://schemas.microsoft.com/office/powerpoint/2010/main" val="2224680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5E3EA0-829C-FC4E-A9F4-ED723E23E006}"/>
              </a:ext>
            </a:extLst>
          </p:cNvPr>
          <p:cNvSpPr>
            <a:spLocks noGrp="1"/>
          </p:cNvSpPr>
          <p:nvPr>
            <p:ph type="title"/>
          </p:nvPr>
        </p:nvSpPr>
        <p:spPr/>
        <p:txBody>
          <a:bodyPr/>
          <a:lstStyle/>
          <a:p>
            <a:r>
              <a:rPr lang="es-MX" dirty="0"/>
              <a:t>Conclusiones.</a:t>
            </a:r>
          </a:p>
        </p:txBody>
      </p:sp>
      <p:sp>
        <p:nvSpPr>
          <p:cNvPr id="3" name="Marcador de contenido 2">
            <a:extLst>
              <a:ext uri="{FF2B5EF4-FFF2-40B4-BE49-F238E27FC236}">
                <a16:creationId xmlns:a16="http://schemas.microsoft.com/office/drawing/2014/main" id="{39AC6116-5A8E-5D40-AB69-DD5CE3CC0E9A}"/>
              </a:ext>
            </a:extLst>
          </p:cNvPr>
          <p:cNvSpPr>
            <a:spLocks noGrp="1"/>
          </p:cNvSpPr>
          <p:nvPr>
            <p:ph sz="quarter" idx="1"/>
          </p:nvPr>
        </p:nvSpPr>
        <p:spPr/>
        <p:txBody>
          <a:bodyPr>
            <a:normAutofit fontScale="92500" lnSpcReduction="20000"/>
          </a:bodyPr>
          <a:lstStyle/>
          <a:p>
            <a:pPr algn="just"/>
            <a:r>
              <a:rPr lang="es-ES" dirty="0"/>
              <a:t>La Ley de Hacienda presenta una serie de irregularidades que nos permiten formular argumentos sólidos y plausibles sobre la inconstitucionalidad de los impuestos ecológicos. </a:t>
            </a:r>
          </a:p>
          <a:p>
            <a:pPr algn="just"/>
            <a:r>
              <a:rPr lang="es-ES" dirty="0"/>
              <a:t>En nuestra opinión, es razonable concluir que dichos tributos infringen los principios de proporcionalidad y equidad tributaria, así como el principio de proporcionalidad legislativa, además de que invaden la esfera de competencias del Congreso de la Unión. </a:t>
            </a:r>
          </a:p>
          <a:p>
            <a:pPr algn="just"/>
            <a:r>
              <a:rPr lang="es-MX" dirty="0"/>
              <a:t>Si bien es cierto que la protección al medio ambiente y a la salud son finalidades imperiosas desde la perspectiva constitucional, también lo es que la creación de impuestos ecológicos no constituye la vía idónea para alcanzar ese objetivo. </a:t>
            </a:r>
          </a:p>
          <a:p>
            <a:pPr algn="just"/>
            <a:endParaRPr lang="es-MX" dirty="0"/>
          </a:p>
        </p:txBody>
      </p:sp>
    </p:spTree>
    <p:extLst>
      <p:ext uri="{BB962C8B-B14F-4D97-AF65-F5344CB8AC3E}">
        <p14:creationId xmlns:p14="http://schemas.microsoft.com/office/powerpoint/2010/main" val="1700471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56CB36-18E7-6248-8FDD-FB588F6A387E}"/>
              </a:ext>
            </a:extLst>
          </p:cNvPr>
          <p:cNvSpPr>
            <a:spLocks noGrp="1"/>
          </p:cNvSpPr>
          <p:nvPr>
            <p:ph type="title"/>
          </p:nvPr>
        </p:nvSpPr>
        <p:spPr/>
        <p:txBody>
          <a:bodyPr/>
          <a:lstStyle/>
          <a:p>
            <a:r>
              <a:rPr lang="es-MX" dirty="0"/>
              <a:t>Análisis de constitucionalidad.</a:t>
            </a:r>
          </a:p>
        </p:txBody>
      </p:sp>
      <p:sp>
        <p:nvSpPr>
          <p:cNvPr id="3" name="Marcador de contenido 2">
            <a:extLst>
              <a:ext uri="{FF2B5EF4-FFF2-40B4-BE49-F238E27FC236}">
                <a16:creationId xmlns:a16="http://schemas.microsoft.com/office/drawing/2014/main" id="{7FE5AECD-1ED7-5740-A227-439BAC738D82}"/>
              </a:ext>
            </a:extLst>
          </p:cNvPr>
          <p:cNvSpPr>
            <a:spLocks noGrp="1"/>
          </p:cNvSpPr>
          <p:nvPr>
            <p:ph sz="quarter" idx="1"/>
          </p:nvPr>
        </p:nvSpPr>
        <p:spPr/>
        <p:txBody>
          <a:bodyPr>
            <a:normAutofit/>
          </a:bodyPr>
          <a:lstStyle/>
          <a:p>
            <a:pPr algn="just"/>
            <a:r>
              <a:rPr lang="es-ES" dirty="0"/>
              <a:t>Las normas que establecen y regulan el Impuesto sobre NJ presentan una serie de irregularidades que permiten sostener la transgresión a múltiples principios constitucionales. </a:t>
            </a:r>
          </a:p>
          <a:p>
            <a:pPr marL="0" indent="0" algn="just">
              <a:buNone/>
            </a:pPr>
            <a:endParaRPr lang="es-ES" dirty="0"/>
          </a:p>
          <a:p>
            <a:pPr algn="just"/>
            <a:r>
              <a:rPr lang="es-ES" dirty="0"/>
              <a:t>Ello no implica que exista certeza absoluta de la concesión de un amparo. Sin embargo, consideramos que existen argumentos sólidos que permiten una defensa adecuada con probabilidades reales de éxito.</a:t>
            </a:r>
            <a:endParaRPr lang="es-MX" dirty="0"/>
          </a:p>
          <a:p>
            <a:pPr marL="0" indent="0" algn="just">
              <a:buNone/>
            </a:pPr>
            <a:endParaRPr lang="es-MX" dirty="0"/>
          </a:p>
        </p:txBody>
      </p:sp>
    </p:spTree>
    <p:extLst>
      <p:ext uri="{BB962C8B-B14F-4D97-AF65-F5344CB8AC3E}">
        <p14:creationId xmlns:p14="http://schemas.microsoft.com/office/powerpoint/2010/main" val="1084868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B07213-9458-EA49-9637-C8243B4A8849}"/>
              </a:ext>
            </a:extLst>
          </p:cNvPr>
          <p:cNvSpPr>
            <a:spLocks noGrp="1"/>
          </p:cNvSpPr>
          <p:nvPr>
            <p:ph type="title"/>
          </p:nvPr>
        </p:nvSpPr>
        <p:spPr/>
        <p:txBody>
          <a:bodyPr/>
          <a:lstStyle/>
          <a:p>
            <a:r>
              <a:rPr lang="es-MX" dirty="0"/>
              <a:t>Análisis de constitucionalidad.</a:t>
            </a:r>
          </a:p>
        </p:txBody>
      </p:sp>
      <p:sp>
        <p:nvSpPr>
          <p:cNvPr id="3" name="Marcador de contenido 2">
            <a:extLst>
              <a:ext uri="{FF2B5EF4-FFF2-40B4-BE49-F238E27FC236}">
                <a16:creationId xmlns:a16="http://schemas.microsoft.com/office/drawing/2014/main" id="{C18B12D2-050C-1148-9214-CE725CC58593}"/>
              </a:ext>
            </a:extLst>
          </p:cNvPr>
          <p:cNvSpPr>
            <a:spLocks noGrp="1"/>
          </p:cNvSpPr>
          <p:nvPr>
            <p:ph sz="quarter" idx="1"/>
          </p:nvPr>
        </p:nvSpPr>
        <p:spPr/>
        <p:txBody>
          <a:bodyPr>
            <a:normAutofit fontScale="85000" lnSpcReduction="20000"/>
          </a:bodyPr>
          <a:lstStyle/>
          <a:p>
            <a:pPr algn="just"/>
            <a:r>
              <a:rPr lang="es-ES" dirty="0"/>
              <a:t>El antecedente del Impuesto sobre NJ en Jalisco nos permite conocer los planteamientos sobre inconstitucionalidad que tuvieron éxito y aquellos que no. </a:t>
            </a:r>
          </a:p>
          <a:p>
            <a:pPr lvl="1" algn="just"/>
            <a:r>
              <a:rPr lang="es-ES" dirty="0"/>
              <a:t>Esto implica una ventaja en caso de que se repitan en la Ley de Hacienda los vicios constitucionales que antes fueron advertidos por los Tribunales.</a:t>
            </a:r>
          </a:p>
          <a:p>
            <a:pPr lvl="1" algn="just"/>
            <a:r>
              <a:rPr lang="es-ES" dirty="0"/>
              <a:t>Pero también entraña una dificultad,  ya que nos obliga a abordar las cuestiones de constitucionalidad que fueron refrendadas desde una óptica diferente y a exponer argumentos novedosos y correctamente planteados.  </a:t>
            </a:r>
            <a:endParaRPr lang="es-MX" dirty="0"/>
          </a:p>
          <a:p>
            <a:pPr algn="just"/>
            <a:r>
              <a:rPr lang="es-MX" dirty="0"/>
              <a:t>Abordaremos los argumentos de inconstitucionalidad del Impuesto sobre NJ  que encontramos persuasivos:</a:t>
            </a:r>
          </a:p>
          <a:p>
            <a:pPr lvl="1" algn="just"/>
            <a:r>
              <a:rPr lang="es-MX" dirty="0"/>
              <a:t>1.- Transgresión al principio de proporcionalidad tributaria. </a:t>
            </a:r>
          </a:p>
          <a:p>
            <a:pPr lvl="1" algn="just"/>
            <a:r>
              <a:rPr lang="es-MX" dirty="0"/>
              <a:t>2.- Incumplimiento del principio de equidad tributaria. </a:t>
            </a:r>
          </a:p>
          <a:p>
            <a:pPr lvl="1" algn="just"/>
            <a:r>
              <a:rPr lang="es-MX" dirty="0"/>
              <a:t>3.- Violación al principio de legalidad tributaria.</a:t>
            </a:r>
          </a:p>
          <a:p>
            <a:pPr lvl="1" algn="just"/>
            <a:r>
              <a:rPr lang="es-MX" dirty="0"/>
              <a:t>4.- Transgresión al principio de destino al gasto público.</a:t>
            </a:r>
          </a:p>
          <a:p>
            <a:pPr lvl="1" algn="just"/>
            <a:endParaRPr lang="es-MX" dirty="0"/>
          </a:p>
        </p:txBody>
      </p:sp>
    </p:spTree>
    <p:extLst>
      <p:ext uri="{BB962C8B-B14F-4D97-AF65-F5344CB8AC3E}">
        <p14:creationId xmlns:p14="http://schemas.microsoft.com/office/powerpoint/2010/main" val="232926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59852-8497-C14A-B0EB-ABEB1944D2BE}"/>
              </a:ext>
            </a:extLst>
          </p:cNvPr>
          <p:cNvSpPr>
            <a:spLocks noGrp="1"/>
          </p:cNvSpPr>
          <p:nvPr>
            <p:ph type="title"/>
          </p:nvPr>
        </p:nvSpPr>
        <p:spPr/>
        <p:txBody>
          <a:bodyPr>
            <a:normAutofit/>
          </a:bodyPr>
          <a:lstStyle/>
          <a:p>
            <a:r>
              <a:rPr lang="es-MX" dirty="0"/>
              <a:t>1. Falta de Proporcionalidad Tributaria.</a:t>
            </a:r>
          </a:p>
        </p:txBody>
      </p:sp>
      <p:sp>
        <p:nvSpPr>
          <p:cNvPr id="3" name="Marcador de contenido 2">
            <a:extLst>
              <a:ext uri="{FF2B5EF4-FFF2-40B4-BE49-F238E27FC236}">
                <a16:creationId xmlns:a16="http://schemas.microsoft.com/office/drawing/2014/main" id="{F521A96F-F5AA-CB40-8A38-29EBFCE5C8D2}"/>
              </a:ext>
            </a:extLst>
          </p:cNvPr>
          <p:cNvSpPr>
            <a:spLocks noGrp="1"/>
          </p:cNvSpPr>
          <p:nvPr>
            <p:ph sz="quarter" idx="1"/>
          </p:nvPr>
        </p:nvSpPr>
        <p:spPr/>
        <p:txBody>
          <a:bodyPr>
            <a:normAutofit/>
          </a:bodyPr>
          <a:lstStyle/>
          <a:p>
            <a:pPr algn="just"/>
            <a:r>
              <a:rPr lang="es-MX" dirty="0"/>
              <a:t>La SCJN ha sostenido que “para que un gravamen sea proporcional, se requiere que el hecho imponible […] refleje una auténtica manifestación de capacidad económica del sujeto pasivo[.]” </a:t>
            </a:r>
          </a:p>
          <a:p>
            <a:pPr algn="just"/>
            <a:r>
              <a:rPr lang="es-MX" dirty="0"/>
              <a:t>Por lo cual, necesariamente, “todos los presupuestos de hecho de los impuestos deben tener una naturaleza económica en forma de una situación o de un movimiento de riqueza y que las consecuencias tributarias son medidas en función de esta riqueza[.]”   </a:t>
            </a:r>
          </a:p>
          <a:p>
            <a:pPr marL="0" indent="0" algn="just">
              <a:buNone/>
            </a:pPr>
            <a:r>
              <a:rPr lang="es-MX" sz="1100" dirty="0"/>
              <a:t>          Tesis: P./J. 109/99, Pleno, Jurisprudencia(Constitucional, Administrativa)</a:t>
            </a:r>
          </a:p>
          <a:p>
            <a:pPr algn="just"/>
            <a:endParaRPr lang="es-MX" dirty="0"/>
          </a:p>
          <a:p>
            <a:pPr algn="just"/>
            <a:endParaRPr lang="es-MX" dirty="0"/>
          </a:p>
          <a:p>
            <a:pPr algn="just"/>
            <a:endParaRPr lang="es-MX" dirty="0"/>
          </a:p>
        </p:txBody>
      </p:sp>
    </p:spTree>
    <p:extLst>
      <p:ext uri="{BB962C8B-B14F-4D97-AF65-F5344CB8AC3E}">
        <p14:creationId xmlns:p14="http://schemas.microsoft.com/office/powerpoint/2010/main" val="2402094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0E0635-2B42-CD42-BC7B-AB277F7FD6FA}"/>
              </a:ext>
            </a:extLst>
          </p:cNvPr>
          <p:cNvSpPr>
            <a:spLocks noGrp="1"/>
          </p:cNvSpPr>
          <p:nvPr>
            <p:ph type="title"/>
          </p:nvPr>
        </p:nvSpPr>
        <p:spPr/>
        <p:txBody>
          <a:bodyPr/>
          <a:lstStyle/>
          <a:p>
            <a:r>
              <a:rPr lang="es-MX" dirty="0"/>
              <a:t>1. Falta de Proporcionalidad Tributaria.</a:t>
            </a:r>
          </a:p>
        </p:txBody>
      </p:sp>
      <p:sp>
        <p:nvSpPr>
          <p:cNvPr id="3" name="Marcador de contenido 2">
            <a:extLst>
              <a:ext uri="{FF2B5EF4-FFF2-40B4-BE49-F238E27FC236}">
                <a16:creationId xmlns:a16="http://schemas.microsoft.com/office/drawing/2014/main" id="{74423206-24AD-B44D-9768-C3C818951647}"/>
              </a:ext>
            </a:extLst>
          </p:cNvPr>
          <p:cNvSpPr>
            <a:spLocks noGrp="1"/>
          </p:cNvSpPr>
          <p:nvPr>
            <p:ph sz="quarter" idx="1"/>
          </p:nvPr>
        </p:nvSpPr>
        <p:spPr/>
        <p:txBody>
          <a:bodyPr>
            <a:normAutofit fontScale="92500"/>
          </a:bodyPr>
          <a:lstStyle/>
          <a:p>
            <a:pPr algn="just"/>
            <a:r>
              <a:rPr lang="es-ES" dirty="0"/>
              <a:t>La celebración, realización o ejecución de los diversos actos jurídicos o contratos que están gravados por Impuesto sobre NJ (hecho imponible) </a:t>
            </a:r>
            <a:r>
              <a:rPr lang="es-ES" b="1" dirty="0"/>
              <a:t>no constituyen una auténtica manifestación de la capacidad económica </a:t>
            </a:r>
            <a:r>
              <a:rPr lang="es-ES" dirty="0"/>
              <a:t>de los sujetos pasivos del tributo. </a:t>
            </a:r>
          </a:p>
          <a:p>
            <a:pPr algn="just"/>
            <a:r>
              <a:rPr lang="es-ES" dirty="0"/>
              <a:t>Dichos </a:t>
            </a:r>
            <a:r>
              <a:rPr lang="es-ES" b="1" dirty="0"/>
              <a:t>actos no tienen una naturaleza económica, ya que no se tratan de movimientos de riqueza, ni de manifestaciones indirectas de riqueza. </a:t>
            </a:r>
          </a:p>
          <a:p>
            <a:pPr algn="just"/>
            <a:r>
              <a:rPr lang="es-ES" dirty="0"/>
              <a:t>Esta situación, desde nuestra perspectiva, implica una </a:t>
            </a:r>
            <a:r>
              <a:rPr lang="es-ES" b="1" dirty="0"/>
              <a:t>violación al principio de proporcionalidad.</a:t>
            </a:r>
            <a:endParaRPr lang="es-MX" b="1" dirty="0"/>
          </a:p>
          <a:p>
            <a:pPr algn="just"/>
            <a:endParaRPr lang="es-MX" dirty="0"/>
          </a:p>
        </p:txBody>
      </p:sp>
    </p:spTree>
    <p:extLst>
      <p:ext uri="{BB962C8B-B14F-4D97-AF65-F5344CB8AC3E}">
        <p14:creationId xmlns:p14="http://schemas.microsoft.com/office/powerpoint/2010/main" val="3784508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43DED2-C93B-F34F-BAB8-966738CEBBC2}"/>
              </a:ext>
            </a:extLst>
          </p:cNvPr>
          <p:cNvSpPr>
            <a:spLocks noGrp="1"/>
          </p:cNvSpPr>
          <p:nvPr>
            <p:ph type="title"/>
          </p:nvPr>
        </p:nvSpPr>
        <p:spPr/>
        <p:txBody>
          <a:bodyPr/>
          <a:lstStyle/>
          <a:p>
            <a:r>
              <a:rPr lang="es-MX" dirty="0"/>
              <a:t>1. Falta de Proporcionalidad Tributaria.</a:t>
            </a:r>
          </a:p>
        </p:txBody>
      </p:sp>
      <p:sp>
        <p:nvSpPr>
          <p:cNvPr id="3" name="Marcador de contenido 2">
            <a:extLst>
              <a:ext uri="{FF2B5EF4-FFF2-40B4-BE49-F238E27FC236}">
                <a16:creationId xmlns:a16="http://schemas.microsoft.com/office/drawing/2014/main" id="{432060A3-0450-1A4C-8D79-D6AE282CF2A4}"/>
              </a:ext>
            </a:extLst>
          </p:cNvPr>
          <p:cNvSpPr>
            <a:spLocks noGrp="1"/>
          </p:cNvSpPr>
          <p:nvPr>
            <p:ph sz="quarter" idx="1"/>
          </p:nvPr>
        </p:nvSpPr>
        <p:spPr/>
        <p:txBody>
          <a:bodyPr>
            <a:normAutofit lnSpcReduction="10000"/>
          </a:bodyPr>
          <a:lstStyle/>
          <a:p>
            <a:pPr algn="just"/>
            <a:r>
              <a:rPr lang="es-ES" dirty="0"/>
              <a:t>Esto es claro en actos como el otorgamiento, sustitución, renuncia o revocación de poderes, que claramente no tienen una naturaleza económica.</a:t>
            </a:r>
          </a:p>
          <a:p>
            <a:pPr algn="just"/>
            <a:r>
              <a:rPr lang="es-ES" dirty="0"/>
              <a:t>Sin embargo, también es apreciable en actos como el aumento de capital en sociedades civiles y mercantiles o la celebración de contratos de mutuo que tampoco implican movimientos de riqueza, ni manifestaciones indirectas de riqueza. </a:t>
            </a:r>
          </a:p>
          <a:p>
            <a:pPr algn="just"/>
            <a:r>
              <a:rPr lang="es-ES" dirty="0"/>
              <a:t>Consideramos, pues, que </a:t>
            </a:r>
            <a:r>
              <a:rPr lang="es-ES" b="1" dirty="0"/>
              <a:t>todos los actos que están gravados por este impuesto presentan la misma problemática</a:t>
            </a:r>
            <a:r>
              <a:rPr lang="es-ES" dirty="0"/>
              <a:t>.</a:t>
            </a:r>
            <a:endParaRPr lang="es-MX" dirty="0"/>
          </a:p>
          <a:p>
            <a:endParaRPr lang="es-MX" dirty="0"/>
          </a:p>
        </p:txBody>
      </p:sp>
    </p:spTree>
    <p:extLst>
      <p:ext uri="{BB962C8B-B14F-4D97-AF65-F5344CB8AC3E}">
        <p14:creationId xmlns:p14="http://schemas.microsoft.com/office/powerpoint/2010/main" val="7786516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Civic.thmx</Template>
  <TotalTime>3524</TotalTime>
  <Words>4348</Words>
  <Application>Microsoft Macintosh PowerPoint</Application>
  <PresentationFormat>Presentación en pantalla (4:3)</PresentationFormat>
  <Paragraphs>172</Paragraphs>
  <Slides>40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40</vt:i4>
      </vt:variant>
    </vt:vector>
  </HeadingPairs>
  <TitlesOfParts>
    <vt:vector size="45" baseType="lpstr">
      <vt:lpstr>Calibri</vt:lpstr>
      <vt:lpstr>Georgia</vt:lpstr>
      <vt:lpstr>Wingdings</vt:lpstr>
      <vt:lpstr>Wingdings 2</vt:lpstr>
      <vt:lpstr>Civic</vt:lpstr>
      <vt:lpstr>ANÁLISIS DE LOS IMPUESTOS SOBRE NEGOCIOS JURÍDICOS Y ECOLÓGICOS.</vt:lpstr>
      <vt:lpstr>Impuesto sobre Negocios Jurídicos.</vt:lpstr>
      <vt:lpstr>Antecedentes.</vt:lpstr>
      <vt:lpstr>Antecedentes.</vt:lpstr>
      <vt:lpstr>Análisis de constitucionalidad.</vt:lpstr>
      <vt:lpstr>Análisis de constitucionalidad.</vt:lpstr>
      <vt:lpstr>1. Falta de Proporcionalidad Tributaria.</vt:lpstr>
      <vt:lpstr>1. Falta de Proporcionalidad Tributaria.</vt:lpstr>
      <vt:lpstr>1. Falta de Proporcionalidad Tributaria.</vt:lpstr>
      <vt:lpstr>2.- Falta de equidad tributaria. </vt:lpstr>
      <vt:lpstr>2.- Falta de equidad tributaria. </vt:lpstr>
      <vt:lpstr>3.- Violación al principio de legalidad tributaria.</vt:lpstr>
      <vt:lpstr>3.- Violación al principio de legalidad tributaria.</vt:lpstr>
      <vt:lpstr>4.- Transgresión al principio de destino al gasto público.</vt:lpstr>
      <vt:lpstr>4.- Transgresión al principio de destino al gasto público.</vt:lpstr>
      <vt:lpstr>4.- Transgresión al principio de destino al gasto público.</vt:lpstr>
      <vt:lpstr>4.- Transgresión al principio de destino al gasto público.</vt:lpstr>
      <vt:lpstr>Conclusiones.</vt:lpstr>
      <vt:lpstr>Impuestos Ecológicos</vt:lpstr>
      <vt:lpstr>Antecedentes.</vt:lpstr>
      <vt:lpstr>Impuestos Ecológicos.</vt:lpstr>
      <vt:lpstr>Análisis de constitucionalidad.</vt:lpstr>
      <vt:lpstr>Análisis de constitucionalidad.</vt:lpstr>
      <vt:lpstr>1. Falta de Proporcionalidad Tributaria.</vt:lpstr>
      <vt:lpstr>1. Falta de Proporcionalidad Tributaria.</vt:lpstr>
      <vt:lpstr>1. Falta de Proporcionalidad Tributaria.</vt:lpstr>
      <vt:lpstr>2.- Incumplimiento del principio de proporcionalidad legislativa. </vt:lpstr>
      <vt:lpstr>2.- Incumplimiento del principio de proporcionalidad legislativa. </vt:lpstr>
      <vt:lpstr>2.- Incumplimiento del principio de proporcionalidad legislativa. </vt:lpstr>
      <vt:lpstr>2.- Incumplimiento del principio de proporcionalidad legislativa. </vt:lpstr>
      <vt:lpstr>2.- Incumplimiento del principio de proporcionalidad legislativa. </vt:lpstr>
      <vt:lpstr>2.- Incumplimiento del principio de proporcionalidad legislativa. </vt:lpstr>
      <vt:lpstr>3.- Falta de equidad tributaria.</vt:lpstr>
      <vt:lpstr>3.- Falta de equidad tributaria.</vt:lpstr>
      <vt:lpstr>3.- Falta de equidad tributaria.</vt:lpstr>
      <vt:lpstr>3.- Falta de equidad tributaria.</vt:lpstr>
      <vt:lpstr>3.- Falta de equidad tributaria.</vt:lpstr>
      <vt:lpstr>4.- Invasión a la esfera de competencia del Legislativo Federal.</vt:lpstr>
      <vt:lpstr>4.- Invasión a la esfera de competencia del Legislativo Federal.</vt:lpstr>
      <vt:lpstr>Conclusiones.</vt:lpstr>
    </vt:vector>
  </TitlesOfParts>
  <Company>Poder Cívico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IGUALDAD Y PROPORCIONALIDAD</dc:title>
  <dc:creator>Gabriel Baltazar</dc:creator>
  <cp:lastModifiedBy>Gabriel Baltazar Pedraza</cp:lastModifiedBy>
  <cp:revision>119</cp:revision>
  <dcterms:created xsi:type="dcterms:W3CDTF">2017-11-25T06:36:16Z</dcterms:created>
  <dcterms:modified xsi:type="dcterms:W3CDTF">2019-01-29T14:16:41Z</dcterms:modified>
</cp:coreProperties>
</file>