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361" r:id="rId7"/>
    <p:sldId id="362" r:id="rId8"/>
    <p:sldId id="363" r:id="rId9"/>
    <p:sldId id="364" r:id="rId10"/>
    <p:sldId id="365" r:id="rId11"/>
    <p:sldId id="367" r:id="rId12"/>
    <p:sldId id="366" r:id="rId13"/>
    <p:sldId id="261" r:id="rId14"/>
    <p:sldId id="368" r:id="rId15"/>
    <p:sldId id="369" r:id="rId16"/>
    <p:sldId id="370" r:id="rId17"/>
    <p:sldId id="371" r:id="rId18"/>
    <p:sldId id="264" r:id="rId19"/>
    <p:sldId id="265" r:id="rId20"/>
    <p:sldId id="266" r:id="rId21"/>
    <p:sldId id="267" r:id="rId22"/>
    <p:sldId id="268" r:id="rId23"/>
    <p:sldId id="269" r:id="rId24"/>
    <p:sldId id="270" r:id="rId25"/>
    <p:sldId id="271" r:id="rId26"/>
    <p:sldId id="272" r:id="rId27"/>
    <p:sldId id="372" r:id="rId28"/>
    <p:sldId id="275" r:id="rId29"/>
    <p:sldId id="273" r:id="rId30"/>
    <p:sldId id="274" r:id="rId31"/>
    <p:sldId id="276" r:id="rId32"/>
    <p:sldId id="373" r:id="rId33"/>
    <p:sldId id="277" r:id="rId34"/>
    <p:sldId id="278" r:id="rId35"/>
    <p:sldId id="279" r:id="rId36"/>
    <p:sldId id="280" r:id="rId37"/>
    <p:sldId id="281" r:id="rId38"/>
    <p:sldId id="282" r:id="rId39"/>
    <p:sldId id="293" r:id="rId40"/>
    <p:sldId id="283" r:id="rId41"/>
    <p:sldId id="286" r:id="rId42"/>
    <p:sldId id="287" r:id="rId43"/>
    <p:sldId id="319" r:id="rId44"/>
    <p:sldId id="288" r:id="rId45"/>
    <p:sldId id="289" r:id="rId46"/>
    <p:sldId id="290" r:id="rId47"/>
    <p:sldId id="291" r:id="rId48"/>
    <p:sldId id="292" r:id="rId49"/>
    <p:sldId id="294" r:id="rId50"/>
    <p:sldId id="295" r:id="rId51"/>
    <p:sldId id="374" r:id="rId52"/>
    <p:sldId id="298" r:id="rId53"/>
    <p:sldId id="317" r:id="rId54"/>
    <p:sldId id="299" r:id="rId55"/>
    <p:sldId id="300" r:id="rId56"/>
    <p:sldId id="301" r:id="rId57"/>
    <p:sldId id="318" r:id="rId58"/>
    <p:sldId id="302" r:id="rId59"/>
    <p:sldId id="303" r:id="rId60"/>
    <p:sldId id="304" r:id="rId61"/>
    <p:sldId id="305" r:id="rId62"/>
    <p:sldId id="320" r:id="rId63"/>
    <p:sldId id="306" r:id="rId64"/>
    <p:sldId id="307" r:id="rId65"/>
    <p:sldId id="308" r:id="rId66"/>
    <p:sldId id="309" r:id="rId67"/>
    <p:sldId id="310" r:id="rId68"/>
    <p:sldId id="311" r:id="rId69"/>
    <p:sldId id="312" r:id="rId70"/>
    <p:sldId id="313" r:id="rId71"/>
    <p:sldId id="314" r:id="rId72"/>
    <p:sldId id="315" r:id="rId73"/>
    <p:sldId id="316" r:id="rId74"/>
    <p:sldId id="321" r:id="rId75"/>
    <p:sldId id="322" r:id="rId76"/>
    <p:sldId id="323" r:id="rId77"/>
    <p:sldId id="324" r:id="rId78"/>
    <p:sldId id="325" r:id="rId79"/>
    <p:sldId id="326" r:id="rId80"/>
    <p:sldId id="327" r:id="rId81"/>
    <p:sldId id="328" r:id="rId82"/>
    <p:sldId id="329" r:id="rId83"/>
    <p:sldId id="330" r:id="rId84"/>
    <p:sldId id="331" r:id="rId85"/>
    <p:sldId id="359" r:id="rId86"/>
    <p:sldId id="360" r:id="rId87"/>
    <p:sldId id="357" r:id="rId88"/>
    <p:sldId id="358" r:id="rId89"/>
    <p:sldId id="356"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6" r:id="rId104"/>
    <p:sldId id="347" r:id="rId105"/>
    <p:sldId id="345" r:id="rId106"/>
    <p:sldId id="348" r:id="rId107"/>
    <p:sldId id="349" r:id="rId108"/>
    <p:sldId id="350" r:id="rId109"/>
    <p:sldId id="351" r:id="rId110"/>
    <p:sldId id="352" r:id="rId111"/>
    <p:sldId id="353" r:id="rId112"/>
    <p:sldId id="354" r:id="rId113"/>
    <p:sldId id="375"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41" autoAdjust="0"/>
  </p:normalViewPr>
  <p:slideViewPr>
    <p:cSldViewPr snapToGrid="0" snapToObjects="1">
      <p:cViewPr varScale="1">
        <p:scale>
          <a:sx n="80" d="100"/>
          <a:sy n="80" d="100"/>
        </p:scale>
        <p:origin x="152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s-ES_tradnl" smtClean="0"/>
              <a:t>Clic para editar título</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B01F9CA3-105E-4857-9057-6DB6197DA78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‹Nº›</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s-ES_tradnl" smtClean="0"/>
              <a:t>Clic para editar título</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B01F9CA3-105E-4857-9057-6DB6197DA78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s-ES_tradnl" smtClean="0"/>
              <a:t>Clic para editar título</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1/29/2019</a:t>
            </a:fld>
            <a:endParaRPr lang="en-US"/>
          </a:p>
        </p:txBody>
      </p:sp>
      <p:sp>
        <p:nvSpPr>
          <p:cNvPr id="3" name="Footer Placeholder 2"/>
          <p:cNvSpPr>
            <a:spLocks noGrp="1"/>
          </p:cNvSpPr>
          <p:nvPr>
            <p:ph type="ftr" sz="quarter" idx="11"/>
          </p:nvPr>
        </p:nvSpPr>
        <p:spPr/>
        <p:txBody>
          <a:bodyPr/>
          <a:lstStyle/>
          <a:p>
            <a:r>
              <a:rPr lang="es-ES" dirty="0" smtClean="0"/>
              <a:t>M.F. Ramiro Humberto Ortega Campos</a:t>
            </a:r>
          </a:p>
          <a:p>
            <a:r>
              <a:rPr lang="es-ES" dirty="0" smtClean="0"/>
              <a:t>Dr. Javier </a:t>
            </a:r>
            <a:r>
              <a:rPr lang="es-ES" dirty="0" err="1" smtClean="0"/>
              <a:t>Eliott</a:t>
            </a:r>
            <a:r>
              <a:rPr lang="es-ES" dirty="0" smtClean="0"/>
              <a:t> Olmedo Castillo</a:t>
            </a:r>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s-ES_tradnl" smtClean="0"/>
              <a:t>Clic para editar título</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B01F9CA3-105E-4857-9057-6DB6197DA78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s-ES_tradnl" smtClean="0"/>
              <a:t>Clic para editar título</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1/29/2019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s-ES" dirty="0" smtClean="0"/>
              <a:t>M.F. Ramiro Humberto Ortega Campos</a:t>
            </a:r>
          </a:p>
          <a:p>
            <a:r>
              <a:rPr lang="es-ES" dirty="0" smtClean="0"/>
              <a:t>Dr. Javier </a:t>
            </a:r>
            <a:r>
              <a:rPr lang="es-ES" dirty="0" err="1" smtClean="0"/>
              <a:t>Eliott</a:t>
            </a:r>
            <a:r>
              <a:rPr lang="es-ES" dirty="0" smtClean="0"/>
              <a:t> Olmedo Castillo</a:t>
            </a:r>
          </a:p>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noticieros.televisa.com/historia/becas-amlo-jovenes-requisito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anguardia.com.mx/articulo/amlo-y-pension-adultos-mayores-cuales-son-los-requisitos" TargetMode="External"/><Relationship Id="rId2" Type="http://schemas.openxmlformats.org/officeDocument/2006/relationships/hyperlink" Target="https://politico.mx/minuta-politica/minuta-politica-gobierno-federal/presupuesto-2019-etiquetar%C3%A1-10-programas-sociales-de-amlo/"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4400" b="1" dirty="0"/>
              <a:t>Disposiciones y Reformas Fiscales 2019 </a:t>
            </a:r>
            <a:endParaRPr lang="es-ES" sz="4400" dirty="0"/>
          </a:p>
        </p:txBody>
      </p:sp>
      <p:sp>
        <p:nvSpPr>
          <p:cNvPr id="3" name="Subtítulo 2"/>
          <p:cNvSpPr>
            <a:spLocks noGrp="1"/>
          </p:cNvSpPr>
          <p:nvPr>
            <p:ph type="subTitle" idx="1"/>
          </p:nvPr>
        </p:nvSpPr>
        <p:spPr/>
        <p:txBody>
          <a:bodyPr>
            <a:normAutofit lnSpcReduction="10000"/>
          </a:bodyPr>
          <a:lstStyle/>
          <a:p>
            <a:endParaRPr lang="es-ES" dirty="0"/>
          </a:p>
          <a:p>
            <a:r>
              <a:rPr lang="es-ES" dirty="0" smtClean="0"/>
              <a:t>M.F. Ramiro Humberto Ortega Campos</a:t>
            </a:r>
          </a:p>
          <a:p>
            <a:r>
              <a:rPr lang="es-ES" dirty="0" smtClean="0"/>
              <a:t>Dr. Javier </a:t>
            </a:r>
            <a:r>
              <a:rPr lang="es-ES" dirty="0" err="1" smtClean="0"/>
              <a:t>Eliott</a:t>
            </a:r>
            <a:r>
              <a:rPr lang="es-ES" dirty="0" smtClean="0"/>
              <a:t> Olmedo Castillo</a:t>
            </a:r>
            <a:endParaRPr lang="es-ES" dirty="0"/>
          </a:p>
        </p:txBody>
      </p:sp>
    </p:spTree>
    <p:extLst>
      <p:ext uri="{BB962C8B-B14F-4D97-AF65-F5344CB8AC3E}">
        <p14:creationId xmlns:p14="http://schemas.microsoft.com/office/powerpoint/2010/main" val="870788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4000" b="1" dirty="0" smtClean="0"/>
              <a:t>Programas sociales 2018-2024:</a:t>
            </a:r>
            <a:endParaRPr lang="es-MX" sz="4000" dirty="0"/>
          </a:p>
        </p:txBody>
      </p:sp>
      <p:sp>
        <p:nvSpPr>
          <p:cNvPr id="3" name="Marcador de contenido 2"/>
          <p:cNvSpPr>
            <a:spLocks noGrp="1"/>
          </p:cNvSpPr>
          <p:nvPr>
            <p:ph idx="1"/>
          </p:nvPr>
        </p:nvSpPr>
        <p:spPr/>
        <p:txBody>
          <a:bodyPr>
            <a:normAutofit/>
          </a:bodyPr>
          <a:lstStyle/>
          <a:p>
            <a:pPr algn="just"/>
            <a:r>
              <a:rPr lang="es-MX" b="1" dirty="0" smtClean="0"/>
              <a:t>Uno de los programas sociales que más importancia tendrá en la próxima administración será:</a:t>
            </a:r>
          </a:p>
          <a:p>
            <a:pPr marL="0" indent="0">
              <a:buNone/>
            </a:pPr>
            <a:r>
              <a:rPr lang="es-MX" b="1" dirty="0" smtClean="0"/>
              <a:t>	“Jóvenes </a:t>
            </a:r>
            <a:r>
              <a:rPr lang="es-MX" b="1" dirty="0"/>
              <a:t>construyendo el </a:t>
            </a:r>
            <a:r>
              <a:rPr lang="es-MX" b="1" dirty="0" smtClean="0"/>
              <a:t>Futuro”</a:t>
            </a:r>
            <a:endParaRPr lang="es-MX" b="1" dirty="0"/>
          </a:p>
          <a:p>
            <a:r>
              <a:rPr lang="es-MX" dirty="0" smtClean="0"/>
              <a:t>Existen </a:t>
            </a:r>
            <a:r>
              <a:rPr lang="es-MX" b="1" dirty="0"/>
              <a:t>dos modalidades</a:t>
            </a:r>
            <a:r>
              <a:rPr lang="es-MX" dirty="0"/>
              <a:t>: </a:t>
            </a:r>
            <a:endParaRPr lang="es-MX" dirty="0" smtClean="0"/>
          </a:p>
          <a:p>
            <a:pPr marL="0" indent="0">
              <a:buNone/>
            </a:pPr>
            <a:r>
              <a:rPr lang="es-MX" sz="2600" b="1" i="1" dirty="0" smtClean="0"/>
              <a:t>	1. E</a:t>
            </a:r>
            <a:r>
              <a:rPr lang="es-MX" sz="2600" b="1" i="1" dirty="0" smtClean="0"/>
              <a:t>ducativa </a:t>
            </a:r>
          </a:p>
          <a:p>
            <a:pPr marL="0" indent="0">
              <a:buNone/>
            </a:pPr>
            <a:r>
              <a:rPr lang="es-MX" sz="2600" b="1" i="1" dirty="0" smtClean="0"/>
              <a:t>	2. </a:t>
            </a:r>
            <a:r>
              <a:rPr lang="es-MX" sz="2600" b="1" i="1" dirty="0" smtClean="0"/>
              <a:t>capacitación </a:t>
            </a:r>
            <a:r>
              <a:rPr lang="es-MX" sz="2600" b="1" i="1" dirty="0"/>
              <a:t>en el </a:t>
            </a:r>
            <a:r>
              <a:rPr lang="es-MX" sz="2600" b="1" i="1" dirty="0" smtClean="0"/>
              <a:t>trabajo</a:t>
            </a:r>
            <a:endParaRPr lang="es-MX" sz="2600" b="1" i="1" dirty="0" smtClean="0"/>
          </a:p>
          <a:p>
            <a:endParaRPr lang="es-MX" dirty="0"/>
          </a:p>
        </p:txBody>
      </p:sp>
    </p:spTree>
    <p:extLst>
      <p:ext uri="{BB962C8B-B14F-4D97-AF65-F5344CB8AC3E}">
        <p14:creationId xmlns:p14="http://schemas.microsoft.com/office/powerpoint/2010/main" val="1689702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3650" y="1151453"/>
            <a:ext cx="7422467" cy="3477875"/>
          </a:xfrm>
          <a:prstGeom prst="rect">
            <a:avLst/>
          </a:prstGeom>
        </p:spPr>
        <p:txBody>
          <a:bodyPr wrap="square">
            <a:spAutoFit/>
          </a:bodyPr>
          <a:lstStyle/>
          <a:p>
            <a:pPr marR="5715" algn="just">
              <a:lnSpc>
                <a:spcPct val="100000"/>
              </a:lnSpc>
              <a:spcBef>
                <a:spcPts val="100"/>
              </a:spcBef>
            </a:pPr>
            <a:r>
              <a:rPr lang="es-ES" sz="2000" b="1" spc="-5" dirty="0">
                <a:latin typeface="Arial"/>
                <a:cs typeface="Arial"/>
              </a:rPr>
              <a:t>XII.- Requisitos </a:t>
            </a:r>
            <a:r>
              <a:rPr lang="es-ES" sz="2000" b="1" spc="-10" dirty="0">
                <a:latin typeface="Arial"/>
                <a:cs typeface="Arial"/>
              </a:rPr>
              <a:t>para </a:t>
            </a:r>
            <a:r>
              <a:rPr lang="es-ES" sz="2000" b="1" spc="-5" dirty="0">
                <a:latin typeface="Arial"/>
                <a:cs typeface="Arial"/>
              </a:rPr>
              <a:t>no proporcionar la Constancia de  Retención.</a:t>
            </a:r>
            <a:endParaRPr lang="es-ES" sz="2000" dirty="0">
              <a:latin typeface="Arial"/>
              <a:cs typeface="Arial"/>
            </a:endParaRPr>
          </a:p>
          <a:p>
            <a:pPr>
              <a:lnSpc>
                <a:spcPct val="100000"/>
              </a:lnSpc>
            </a:pPr>
            <a:endParaRPr lang="es-ES" sz="2000" dirty="0">
              <a:latin typeface="Times New Roman"/>
              <a:cs typeface="Times New Roman"/>
            </a:endParaRPr>
          </a:p>
          <a:p>
            <a:pPr marR="5080" algn="just">
              <a:lnSpc>
                <a:spcPct val="100000"/>
              </a:lnSpc>
            </a:pPr>
            <a:r>
              <a:rPr lang="es-ES" sz="2000" spc="-5" dirty="0">
                <a:latin typeface="Arial"/>
                <a:cs typeface="Arial"/>
              </a:rPr>
              <a:t>Las </a:t>
            </a:r>
            <a:r>
              <a:rPr lang="es-ES" sz="2000" dirty="0">
                <a:latin typeface="Arial"/>
                <a:cs typeface="Arial"/>
              </a:rPr>
              <a:t>PM </a:t>
            </a:r>
            <a:r>
              <a:rPr lang="es-ES" sz="2000" spc="-5" dirty="0">
                <a:latin typeface="Arial"/>
                <a:cs typeface="Arial"/>
              </a:rPr>
              <a:t>obligadas a efectuar la retención del </a:t>
            </a:r>
            <a:r>
              <a:rPr lang="es-ES" sz="2000" dirty="0">
                <a:latin typeface="Arial"/>
                <a:cs typeface="Arial"/>
              </a:rPr>
              <a:t>ISR y </a:t>
            </a:r>
            <a:r>
              <a:rPr lang="es-ES" sz="2000" spc="-5" dirty="0">
                <a:latin typeface="Arial"/>
                <a:cs typeface="Arial"/>
              </a:rPr>
              <a:t>del </a:t>
            </a:r>
            <a:r>
              <a:rPr lang="es-ES" sz="2000" spc="-30" dirty="0">
                <a:latin typeface="Arial"/>
                <a:cs typeface="Arial"/>
              </a:rPr>
              <a:t>IVA </a:t>
            </a:r>
            <a:r>
              <a:rPr lang="es-ES" sz="2000" spc="-5" dirty="0">
                <a:latin typeface="Arial"/>
                <a:cs typeface="Arial"/>
              </a:rPr>
              <a:t>en  los términos de los artículos 106, último párrafo </a:t>
            </a:r>
            <a:r>
              <a:rPr lang="es-ES" sz="2000" dirty="0">
                <a:latin typeface="Arial"/>
                <a:cs typeface="Arial"/>
              </a:rPr>
              <a:t>y </a:t>
            </a:r>
            <a:r>
              <a:rPr lang="es-ES" sz="2000" spc="-25" dirty="0">
                <a:latin typeface="Arial"/>
                <a:cs typeface="Arial"/>
              </a:rPr>
              <a:t>116, </a:t>
            </a:r>
            <a:r>
              <a:rPr lang="es-ES" sz="2000" spc="-5" dirty="0">
                <a:latin typeface="Arial"/>
                <a:cs typeface="Arial"/>
              </a:rPr>
              <a:t>último  párrafo, de la LISR, </a:t>
            </a:r>
            <a:r>
              <a:rPr lang="es-ES" sz="2000" dirty="0">
                <a:latin typeface="Arial"/>
                <a:cs typeface="Arial"/>
              </a:rPr>
              <a:t>y </a:t>
            </a:r>
            <a:r>
              <a:rPr lang="es-ES" sz="2000" spc="-5" dirty="0">
                <a:latin typeface="Arial"/>
                <a:cs typeface="Arial"/>
              </a:rPr>
              <a:t>1o.-A, fracción II, inciso a) </a:t>
            </a:r>
            <a:r>
              <a:rPr lang="es-ES" sz="2000" dirty="0">
                <a:latin typeface="Arial"/>
                <a:cs typeface="Arial"/>
              </a:rPr>
              <a:t>y </a:t>
            </a:r>
            <a:r>
              <a:rPr lang="es-ES" sz="2000" spc="-5" dirty="0">
                <a:latin typeface="Arial"/>
                <a:cs typeface="Arial"/>
              </a:rPr>
              <a:t>32, fracción  </a:t>
            </a:r>
            <a:r>
              <a:rPr lang="es-ES" sz="2000" spc="-55" dirty="0">
                <a:latin typeface="Arial"/>
                <a:cs typeface="Arial"/>
              </a:rPr>
              <a:t>V, </a:t>
            </a:r>
            <a:r>
              <a:rPr lang="es-ES" sz="2000" spc="-10" dirty="0">
                <a:latin typeface="Arial"/>
                <a:cs typeface="Arial"/>
              </a:rPr>
              <a:t>de </a:t>
            </a:r>
            <a:r>
              <a:rPr lang="es-ES" sz="2000" spc="-5" dirty="0">
                <a:latin typeface="Arial"/>
                <a:cs typeface="Arial"/>
              </a:rPr>
              <a:t>la </a:t>
            </a:r>
            <a:r>
              <a:rPr lang="es-ES" sz="2000" spc="-25" dirty="0">
                <a:latin typeface="Arial"/>
                <a:cs typeface="Arial"/>
              </a:rPr>
              <a:t>LIVA, </a:t>
            </a:r>
            <a:r>
              <a:rPr lang="es-ES" sz="2000" spc="-5" dirty="0">
                <a:latin typeface="Arial"/>
                <a:cs typeface="Arial"/>
              </a:rPr>
              <a:t>podrán optar por no proporcionar la constancia de  retención a que se refieren dichos preceptos, siempre que la </a:t>
            </a:r>
            <a:r>
              <a:rPr lang="es-ES" sz="2000" dirty="0">
                <a:latin typeface="Arial"/>
                <a:cs typeface="Arial"/>
              </a:rPr>
              <a:t>PF  </a:t>
            </a:r>
            <a:r>
              <a:rPr lang="es-ES" sz="2000" spc="-5" dirty="0">
                <a:latin typeface="Arial"/>
                <a:cs typeface="Arial"/>
              </a:rPr>
              <a:t>expida un CFDI que cumpla con los requisitos a que se refieren  los artículos 29 </a:t>
            </a:r>
            <a:r>
              <a:rPr lang="es-ES" sz="2000" dirty="0">
                <a:latin typeface="Arial"/>
                <a:cs typeface="Arial"/>
              </a:rPr>
              <a:t>y </a:t>
            </a:r>
            <a:r>
              <a:rPr lang="es-ES" sz="2000" spc="-5" dirty="0">
                <a:latin typeface="Arial"/>
                <a:cs typeface="Arial"/>
              </a:rPr>
              <a:t>29-A del CFF </a:t>
            </a:r>
            <a:r>
              <a:rPr lang="es-ES" sz="2000" dirty="0">
                <a:latin typeface="Arial"/>
                <a:cs typeface="Arial"/>
              </a:rPr>
              <a:t>y </a:t>
            </a:r>
            <a:r>
              <a:rPr lang="es-ES" sz="2000" spc="-5" dirty="0">
                <a:latin typeface="Arial"/>
                <a:cs typeface="Arial"/>
              </a:rPr>
              <a:t>en el comprobante </a:t>
            </a:r>
            <a:r>
              <a:rPr lang="es-ES" sz="2000" spc="-10" dirty="0">
                <a:latin typeface="Arial"/>
                <a:cs typeface="Arial"/>
              </a:rPr>
              <a:t>se </a:t>
            </a:r>
            <a:r>
              <a:rPr lang="es-ES" sz="2000" spc="-5" dirty="0">
                <a:latin typeface="Arial"/>
                <a:cs typeface="Arial"/>
              </a:rPr>
              <a:t>señale  expresamente el </a:t>
            </a:r>
            <a:r>
              <a:rPr lang="es-ES" sz="2000" dirty="0">
                <a:latin typeface="Arial"/>
                <a:cs typeface="Arial"/>
              </a:rPr>
              <a:t>monto </a:t>
            </a:r>
            <a:r>
              <a:rPr lang="es-ES" sz="2000" spc="-5" dirty="0">
                <a:latin typeface="Arial"/>
                <a:cs typeface="Arial"/>
              </a:rPr>
              <a:t>del impuesto</a:t>
            </a:r>
            <a:r>
              <a:rPr lang="es-ES" sz="2000" spc="-50" dirty="0">
                <a:latin typeface="Arial"/>
                <a:cs typeface="Arial"/>
              </a:rPr>
              <a:t> </a:t>
            </a:r>
            <a:r>
              <a:rPr lang="es-ES" sz="2000" spc="-5" dirty="0">
                <a:latin typeface="Arial"/>
                <a:cs typeface="Arial"/>
              </a:rPr>
              <a:t>retenido.</a:t>
            </a:r>
            <a:endParaRPr lang="es-ES" sz="2000" dirty="0">
              <a:latin typeface="Arial"/>
              <a:cs typeface="Arial"/>
            </a:endParaRPr>
          </a:p>
        </p:txBody>
      </p:sp>
    </p:spTree>
    <p:extLst>
      <p:ext uri="{BB962C8B-B14F-4D97-AF65-F5344CB8AC3E}">
        <p14:creationId xmlns:p14="http://schemas.microsoft.com/office/powerpoint/2010/main" val="1771900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9671" y="924674"/>
            <a:ext cx="6966271" cy="4216539"/>
          </a:xfrm>
          <a:prstGeom prst="rect">
            <a:avLst/>
          </a:prstGeom>
        </p:spPr>
        <p:txBody>
          <a:bodyPr wrap="square">
            <a:spAutoFit/>
          </a:bodyPr>
          <a:lstStyle/>
          <a:p>
            <a:pPr marR="5080" algn="just">
              <a:lnSpc>
                <a:spcPct val="100000"/>
              </a:lnSpc>
              <a:spcBef>
                <a:spcPts val="100"/>
              </a:spcBef>
            </a:pPr>
            <a:r>
              <a:rPr lang="es-ES" b="1" spc="-5" dirty="0">
                <a:latin typeface="Arial"/>
                <a:cs typeface="Arial"/>
              </a:rPr>
              <a:t>XII.- Requisitos </a:t>
            </a:r>
            <a:r>
              <a:rPr lang="es-ES" b="1" spc="-10" dirty="0">
                <a:latin typeface="Arial"/>
                <a:cs typeface="Arial"/>
              </a:rPr>
              <a:t>para </a:t>
            </a:r>
            <a:r>
              <a:rPr lang="es-ES" b="1" spc="-5" dirty="0">
                <a:latin typeface="Arial"/>
                <a:cs typeface="Arial"/>
              </a:rPr>
              <a:t>no proporcionar la Constancia de  Retención.</a:t>
            </a:r>
            <a:endParaRPr lang="es-ES" dirty="0">
              <a:latin typeface="Arial"/>
              <a:cs typeface="Arial"/>
            </a:endParaRPr>
          </a:p>
          <a:p>
            <a:pPr>
              <a:lnSpc>
                <a:spcPct val="100000"/>
              </a:lnSpc>
            </a:pPr>
            <a:r>
              <a:rPr lang="es-ES" b="1" dirty="0">
                <a:latin typeface="Arial"/>
                <a:cs typeface="Arial"/>
              </a:rPr>
              <a:t>…</a:t>
            </a:r>
            <a:endParaRPr lang="es-ES" dirty="0">
              <a:latin typeface="Arial"/>
              <a:cs typeface="Arial"/>
            </a:endParaRPr>
          </a:p>
          <a:p>
            <a:pPr marR="5080" algn="just">
              <a:lnSpc>
                <a:spcPct val="100000"/>
              </a:lnSpc>
              <a:spcBef>
                <a:spcPts val="600"/>
              </a:spcBef>
            </a:pPr>
            <a:r>
              <a:rPr lang="es-ES" spc="-5" dirty="0">
                <a:latin typeface="Arial"/>
                <a:cs typeface="Arial"/>
              </a:rPr>
              <a:t>Las </a:t>
            </a:r>
            <a:r>
              <a:rPr lang="es-ES" dirty="0">
                <a:latin typeface="Arial"/>
                <a:cs typeface="Arial"/>
              </a:rPr>
              <a:t>PF </a:t>
            </a:r>
            <a:r>
              <a:rPr lang="es-ES" spc="-5" dirty="0">
                <a:latin typeface="Arial"/>
                <a:cs typeface="Arial"/>
              </a:rPr>
              <a:t>que expidan el CFDI a que se refiere el párrafo </a:t>
            </a:r>
            <a:r>
              <a:rPr lang="es-ES" spc="-15" dirty="0">
                <a:latin typeface="Arial"/>
                <a:cs typeface="Arial"/>
              </a:rPr>
              <a:t>anterior,  </a:t>
            </a:r>
            <a:r>
              <a:rPr lang="es-ES" spc="-5" dirty="0">
                <a:latin typeface="Arial"/>
                <a:cs typeface="Arial"/>
              </a:rPr>
              <a:t>podrán considerarlo como constancia de retención de ISR </a:t>
            </a:r>
            <a:r>
              <a:rPr lang="es-ES" dirty="0">
                <a:latin typeface="Arial"/>
                <a:cs typeface="Arial"/>
              </a:rPr>
              <a:t>y </a:t>
            </a:r>
            <a:r>
              <a:rPr lang="es-ES" spc="-5" dirty="0">
                <a:latin typeface="Arial"/>
                <a:cs typeface="Arial"/>
              </a:rPr>
              <a:t>de  </a:t>
            </a:r>
            <a:r>
              <a:rPr lang="es-ES" spc="-25" dirty="0">
                <a:latin typeface="Arial"/>
                <a:cs typeface="Arial"/>
              </a:rPr>
              <a:t>IVA, </a:t>
            </a:r>
            <a:r>
              <a:rPr lang="es-ES" dirty="0">
                <a:latin typeface="Arial"/>
                <a:cs typeface="Arial"/>
              </a:rPr>
              <a:t>y </a:t>
            </a:r>
            <a:r>
              <a:rPr lang="es-ES" spc="-5" dirty="0">
                <a:latin typeface="Arial"/>
                <a:cs typeface="Arial"/>
              </a:rPr>
              <a:t>efectuar el </a:t>
            </a:r>
            <a:r>
              <a:rPr lang="es-ES" spc="-5" dirty="0" err="1">
                <a:latin typeface="Arial"/>
                <a:cs typeface="Arial"/>
              </a:rPr>
              <a:t>acreditamiento</a:t>
            </a:r>
            <a:r>
              <a:rPr lang="es-ES" spc="-5" dirty="0">
                <a:latin typeface="Arial"/>
                <a:cs typeface="Arial"/>
              </a:rPr>
              <a:t> de los mismos en los términos  de las disposiciones</a:t>
            </a:r>
            <a:r>
              <a:rPr lang="es-ES" spc="-10" dirty="0">
                <a:latin typeface="Arial"/>
                <a:cs typeface="Arial"/>
              </a:rPr>
              <a:t> </a:t>
            </a:r>
            <a:r>
              <a:rPr lang="es-ES" dirty="0">
                <a:latin typeface="Arial"/>
                <a:cs typeface="Arial"/>
              </a:rPr>
              <a:t>fiscales</a:t>
            </a:r>
            <a:r>
              <a:rPr lang="es-ES" dirty="0" smtClean="0">
                <a:latin typeface="Arial"/>
                <a:cs typeface="Arial"/>
              </a:rPr>
              <a:t>.</a:t>
            </a:r>
          </a:p>
          <a:p>
            <a:pPr marR="5080" algn="just">
              <a:lnSpc>
                <a:spcPct val="100000"/>
              </a:lnSpc>
              <a:spcBef>
                <a:spcPts val="600"/>
              </a:spcBef>
            </a:pPr>
            <a:endParaRPr lang="es-ES" dirty="0">
              <a:latin typeface="Arial"/>
              <a:cs typeface="Arial"/>
            </a:endParaRPr>
          </a:p>
          <a:p>
            <a:pPr marR="5080" algn="just">
              <a:lnSpc>
                <a:spcPct val="100000"/>
              </a:lnSpc>
              <a:spcBef>
                <a:spcPts val="720"/>
              </a:spcBef>
            </a:pPr>
            <a:r>
              <a:rPr lang="es-ES" spc="-5" dirty="0">
                <a:latin typeface="Arial"/>
                <a:cs typeface="Arial"/>
              </a:rPr>
              <a:t>Lo previsto en esta fracción en ningún caso libera a las </a:t>
            </a:r>
            <a:r>
              <a:rPr lang="es-ES" dirty="0">
                <a:latin typeface="Arial"/>
                <a:cs typeface="Arial"/>
              </a:rPr>
              <a:t>PM </a:t>
            </a:r>
            <a:r>
              <a:rPr lang="es-ES" spc="-10" dirty="0">
                <a:latin typeface="Arial"/>
                <a:cs typeface="Arial"/>
              </a:rPr>
              <a:t>de  efectuar, en </a:t>
            </a:r>
            <a:r>
              <a:rPr lang="es-ES" spc="-5" dirty="0">
                <a:latin typeface="Arial"/>
                <a:cs typeface="Arial"/>
              </a:rPr>
              <a:t>tiempo </a:t>
            </a:r>
            <a:r>
              <a:rPr lang="es-ES" dirty="0">
                <a:latin typeface="Arial"/>
                <a:cs typeface="Arial"/>
              </a:rPr>
              <a:t>y forma, </a:t>
            </a:r>
            <a:r>
              <a:rPr lang="es-ES" spc="-5" dirty="0">
                <a:latin typeface="Arial"/>
                <a:cs typeface="Arial"/>
              </a:rPr>
              <a:t>la retención </a:t>
            </a:r>
            <a:r>
              <a:rPr lang="es-ES" dirty="0">
                <a:latin typeface="Arial"/>
                <a:cs typeface="Arial"/>
              </a:rPr>
              <a:t>y </a:t>
            </a:r>
            <a:r>
              <a:rPr lang="es-ES" spc="-5" dirty="0">
                <a:latin typeface="Arial"/>
                <a:cs typeface="Arial"/>
              </a:rPr>
              <a:t>entero del impuesto  de que se trate </a:t>
            </a:r>
            <a:r>
              <a:rPr lang="es-ES" dirty="0">
                <a:latin typeface="Arial"/>
                <a:cs typeface="Arial"/>
              </a:rPr>
              <a:t>y </a:t>
            </a:r>
            <a:r>
              <a:rPr lang="es-ES" spc="-5" dirty="0">
                <a:latin typeface="Arial"/>
                <a:cs typeface="Arial"/>
              </a:rPr>
              <a:t>la presentación de las declaraciones  informativas correspondientes, </a:t>
            </a:r>
            <a:r>
              <a:rPr lang="es-ES" spc="-10" dirty="0">
                <a:latin typeface="Arial"/>
                <a:cs typeface="Arial"/>
              </a:rPr>
              <a:t>en </a:t>
            </a:r>
            <a:r>
              <a:rPr lang="es-ES" spc="-5" dirty="0">
                <a:latin typeface="Arial"/>
                <a:cs typeface="Arial"/>
              </a:rPr>
              <a:t>los términos de las  disposiciones fiscales respecto </a:t>
            </a:r>
            <a:r>
              <a:rPr lang="es-ES" spc="-10" dirty="0">
                <a:latin typeface="Arial"/>
                <a:cs typeface="Arial"/>
              </a:rPr>
              <a:t>de </a:t>
            </a:r>
            <a:r>
              <a:rPr lang="es-ES" spc="-5" dirty="0">
                <a:latin typeface="Arial"/>
                <a:cs typeface="Arial"/>
              </a:rPr>
              <a:t>las personas a las que les  hubieran </a:t>
            </a:r>
            <a:r>
              <a:rPr lang="es-ES" dirty="0">
                <a:latin typeface="Arial"/>
                <a:cs typeface="Arial"/>
              </a:rPr>
              <a:t>efectuado </a:t>
            </a:r>
            <a:r>
              <a:rPr lang="es-ES" spc="-5" dirty="0">
                <a:latin typeface="Arial"/>
                <a:cs typeface="Arial"/>
              </a:rPr>
              <a:t>dichas</a:t>
            </a:r>
            <a:r>
              <a:rPr lang="es-ES" spc="-55" dirty="0">
                <a:latin typeface="Arial"/>
                <a:cs typeface="Arial"/>
              </a:rPr>
              <a:t> </a:t>
            </a:r>
            <a:r>
              <a:rPr lang="es-ES" spc="-5" dirty="0">
                <a:latin typeface="Arial"/>
                <a:cs typeface="Arial"/>
              </a:rPr>
              <a:t>retenciones.</a:t>
            </a:r>
            <a:endParaRPr lang="es-ES" dirty="0">
              <a:latin typeface="Arial"/>
              <a:cs typeface="Arial"/>
            </a:endParaRPr>
          </a:p>
        </p:txBody>
      </p:sp>
    </p:spTree>
    <p:extLst>
      <p:ext uri="{BB962C8B-B14F-4D97-AF65-F5344CB8AC3E}">
        <p14:creationId xmlns:p14="http://schemas.microsoft.com/office/powerpoint/2010/main" val="14279102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0463" y="1041945"/>
            <a:ext cx="8149918" cy="3447739"/>
          </a:xfrm>
          <a:prstGeom prst="rect">
            <a:avLst/>
          </a:prstGeom>
        </p:spPr>
        <p:txBody>
          <a:bodyPr wrap="square">
            <a:spAutoFit/>
          </a:bodyPr>
          <a:lstStyle/>
          <a:p>
            <a:pPr marL="129539">
              <a:lnSpc>
                <a:spcPct val="100000"/>
              </a:lnSpc>
              <a:spcBef>
                <a:spcPts val="965"/>
              </a:spcBef>
            </a:pPr>
            <a:r>
              <a:rPr lang="es-ES" b="1" spc="-5" dirty="0">
                <a:latin typeface="Arial"/>
                <a:cs typeface="Arial"/>
              </a:rPr>
              <a:t>Obligaciones de los</a:t>
            </a:r>
            <a:r>
              <a:rPr lang="es-ES" b="1" spc="-35" dirty="0">
                <a:latin typeface="Arial"/>
                <a:cs typeface="Arial"/>
              </a:rPr>
              <a:t> </a:t>
            </a:r>
            <a:r>
              <a:rPr lang="es-ES" b="1" spc="-5" dirty="0">
                <a:latin typeface="Arial"/>
                <a:cs typeface="Arial"/>
              </a:rPr>
              <a:t>beneficiados.</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129539" marR="40640" algn="just">
              <a:lnSpc>
                <a:spcPct val="100000"/>
              </a:lnSpc>
            </a:pPr>
            <a:r>
              <a:rPr lang="es-ES" spc="-5" dirty="0">
                <a:latin typeface="Arial"/>
                <a:cs typeface="Arial"/>
              </a:rPr>
              <a:t>Los beneficiarios de </a:t>
            </a:r>
            <a:r>
              <a:rPr lang="es-ES" spc="-10" dirty="0">
                <a:latin typeface="Arial"/>
                <a:cs typeface="Arial"/>
              </a:rPr>
              <a:t>los </a:t>
            </a:r>
            <a:r>
              <a:rPr lang="es-ES" spc="-5" dirty="0">
                <a:latin typeface="Arial"/>
                <a:cs typeface="Arial"/>
              </a:rPr>
              <a:t>estímulos de las fracciones </a:t>
            </a:r>
            <a:r>
              <a:rPr lang="es-ES" dirty="0">
                <a:latin typeface="Arial"/>
                <a:cs typeface="Arial"/>
              </a:rPr>
              <a:t>I, </a:t>
            </a:r>
            <a:r>
              <a:rPr lang="es-ES" spc="-40" dirty="0">
                <a:latin typeface="Arial"/>
                <a:cs typeface="Arial"/>
              </a:rPr>
              <a:t>IV, </a:t>
            </a:r>
            <a:r>
              <a:rPr lang="es-ES" spc="-55" dirty="0">
                <a:latin typeface="Arial"/>
                <a:cs typeface="Arial"/>
              </a:rPr>
              <a:t>V, </a:t>
            </a:r>
            <a:r>
              <a:rPr lang="es-ES" spc="80" dirty="0" err="1">
                <a:latin typeface="Arial"/>
                <a:cs typeface="Arial"/>
              </a:rPr>
              <a:t>VI,y</a:t>
            </a:r>
            <a:r>
              <a:rPr lang="es-ES" spc="80" dirty="0">
                <a:latin typeface="Arial"/>
                <a:cs typeface="Arial"/>
              </a:rPr>
              <a:t>  </a:t>
            </a:r>
            <a:r>
              <a:rPr lang="es-ES" dirty="0">
                <a:latin typeface="Arial"/>
                <a:cs typeface="Arial"/>
              </a:rPr>
              <a:t>VII </a:t>
            </a:r>
            <a:r>
              <a:rPr lang="es-ES" spc="-5" dirty="0">
                <a:latin typeface="Arial"/>
                <a:cs typeface="Arial"/>
              </a:rPr>
              <a:t>quedan obligados a proporcionar la información que les  requieran las autoridades fiscales dentro del plazo que para tal  </a:t>
            </a:r>
            <a:r>
              <a:rPr lang="es-ES" dirty="0">
                <a:latin typeface="Arial"/>
                <a:cs typeface="Arial"/>
              </a:rPr>
              <a:t>efecto</a:t>
            </a:r>
            <a:r>
              <a:rPr lang="es-ES" spc="-35" dirty="0">
                <a:latin typeface="Arial"/>
                <a:cs typeface="Arial"/>
              </a:rPr>
              <a:t> </a:t>
            </a:r>
            <a:r>
              <a:rPr lang="es-ES" spc="-5" dirty="0">
                <a:latin typeface="Arial"/>
                <a:cs typeface="Arial"/>
              </a:rPr>
              <a:t>señalen.</a:t>
            </a:r>
            <a:endParaRPr lang="es-ES" dirty="0">
              <a:latin typeface="Arial"/>
              <a:cs typeface="Arial"/>
            </a:endParaRPr>
          </a:p>
          <a:p>
            <a:pPr marL="129539" marR="82550" algn="just">
              <a:lnSpc>
                <a:spcPct val="100000"/>
              </a:lnSpc>
              <a:spcBef>
                <a:spcPts val="720"/>
              </a:spcBef>
            </a:pPr>
            <a:r>
              <a:rPr lang="es-ES" spc="-5" dirty="0">
                <a:latin typeface="Arial"/>
                <a:cs typeface="Arial"/>
              </a:rPr>
              <a:t>Los beneficios que se otorgan en las fracciones I, II, </a:t>
            </a:r>
            <a:r>
              <a:rPr lang="es-ES" dirty="0">
                <a:latin typeface="Arial"/>
                <a:cs typeface="Arial"/>
              </a:rPr>
              <a:t>y </a:t>
            </a:r>
            <a:r>
              <a:rPr lang="es-ES" spc="-5" dirty="0">
                <a:latin typeface="Arial"/>
                <a:cs typeface="Arial"/>
              </a:rPr>
              <a:t>III, no  podrán ser acumulables con ningún otro estímulo fiscal  establecido en</a:t>
            </a:r>
            <a:r>
              <a:rPr lang="es-ES" spc="-25" dirty="0">
                <a:latin typeface="Arial"/>
                <a:cs typeface="Arial"/>
              </a:rPr>
              <a:t> Ley.</a:t>
            </a:r>
            <a:endParaRPr lang="es-ES" dirty="0">
              <a:latin typeface="Arial"/>
              <a:cs typeface="Arial"/>
            </a:endParaRPr>
          </a:p>
          <a:p>
            <a:pPr marL="129539" marR="81915" algn="just">
              <a:lnSpc>
                <a:spcPct val="100000"/>
              </a:lnSpc>
              <a:spcBef>
                <a:spcPts val="720"/>
              </a:spcBef>
            </a:pPr>
            <a:r>
              <a:rPr lang="es-ES" spc="-5" dirty="0">
                <a:latin typeface="Arial"/>
                <a:cs typeface="Arial"/>
              </a:rPr>
              <a:t>Los estímulos de las fracciones </a:t>
            </a:r>
            <a:r>
              <a:rPr lang="es-ES" dirty="0">
                <a:latin typeface="Arial"/>
                <a:cs typeface="Arial"/>
              </a:rPr>
              <a:t>IV y V </a:t>
            </a:r>
            <a:r>
              <a:rPr lang="es-ES" spc="-5" dirty="0">
                <a:latin typeface="Arial"/>
                <a:cs typeface="Arial"/>
              </a:rPr>
              <a:t>podrán ser acumulables  entre sí, pero no con otros estímulos establecidos en</a:t>
            </a:r>
            <a:r>
              <a:rPr lang="es-ES" spc="5" dirty="0">
                <a:latin typeface="Arial"/>
                <a:cs typeface="Arial"/>
              </a:rPr>
              <a:t> </a:t>
            </a:r>
            <a:r>
              <a:rPr lang="es-ES" spc="-25" dirty="0">
                <a:latin typeface="Arial"/>
                <a:cs typeface="Arial"/>
              </a:rPr>
              <a:t>Ley.</a:t>
            </a:r>
            <a:endParaRPr lang="es-ES" dirty="0">
              <a:latin typeface="Arial"/>
              <a:cs typeface="Arial"/>
            </a:endParaRPr>
          </a:p>
          <a:p>
            <a:pPr marL="129539" marR="82550" algn="just">
              <a:lnSpc>
                <a:spcPct val="100000"/>
              </a:lnSpc>
              <a:spcBef>
                <a:spcPts val="720"/>
              </a:spcBef>
            </a:pPr>
            <a:r>
              <a:rPr lang="es-ES" spc="-5" dirty="0">
                <a:latin typeface="Arial"/>
                <a:cs typeface="Arial"/>
              </a:rPr>
              <a:t>Los estímulos </a:t>
            </a:r>
            <a:r>
              <a:rPr lang="es-ES" spc="-10" dirty="0">
                <a:latin typeface="Arial"/>
                <a:cs typeface="Arial"/>
              </a:rPr>
              <a:t>de </a:t>
            </a:r>
            <a:r>
              <a:rPr lang="es-ES" spc="-5" dirty="0">
                <a:latin typeface="Arial"/>
                <a:cs typeface="Arial"/>
              </a:rPr>
              <a:t>las fracciones VIII, IX, </a:t>
            </a:r>
            <a:r>
              <a:rPr lang="es-ES" dirty="0">
                <a:latin typeface="Arial"/>
                <a:cs typeface="Arial"/>
              </a:rPr>
              <a:t>X y XI </a:t>
            </a:r>
            <a:r>
              <a:rPr lang="es-ES" spc="-5" dirty="0">
                <a:latin typeface="Arial"/>
                <a:cs typeface="Arial"/>
              </a:rPr>
              <a:t>no se consideran  ingresos acumulables para</a:t>
            </a:r>
            <a:r>
              <a:rPr lang="es-ES" spc="-25" dirty="0">
                <a:latin typeface="Arial"/>
                <a:cs typeface="Arial"/>
              </a:rPr>
              <a:t> </a:t>
            </a:r>
            <a:r>
              <a:rPr lang="es-ES" spc="-5" dirty="0">
                <a:latin typeface="Arial"/>
                <a:cs typeface="Arial"/>
              </a:rPr>
              <a:t>ISR.</a:t>
            </a:r>
            <a:endParaRPr lang="es-ES" dirty="0">
              <a:latin typeface="Arial"/>
              <a:cs typeface="Arial"/>
            </a:endParaRPr>
          </a:p>
        </p:txBody>
      </p:sp>
    </p:spTree>
    <p:extLst>
      <p:ext uri="{BB962C8B-B14F-4D97-AF65-F5344CB8AC3E}">
        <p14:creationId xmlns:p14="http://schemas.microsoft.com/office/powerpoint/2010/main" val="6889040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6376" y="739739"/>
            <a:ext cx="7089566" cy="2647520"/>
          </a:xfrm>
          <a:prstGeom prst="rect">
            <a:avLst/>
          </a:prstGeom>
        </p:spPr>
        <p:txBody>
          <a:bodyPr wrap="square">
            <a:spAutoFit/>
          </a:bodyPr>
          <a:lstStyle/>
          <a:p>
            <a:pPr marL="129539">
              <a:lnSpc>
                <a:spcPct val="100000"/>
              </a:lnSpc>
              <a:spcBef>
                <a:spcPts val="935"/>
              </a:spcBef>
            </a:pPr>
            <a:r>
              <a:rPr lang="es-ES" b="1" spc="-5" dirty="0">
                <a:latin typeface="Arial"/>
                <a:cs typeface="Arial"/>
              </a:rPr>
              <a:t>B. </a:t>
            </a:r>
            <a:r>
              <a:rPr lang="es-ES" b="1" dirty="0">
                <a:latin typeface="Arial"/>
                <a:cs typeface="Arial"/>
              </a:rPr>
              <a:t>En </a:t>
            </a:r>
            <a:r>
              <a:rPr lang="es-ES" b="1" spc="-5" dirty="0">
                <a:latin typeface="Arial"/>
                <a:cs typeface="Arial"/>
              </a:rPr>
              <a:t>mate</a:t>
            </a:r>
            <a:r>
              <a:rPr lang="es-ES" b="1" u="sng" spc="-5" dirty="0">
                <a:uFill>
                  <a:solidFill>
                    <a:srgbClr val="ED7D31"/>
                  </a:solidFill>
                </a:uFill>
                <a:latin typeface="Arial"/>
                <a:cs typeface="Arial"/>
              </a:rPr>
              <a:t>ria de</a:t>
            </a:r>
            <a:r>
              <a:rPr lang="es-ES" b="1" u="sng" spc="-15" dirty="0">
                <a:uFill>
                  <a:solidFill>
                    <a:srgbClr val="ED7D31"/>
                  </a:solidFill>
                </a:uFill>
                <a:latin typeface="Arial"/>
                <a:cs typeface="Arial"/>
              </a:rPr>
              <a:t> </a:t>
            </a:r>
            <a:r>
              <a:rPr lang="es-ES" b="1" u="sng" spc="-5" dirty="0">
                <a:uFill>
                  <a:solidFill>
                    <a:srgbClr val="ED7D31"/>
                  </a:solidFill>
                </a:uFill>
                <a:latin typeface="Arial"/>
                <a:cs typeface="Arial"/>
              </a:rPr>
              <a:t>exencio</a:t>
            </a:r>
            <a:r>
              <a:rPr lang="es-ES" b="1" spc="-5" dirty="0">
                <a:latin typeface="Arial"/>
                <a:cs typeface="Arial"/>
              </a:rPr>
              <a:t>nes:</a:t>
            </a:r>
            <a:endParaRPr lang="es-ES" dirty="0">
              <a:latin typeface="Arial"/>
              <a:cs typeface="Arial"/>
            </a:endParaRPr>
          </a:p>
          <a:p>
            <a:pPr>
              <a:lnSpc>
                <a:spcPct val="100000"/>
              </a:lnSpc>
            </a:pPr>
            <a:endParaRPr lang="es-ES" sz="2000" dirty="0">
              <a:latin typeface="Times New Roman"/>
              <a:cs typeface="Times New Roman"/>
            </a:endParaRPr>
          </a:p>
          <a:p>
            <a:pPr marL="129539" marR="119380" algn="just">
              <a:lnSpc>
                <a:spcPct val="100000"/>
              </a:lnSpc>
            </a:pPr>
            <a:r>
              <a:rPr lang="es-ES" spc="-5" dirty="0">
                <a:latin typeface="Arial"/>
                <a:cs typeface="Arial"/>
              </a:rPr>
              <a:t>Se exime del </a:t>
            </a:r>
            <a:r>
              <a:rPr lang="es-ES" b="1" spc="-5" dirty="0">
                <a:latin typeface="Arial"/>
                <a:cs typeface="Arial"/>
              </a:rPr>
              <a:t>pago del derecho de trámite aduanero </a:t>
            </a:r>
            <a:r>
              <a:rPr lang="es-ES" spc="-5" dirty="0">
                <a:latin typeface="Arial"/>
                <a:cs typeface="Arial"/>
              </a:rPr>
              <a:t>que se  cause por la importación de gas natural, </a:t>
            </a:r>
            <a:r>
              <a:rPr lang="es-ES" spc="-10" dirty="0">
                <a:latin typeface="Arial"/>
                <a:cs typeface="Arial"/>
              </a:rPr>
              <a:t>en </a:t>
            </a:r>
            <a:r>
              <a:rPr lang="es-ES" spc="-5" dirty="0">
                <a:latin typeface="Arial"/>
                <a:cs typeface="Arial"/>
              </a:rPr>
              <a:t>los términos del  artículo 49 de la</a:t>
            </a:r>
            <a:r>
              <a:rPr lang="es-ES" spc="10" dirty="0">
                <a:latin typeface="Arial"/>
                <a:cs typeface="Arial"/>
              </a:rPr>
              <a:t> </a:t>
            </a:r>
            <a:r>
              <a:rPr lang="es-ES" spc="-5" dirty="0">
                <a:latin typeface="Arial"/>
                <a:cs typeface="Arial"/>
              </a:rPr>
              <a:t>LFD.</a:t>
            </a:r>
            <a:endParaRPr lang="es-ES" dirty="0">
              <a:latin typeface="Arial"/>
              <a:cs typeface="Arial"/>
            </a:endParaRPr>
          </a:p>
          <a:p>
            <a:pPr>
              <a:lnSpc>
                <a:spcPct val="100000"/>
              </a:lnSpc>
            </a:pPr>
            <a:endParaRPr lang="es-ES" sz="2000" dirty="0">
              <a:latin typeface="Times New Roman"/>
              <a:cs typeface="Times New Roman"/>
            </a:endParaRPr>
          </a:p>
          <a:p>
            <a:pPr marL="129539" marR="119380" algn="just">
              <a:lnSpc>
                <a:spcPct val="100000"/>
              </a:lnSpc>
              <a:spcBef>
                <a:spcPts val="5"/>
              </a:spcBef>
            </a:pPr>
            <a:r>
              <a:rPr lang="es-ES" spc="-5" dirty="0">
                <a:latin typeface="Arial"/>
                <a:cs typeface="Arial"/>
              </a:rPr>
              <a:t>Se faculta al </a:t>
            </a:r>
            <a:r>
              <a:rPr lang="es-ES" spc="-35" dirty="0">
                <a:latin typeface="Arial"/>
                <a:cs typeface="Arial"/>
              </a:rPr>
              <a:t>SAT </a:t>
            </a:r>
            <a:r>
              <a:rPr lang="es-ES" spc="-10" dirty="0">
                <a:latin typeface="Arial"/>
                <a:cs typeface="Arial"/>
              </a:rPr>
              <a:t>para </a:t>
            </a:r>
            <a:r>
              <a:rPr lang="es-ES" spc="-5" dirty="0">
                <a:latin typeface="Arial"/>
                <a:cs typeface="Arial"/>
              </a:rPr>
              <a:t>emitir las reglas generales que sean  necesarias para la aplicación del contenido previsto </a:t>
            </a:r>
            <a:r>
              <a:rPr lang="es-ES" spc="-10" dirty="0">
                <a:latin typeface="Arial"/>
                <a:cs typeface="Arial"/>
              </a:rPr>
              <a:t>en </a:t>
            </a:r>
            <a:r>
              <a:rPr lang="es-ES" dirty="0">
                <a:latin typeface="Arial"/>
                <a:cs typeface="Arial"/>
              </a:rPr>
              <a:t>este  </a:t>
            </a:r>
            <a:r>
              <a:rPr lang="es-ES" spc="-5" dirty="0">
                <a:latin typeface="Arial"/>
                <a:cs typeface="Arial"/>
              </a:rPr>
              <a:t>artículo.</a:t>
            </a:r>
            <a:endParaRPr lang="es-ES" dirty="0">
              <a:latin typeface="Arial"/>
              <a:cs typeface="Arial"/>
            </a:endParaRPr>
          </a:p>
        </p:txBody>
      </p:sp>
    </p:spTree>
    <p:extLst>
      <p:ext uri="{BB962C8B-B14F-4D97-AF65-F5344CB8AC3E}">
        <p14:creationId xmlns:p14="http://schemas.microsoft.com/office/powerpoint/2010/main" val="6592183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56265" y="1121938"/>
            <a:ext cx="7471787" cy="2370521"/>
          </a:xfrm>
          <a:prstGeom prst="rect">
            <a:avLst/>
          </a:prstGeom>
        </p:spPr>
        <p:txBody>
          <a:bodyPr wrap="square">
            <a:spAutoFit/>
          </a:bodyPr>
          <a:lstStyle/>
          <a:p>
            <a:pPr marL="129539">
              <a:lnSpc>
                <a:spcPct val="100000"/>
              </a:lnSpc>
              <a:spcBef>
                <a:spcPts val="1025"/>
              </a:spcBef>
            </a:pPr>
            <a:r>
              <a:rPr lang="es-ES" b="1" spc="-15" dirty="0">
                <a:latin typeface="Arial"/>
                <a:cs typeface="Arial"/>
              </a:rPr>
              <a:t>Art. </a:t>
            </a:r>
            <a:r>
              <a:rPr lang="es-ES" b="1" spc="-5" dirty="0">
                <a:latin typeface="Arial"/>
                <a:cs typeface="Arial"/>
              </a:rPr>
              <a:t>21. </a:t>
            </a:r>
            <a:r>
              <a:rPr lang="es-ES" b="1" spc="-25" dirty="0">
                <a:latin typeface="Arial"/>
                <a:cs typeface="Arial"/>
              </a:rPr>
              <a:t>Tasa </a:t>
            </a:r>
            <a:r>
              <a:rPr lang="es-ES" b="1" spc="-5" dirty="0">
                <a:latin typeface="Arial"/>
                <a:cs typeface="Arial"/>
              </a:rPr>
              <a:t>de retención para </a:t>
            </a:r>
            <a:r>
              <a:rPr lang="es-ES" b="1" dirty="0">
                <a:latin typeface="Arial"/>
                <a:cs typeface="Arial"/>
              </a:rPr>
              <a:t>el</a:t>
            </a:r>
            <a:r>
              <a:rPr lang="es-ES" b="1" spc="35" dirty="0">
                <a:latin typeface="Arial"/>
                <a:cs typeface="Arial"/>
              </a:rPr>
              <a:t> </a:t>
            </a:r>
            <a:r>
              <a:rPr lang="es-ES" b="1" spc="-5" dirty="0">
                <a:latin typeface="Arial"/>
                <a:cs typeface="Arial"/>
              </a:rPr>
              <a:t>2019.</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129539" marR="82550" algn="just">
              <a:lnSpc>
                <a:spcPct val="100000"/>
              </a:lnSpc>
            </a:pPr>
            <a:r>
              <a:rPr lang="es-ES" spc="-5" dirty="0">
                <a:latin typeface="Arial"/>
                <a:cs typeface="Arial"/>
              </a:rPr>
              <a:t>Durante el ejercicio fiscal de 2019 la tasa </a:t>
            </a:r>
            <a:r>
              <a:rPr lang="es-ES" spc="-10" dirty="0">
                <a:latin typeface="Arial"/>
                <a:cs typeface="Arial"/>
              </a:rPr>
              <a:t>de </a:t>
            </a:r>
            <a:r>
              <a:rPr lang="es-ES" spc="-5" dirty="0">
                <a:latin typeface="Arial"/>
                <a:cs typeface="Arial"/>
              </a:rPr>
              <a:t>retención anual a  que se refieren los artículos 54 </a:t>
            </a:r>
            <a:r>
              <a:rPr lang="es-ES" dirty="0">
                <a:latin typeface="Arial"/>
                <a:cs typeface="Arial"/>
              </a:rPr>
              <a:t>y </a:t>
            </a:r>
            <a:r>
              <a:rPr lang="es-ES" spc="-5" dirty="0">
                <a:latin typeface="Arial"/>
                <a:cs typeface="Arial"/>
              </a:rPr>
              <a:t>135 </a:t>
            </a:r>
            <a:r>
              <a:rPr lang="es-ES" spc="-10" dirty="0">
                <a:latin typeface="Arial"/>
                <a:cs typeface="Arial"/>
              </a:rPr>
              <a:t>de </a:t>
            </a:r>
            <a:r>
              <a:rPr lang="es-ES" spc="-5" dirty="0">
                <a:latin typeface="Arial"/>
                <a:cs typeface="Arial"/>
              </a:rPr>
              <a:t>la LISR será </a:t>
            </a:r>
            <a:r>
              <a:rPr lang="es-ES" b="1" spc="-5" dirty="0">
                <a:latin typeface="Arial"/>
                <a:cs typeface="Arial"/>
              </a:rPr>
              <a:t>del 1.04  por ciento. (2018 –</a:t>
            </a:r>
            <a:r>
              <a:rPr lang="es-ES" b="1" spc="-20" dirty="0">
                <a:latin typeface="Arial"/>
                <a:cs typeface="Arial"/>
              </a:rPr>
              <a:t> </a:t>
            </a:r>
            <a:r>
              <a:rPr lang="es-ES" b="1" spc="-5" dirty="0">
                <a:latin typeface="Arial"/>
                <a:cs typeface="Arial"/>
              </a:rPr>
              <a:t>0.46%).</a:t>
            </a:r>
            <a:endParaRPr lang="es-ES" dirty="0">
              <a:latin typeface="Arial"/>
              <a:cs typeface="Arial"/>
            </a:endParaRPr>
          </a:p>
          <a:p>
            <a:pPr>
              <a:lnSpc>
                <a:spcPct val="100000"/>
              </a:lnSpc>
            </a:pPr>
            <a:endParaRPr lang="es-ES" sz="2000" dirty="0">
              <a:latin typeface="Times New Roman"/>
              <a:cs typeface="Times New Roman"/>
            </a:endParaRPr>
          </a:p>
          <a:p>
            <a:pPr marL="129539" marR="82550" algn="just">
              <a:lnSpc>
                <a:spcPct val="100000"/>
              </a:lnSpc>
            </a:pPr>
            <a:r>
              <a:rPr lang="es-ES" b="1" dirty="0">
                <a:latin typeface="Arial"/>
                <a:cs typeface="Arial"/>
              </a:rPr>
              <a:t>En </a:t>
            </a:r>
            <a:r>
              <a:rPr lang="es-ES" b="1" spc="-5" dirty="0">
                <a:latin typeface="Arial"/>
                <a:cs typeface="Arial"/>
              </a:rPr>
              <a:t>este artículo se señala </a:t>
            </a:r>
            <a:r>
              <a:rPr lang="es-ES" b="1" dirty="0">
                <a:latin typeface="Arial"/>
                <a:cs typeface="Arial"/>
              </a:rPr>
              <a:t>la </a:t>
            </a:r>
            <a:r>
              <a:rPr lang="es-ES" b="1" spc="-5" dirty="0">
                <a:latin typeface="Arial"/>
                <a:cs typeface="Arial"/>
              </a:rPr>
              <a:t>metodología </a:t>
            </a:r>
            <a:r>
              <a:rPr lang="es-ES" b="1" spc="-10" dirty="0">
                <a:latin typeface="Arial"/>
                <a:cs typeface="Arial"/>
              </a:rPr>
              <a:t>que </a:t>
            </a:r>
            <a:r>
              <a:rPr lang="es-ES" b="1" spc="-5" dirty="0">
                <a:latin typeface="Arial"/>
                <a:cs typeface="Arial"/>
              </a:rPr>
              <a:t>se debe  aplicar para calcular dicha</a:t>
            </a:r>
            <a:r>
              <a:rPr lang="es-ES" b="1" spc="-60" dirty="0">
                <a:latin typeface="Arial"/>
                <a:cs typeface="Arial"/>
              </a:rPr>
              <a:t> </a:t>
            </a:r>
            <a:r>
              <a:rPr lang="es-ES" b="1" spc="-5" dirty="0">
                <a:latin typeface="Arial"/>
                <a:cs typeface="Arial"/>
              </a:rPr>
              <a:t>tasa.</a:t>
            </a:r>
            <a:endParaRPr lang="es-ES" dirty="0">
              <a:latin typeface="Arial"/>
              <a:cs typeface="Arial"/>
            </a:endParaRPr>
          </a:p>
        </p:txBody>
      </p:sp>
    </p:spTree>
    <p:extLst>
      <p:ext uri="{BB962C8B-B14F-4D97-AF65-F5344CB8AC3E}">
        <p14:creationId xmlns:p14="http://schemas.microsoft.com/office/powerpoint/2010/main" val="37855163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19-01-24 a la(s) 1.19.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55" y="776548"/>
            <a:ext cx="7447127" cy="4307343"/>
          </a:xfrm>
          <a:prstGeom prst="rect">
            <a:avLst/>
          </a:prstGeom>
        </p:spPr>
      </p:pic>
    </p:spTree>
    <p:extLst>
      <p:ext uri="{BB962C8B-B14F-4D97-AF65-F5344CB8AC3E}">
        <p14:creationId xmlns:p14="http://schemas.microsoft.com/office/powerpoint/2010/main" val="38688580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7010" y="917690"/>
            <a:ext cx="7220184" cy="3447739"/>
          </a:xfrm>
          <a:prstGeom prst="rect">
            <a:avLst/>
          </a:prstGeom>
        </p:spPr>
        <p:txBody>
          <a:bodyPr wrap="square">
            <a:spAutoFit/>
          </a:bodyPr>
          <a:lstStyle/>
          <a:p>
            <a:pPr marL="129539">
              <a:lnSpc>
                <a:spcPct val="100000"/>
              </a:lnSpc>
              <a:spcBef>
                <a:spcPts val="1025"/>
              </a:spcBef>
            </a:pPr>
            <a:r>
              <a:rPr lang="es-ES" b="1" spc="-15" dirty="0">
                <a:latin typeface="Arial"/>
                <a:cs typeface="Arial"/>
              </a:rPr>
              <a:t>Art. </a:t>
            </a:r>
            <a:r>
              <a:rPr lang="es-ES" b="1" dirty="0">
                <a:latin typeface="Arial"/>
                <a:cs typeface="Arial"/>
              </a:rPr>
              <a:t>22.- </a:t>
            </a:r>
            <a:r>
              <a:rPr lang="es-ES" b="1" spc="-5" dirty="0">
                <a:solidFill>
                  <a:srgbClr val="0000CC"/>
                </a:solidFill>
                <a:latin typeface="Arial"/>
                <a:cs typeface="Arial"/>
              </a:rPr>
              <a:t>La CNBV sancionará</a:t>
            </a:r>
            <a:r>
              <a:rPr lang="es-ES" b="1" spc="25" dirty="0">
                <a:solidFill>
                  <a:srgbClr val="0000CC"/>
                </a:solidFill>
                <a:latin typeface="Arial"/>
                <a:cs typeface="Arial"/>
              </a:rPr>
              <a:t> </a:t>
            </a:r>
            <a:r>
              <a:rPr lang="es-ES" b="1" dirty="0">
                <a:solidFill>
                  <a:srgbClr val="0000CC"/>
                </a:solidFill>
                <a:latin typeface="Arial"/>
                <a:cs typeface="Arial"/>
              </a:rPr>
              <a:t>…</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129539" marR="28575" algn="just">
              <a:lnSpc>
                <a:spcPct val="100000"/>
              </a:lnSpc>
            </a:pPr>
            <a:r>
              <a:rPr lang="es-ES" spc="-5" dirty="0">
                <a:latin typeface="Arial"/>
                <a:cs typeface="Arial"/>
              </a:rPr>
              <a:t>Las infracciones a </a:t>
            </a:r>
            <a:r>
              <a:rPr lang="es-ES" spc="-10" dirty="0">
                <a:latin typeface="Arial"/>
                <a:cs typeface="Arial"/>
              </a:rPr>
              <a:t>las </a:t>
            </a:r>
            <a:r>
              <a:rPr lang="es-ES" spc="-5" dirty="0">
                <a:latin typeface="Arial"/>
                <a:cs typeface="Arial"/>
              </a:rPr>
              <a:t>disposiciones </a:t>
            </a:r>
            <a:r>
              <a:rPr lang="es-ES" spc="-10" dirty="0">
                <a:latin typeface="Arial"/>
                <a:cs typeface="Arial"/>
              </a:rPr>
              <a:t>de </a:t>
            </a:r>
            <a:r>
              <a:rPr lang="es-ES" spc="-5" dirty="0">
                <a:latin typeface="Arial"/>
                <a:cs typeface="Arial"/>
              </a:rPr>
              <a:t>carácter general en  materia de prevención de ORPI </a:t>
            </a:r>
            <a:r>
              <a:rPr lang="es-ES" spc="-50" dirty="0">
                <a:latin typeface="Arial"/>
                <a:cs typeface="Arial"/>
              </a:rPr>
              <a:t>y, </a:t>
            </a:r>
            <a:r>
              <a:rPr lang="es-ES" spc="-5" dirty="0">
                <a:latin typeface="Arial"/>
                <a:cs typeface="Arial"/>
              </a:rPr>
              <a:t>en su </a:t>
            </a:r>
            <a:r>
              <a:rPr lang="es-ES" spc="-10" dirty="0">
                <a:latin typeface="Arial"/>
                <a:cs typeface="Arial"/>
              </a:rPr>
              <a:t>caso, </a:t>
            </a:r>
            <a:r>
              <a:rPr lang="es-ES" spc="-5" dirty="0">
                <a:latin typeface="Arial"/>
                <a:cs typeface="Arial"/>
              </a:rPr>
              <a:t>financiamiento al  terrorismo, cometidos por las entidades financieras, centros  cambiarios, trasmisores de dinero, SOFOMES NR </a:t>
            </a:r>
            <a:r>
              <a:rPr lang="es-ES" dirty="0">
                <a:latin typeface="Arial"/>
                <a:cs typeface="Arial"/>
              </a:rPr>
              <a:t>y </a:t>
            </a:r>
            <a:r>
              <a:rPr lang="es-ES" spc="-5" dirty="0">
                <a:latin typeface="Arial"/>
                <a:cs typeface="Arial"/>
              </a:rPr>
              <a:t>asesores en  inversiones serán sancionados por la </a:t>
            </a:r>
            <a:r>
              <a:rPr lang="es-ES" spc="-25" dirty="0">
                <a:latin typeface="Arial"/>
                <a:cs typeface="Arial"/>
              </a:rPr>
              <a:t>CNBV, </a:t>
            </a:r>
            <a:r>
              <a:rPr lang="es-ES" spc="-5" dirty="0">
                <a:latin typeface="Arial"/>
                <a:cs typeface="Arial"/>
              </a:rPr>
              <a:t>con multa del 10%  al 100% del monto </a:t>
            </a:r>
            <a:r>
              <a:rPr lang="es-ES" spc="-10" dirty="0">
                <a:latin typeface="Arial"/>
                <a:cs typeface="Arial"/>
              </a:rPr>
              <a:t>del </a:t>
            </a:r>
            <a:r>
              <a:rPr lang="es-ES" spc="-5" dirty="0">
                <a:latin typeface="Arial"/>
                <a:cs typeface="Arial"/>
              </a:rPr>
              <a:t>reporte que no </a:t>
            </a:r>
            <a:r>
              <a:rPr lang="es-ES" spc="-10" dirty="0">
                <a:latin typeface="Arial"/>
                <a:cs typeface="Arial"/>
              </a:rPr>
              <a:t>se </a:t>
            </a:r>
            <a:r>
              <a:rPr lang="es-ES" spc="-5" dirty="0">
                <a:latin typeface="Arial"/>
                <a:cs typeface="Arial"/>
              </a:rPr>
              <a:t>hubiera enviado; del  monto del acto, operación o servicio que se realice con clientes  o usuarios que se encuentren en la lista de personas  bloqueadas o </a:t>
            </a:r>
            <a:r>
              <a:rPr lang="es-ES" b="1" spc="-5" dirty="0">
                <a:solidFill>
                  <a:srgbClr val="0000FF"/>
                </a:solidFill>
                <a:latin typeface="Arial"/>
                <a:cs typeface="Arial"/>
              </a:rPr>
              <a:t>bien </a:t>
            </a:r>
            <a:r>
              <a:rPr lang="es-ES" b="1" spc="-10" dirty="0">
                <a:solidFill>
                  <a:srgbClr val="0000FF"/>
                </a:solidFill>
                <a:latin typeface="Arial"/>
                <a:cs typeface="Arial"/>
              </a:rPr>
              <a:t>con </a:t>
            </a:r>
            <a:r>
              <a:rPr lang="es-ES" b="1" spc="-5" dirty="0">
                <a:solidFill>
                  <a:srgbClr val="0000FF"/>
                </a:solidFill>
                <a:latin typeface="Arial"/>
                <a:cs typeface="Arial"/>
              </a:rPr>
              <a:t>multa equivalente de 10 hasta 10,000.  VVDUMA, </a:t>
            </a:r>
            <a:r>
              <a:rPr lang="es-ES" spc="-5" dirty="0">
                <a:latin typeface="Arial"/>
                <a:cs typeface="Arial"/>
              </a:rPr>
              <a:t>en caso de cualquier otro incumplimiento a las  referidas</a:t>
            </a:r>
            <a:r>
              <a:rPr lang="es-ES" spc="-30" dirty="0">
                <a:latin typeface="Arial"/>
                <a:cs typeface="Arial"/>
              </a:rPr>
              <a:t> </a:t>
            </a:r>
            <a:r>
              <a:rPr lang="es-ES" spc="-5" dirty="0">
                <a:latin typeface="Arial"/>
                <a:cs typeface="Arial"/>
              </a:rPr>
              <a:t>disposiciones.</a:t>
            </a:r>
            <a:endParaRPr lang="es-ES" dirty="0">
              <a:latin typeface="Arial"/>
              <a:cs typeface="Arial"/>
            </a:endParaRPr>
          </a:p>
        </p:txBody>
      </p:sp>
    </p:spTree>
    <p:extLst>
      <p:ext uri="{BB962C8B-B14F-4D97-AF65-F5344CB8AC3E}">
        <p14:creationId xmlns:p14="http://schemas.microsoft.com/office/powerpoint/2010/main" val="10019167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49385" y="1010977"/>
            <a:ext cx="7385479" cy="2893741"/>
          </a:xfrm>
          <a:prstGeom prst="rect">
            <a:avLst/>
          </a:prstGeom>
        </p:spPr>
        <p:txBody>
          <a:bodyPr wrap="square">
            <a:spAutoFit/>
          </a:bodyPr>
          <a:lstStyle/>
          <a:p>
            <a:pPr marL="129539">
              <a:lnSpc>
                <a:spcPct val="100000"/>
              </a:lnSpc>
              <a:spcBef>
                <a:spcPts val="1110"/>
              </a:spcBef>
            </a:pPr>
            <a:r>
              <a:rPr lang="es-ES" b="1" spc="-15" dirty="0">
                <a:latin typeface="Arial"/>
                <a:cs typeface="Arial"/>
              </a:rPr>
              <a:t>Art. </a:t>
            </a:r>
            <a:r>
              <a:rPr lang="es-ES" b="1" spc="-5" dirty="0">
                <a:latin typeface="Arial"/>
                <a:cs typeface="Arial"/>
              </a:rPr>
              <a:t>23. (LIF) Régimen de Incorporación</a:t>
            </a:r>
            <a:r>
              <a:rPr lang="es-ES" b="1" spc="15" dirty="0">
                <a:latin typeface="Arial"/>
                <a:cs typeface="Arial"/>
              </a:rPr>
              <a:t> </a:t>
            </a:r>
            <a:r>
              <a:rPr lang="es-ES" b="1" spc="-5" dirty="0">
                <a:latin typeface="Arial"/>
                <a:cs typeface="Arial"/>
              </a:rPr>
              <a:t>Fiscal.</a:t>
            </a:r>
            <a:endParaRPr lang="es-ES" dirty="0">
              <a:latin typeface="Arial"/>
              <a:cs typeface="Arial"/>
            </a:endParaRPr>
          </a:p>
          <a:p>
            <a:pPr>
              <a:lnSpc>
                <a:spcPct val="100000"/>
              </a:lnSpc>
            </a:pPr>
            <a:endParaRPr lang="es-ES" sz="2000" dirty="0">
              <a:latin typeface="Times New Roman"/>
              <a:cs typeface="Times New Roman"/>
            </a:endParaRPr>
          </a:p>
          <a:p>
            <a:pPr marL="129539" marR="118110" algn="just">
              <a:lnSpc>
                <a:spcPct val="100000"/>
              </a:lnSpc>
              <a:spcBef>
                <a:spcPts val="5"/>
              </a:spcBef>
            </a:pPr>
            <a:r>
              <a:rPr lang="es-ES" spc="-5" dirty="0">
                <a:latin typeface="Arial"/>
                <a:cs typeface="Arial"/>
              </a:rPr>
              <a:t>Los contribuyentes personas físicas que opten por tributar en el  </a:t>
            </a:r>
            <a:r>
              <a:rPr lang="es-ES" spc="-35" dirty="0">
                <a:latin typeface="Arial"/>
                <a:cs typeface="Arial"/>
              </a:rPr>
              <a:t>RIF, </a:t>
            </a:r>
            <a:r>
              <a:rPr lang="es-ES" spc="-5" dirty="0">
                <a:latin typeface="Arial"/>
                <a:cs typeface="Arial"/>
              </a:rPr>
              <a:t>previsto en la Sección </a:t>
            </a:r>
            <a:r>
              <a:rPr lang="es-ES" dirty="0">
                <a:latin typeface="Arial"/>
                <a:cs typeface="Arial"/>
              </a:rPr>
              <a:t>II </a:t>
            </a:r>
            <a:r>
              <a:rPr lang="es-ES" spc="-5" dirty="0">
                <a:latin typeface="Arial"/>
                <a:cs typeface="Arial"/>
              </a:rPr>
              <a:t>del Capítulo </a:t>
            </a:r>
            <a:r>
              <a:rPr lang="es-ES" dirty="0">
                <a:latin typeface="Arial"/>
                <a:cs typeface="Arial"/>
              </a:rPr>
              <a:t>II </a:t>
            </a:r>
            <a:r>
              <a:rPr lang="es-ES" spc="-5" dirty="0">
                <a:latin typeface="Arial"/>
                <a:cs typeface="Arial"/>
              </a:rPr>
              <a:t>del Título </a:t>
            </a:r>
            <a:r>
              <a:rPr lang="es-ES" dirty="0">
                <a:latin typeface="Arial"/>
                <a:cs typeface="Arial"/>
              </a:rPr>
              <a:t>IV </a:t>
            </a:r>
            <a:r>
              <a:rPr lang="es-ES" spc="-5" dirty="0">
                <a:latin typeface="Arial"/>
                <a:cs typeface="Arial"/>
              </a:rPr>
              <a:t>de la  </a:t>
            </a:r>
            <a:r>
              <a:rPr lang="es-ES" dirty="0">
                <a:latin typeface="Arial"/>
                <a:cs typeface="Arial"/>
              </a:rPr>
              <a:t>LISR y </a:t>
            </a:r>
            <a:r>
              <a:rPr lang="es-ES" spc="-5" dirty="0">
                <a:latin typeface="Arial"/>
                <a:cs typeface="Arial"/>
              </a:rPr>
              <a:t>cumplan con las obligaciones que se establecen en  dicho régimen durante el periodo que permanezcan en el  mismo, por las actividades que realicen </a:t>
            </a:r>
            <a:r>
              <a:rPr lang="es-ES" spc="-10" dirty="0">
                <a:latin typeface="Arial"/>
                <a:cs typeface="Arial"/>
              </a:rPr>
              <a:t>con </a:t>
            </a:r>
            <a:r>
              <a:rPr lang="es-ES" spc="-5" dirty="0">
                <a:latin typeface="Arial"/>
                <a:cs typeface="Arial"/>
              </a:rPr>
              <a:t>el público en  general, podrán optar por pagar el </a:t>
            </a:r>
            <a:r>
              <a:rPr lang="es-ES" spc="-35" dirty="0">
                <a:latin typeface="Arial"/>
                <a:cs typeface="Arial"/>
              </a:rPr>
              <a:t>IVA </a:t>
            </a:r>
            <a:r>
              <a:rPr lang="es-ES" dirty="0">
                <a:latin typeface="Arial"/>
                <a:cs typeface="Arial"/>
              </a:rPr>
              <a:t>y </a:t>
            </a:r>
            <a:r>
              <a:rPr lang="es-ES" spc="-5" dirty="0">
                <a:latin typeface="Arial"/>
                <a:cs typeface="Arial"/>
              </a:rPr>
              <a:t>el IEPS que, en </a:t>
            </a:r>
            <a:r>
              <a:rPr lang="es-ES" spc="-10" dirty="0">
                <a:latin typeface="Arial"/>
                <a:cs typeface="Arial"/>
              </a:rPr>
              <a:t>su  </a:t>
            </a:r>
            <a:r>
              <a:rPr lang="es-ES" dirty="0">
                <a:latin typeface="Arial"/>
                <a:cs typeface="Arial"/>
              </a:rPr>
              <a:t>caso, </a:t>
            </a:r>
            <a:r>
              <a:rPr lang="es-ES" spc="-5" dirty="0">
                <a:latin typeface="Arial"/>
                <a:cs typeface="Arial"/>
              </a:rPr>
              <a:t>corresponda a </a:t>
            </a:r>
            <a:r>
              <a:rPr lang="es-ES" spc="-10" dirty="0">
                <a:latin typeface="Arial"/>
                <a:cs typeface="Arial"/>
              </a:rPr>
              <a:t>las </a:t>
            </a:r>
            <a:r>
              <a:rPr lang="es-ES" spc="-5" dirty="0">
                <a:latin typeface="Arial"/>
                <a:cs typeface="Arial"/>
              </a:rPr>
              <a:t>actividades mencionadas, mediante la  aplicación del esquema de estímulos</a:t>
            </a:r>
            <a:r>
              <a:rPr lang="es-ES" spc="-20" dirty="0">
                <a:latin typeface="Arial"/>
                <a:cs typeface="Arial"/>
              </a:rPr>
              <a:t> </a:t>
            </a:r>
            <a:r>
              <a:rPr lang="es-ES" spc="-5" dirty="0">
                <a:latin typeface="Arial"/>
                <a:cs typeface="Arial"/>
              </a:rPr>
              <a:t>siguiente:</a:t>
            </a:r>
            <a:endParaRPr lang="es-ES" dirty="0">
              <a:latin typeface="Arial"/>
              <a:cs typeface="Arial"/>
            </a:endParaRPr>
          </a:p>
        </p:txBody>
      </p:sp>
    </p:spTree>
    <p:extLst>
      <p:ext uri="{BB962C8B-B14F-4D97-AF65-F5344CB8AC3E}">
        <p14:creationId xmlns:p14="http://schemas.microsoft.com/office/powerpoint/2010/main" val="23799567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4331" y="981535"/>
            <a:ext cx="6522401" cy="3509936"/>
          </a:xfrm>
          <a:prstGeom prst="rect">
            <a:avLst/>
          </a:prstGeom>
        </p:spPr>
        <p:txBody>
          <a:bodyPr wrap="square">
            <a:spAutoFit/>
          </a:bodyPr>
          <a:lstStyle/>
          <a:p>
            <a:pPr marL="129539">
              <a:lnSpc>
                <a:spcPct val="100000"/>
              </a:lnSpc>
              <a:spcBef>
                <a:spcPts val="1145"/>
              </a:spcBef>
            </a:pPr>
            <a:r>
              <a:rPr lang="es-ES" b="1" spc="-15" dirty="0">
                <a:latin typeface="Arial"/>
                <a:cs typeface="Arial"/>
              </a:rPr>
              <a:t>Art. </a:t>
            </a:r>
            <a:r>
              <a:rPr lang="es-ES" b="1" spc="-5" dirty="0">
                <a:latin typeface="Arial"/>
                <a:cs typeface="Arial"/>
              </a:rPr>
              <a:t>23. (LIF)</a:t>
            </a:r>
            <a:r>
              <a:rPr lang="es-ES" b="1" spc="35" dirty="0">
                <a:latin typeface="Arial"/>
                <a:cs typeface="Arial"/>
              </a:rPr>
              <a:t> </a:t>
            </a:r>
            <a:r>
              <a:rPr lang="es-ES" b="1" spc="-5" dirty="0">
                <a:latin typeface="Arial"/>
                <a:cs typeface="Arial"/>
              </a:rPr>
              <a:t>RIF</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129539" marR="492759">
              <a:lnSpc>
                <a:spcPct val="100000"/>
              </a:lnSpc>
            </a:pPr>
            <a:r>
              <a:rPr lang="es-ES" dirty="0">
                <a:latin typeface="Arial"/>
                <a:cs typeface="Arial"/>
              </a:rPr>
              <a:t>1. </a:t>
            </a:r>
            <a:r>
              <a:rPr lang="es-ES" spc="-5" dirty="0">
                <a:latin typeface="Arial"/>
                <a:cs typeface="Arial"/>
              </a:rPr>
              <a:t>Calcularán </a:t>
            </a:r>
            <a:r>
              <a:rPr lang="es-ES" dirty="0">
                <a:latin typeface="Arial"/>
                <a:cs typeface="Arial"/>
              </a:rPr>
              <a:t>y </a:t>
            </a:r>
            <a:r>
              <a:rPr lang="es-ES" spc="-5" dirty="0">
                <a:latin typeface="Arial"/>
                <a:cs typeface="Arial"/>
              </a:rPr>
              <a:t>pagarán los impuestos citados en la </a:t>
            </a:r>
            <a:r>
              <a:rPr lang="es-ES" dirty="0">
                <a:latin typeface="Arial"/>
                <a:cs typeface="Arial"/>
              </a:rPr>
              <a:t>forma  </a:t>
            </a:r>
            <a:r>
              <a:rPr lang="es-ES" spc="-5" dirty="0">
                <a:latin typeface="Arial"/>
                <a:cs typeface="Arial"/>
              </a:rPr>
              <a:t>siguiente:</a:t>
            </a:r>
            <a:endParaRPr lang="es-ES" dirty="0">
              <a:latin typeface="Arial"/>
              <a:cs typeface="Arial"/>
            </a:endParaRPr>
          </a:p>
          <a:p>
            <a:pPr>
              <a:lnSpc>
                <a:spcPct val="100000"/>
              </a:lnSpc>
            </a:pPr>
            <a:endParaRPr lang="es-ES" sz="2000" dirty="0">
              <a:latin typeface="Times New Roman"/>
              <a:cs typeface="Times New Roman"/>
            </a:endParaRPr>
          </a:p>
          <a:p>
            <a:pPr marL="129539" marR="118110" algn="just">
              <a:lnSpc>
                <a:spcPct val="100000"/>
              </a:lnSpc>
            </a:pPr>
            <a:r>
              <a:rPr lang="es-ES" spc="-5" dirty="0">
                <a:latin typeface="Arial"/>
                <a:cs typeface="Arial"/>
              </a:rPr>
              <a:t>a) Se aplicarán los porcentajes que a continuación se listan al  monto de las contraprestaciones efectivamente cobradas por  las actividades afectas al pago del </a:t>
            </a:r>
            <a:r>
              <a:rPr lang="es-ES" spc="-35" dirty="0">
                <a:latin typeface="Arial"/>
                <a:cs typeface="Arial"/>
              </a:rPr>
              <a:t>IVA </a:t>
            </a:r>
            <a:r>
              <a:rPr lang="es-ES" spc="-10" dirty="0">
                <a:latin typeface="Arial"/>
                <a:cs typeface="Arial"/>
              </a:rPr>
              <a:t>en </a:t>
            </a:r>
            <a:r>
              <a:rPr lang="es-ES" spc="-5" dirty="0">
                <a:latin typeface="Arial"/>
                <a:cs typeface="Arial"/>
              </a:rPr>
              <a:t>el bimestre de que  se trate, considerando el giro o actividad a la que se dedique el  contribuyente, </a:t>
            </a:r>
            <a:r>
              <a:rPr lang="es-ES" dirty="0">
                <a:latin typeface="Arial"/>
                <a:cs typeface="Arial"/>
              </a:rPr>
              <a:t>conforme </a:t>
            </a:r>
            <a:r>
              <a:rPr lang="es-ES" spc="-5" dirty="0">
                <a:latin typeface="Arial"/>
                <a:cs typeface="Arial"/>
              </a:rPr>
              <a:t>a la</a:t>
            </a:r>
            <a:r>
              <a:rPr lang="es-ES" spc="-45" dirty="0">
                <a:latin typeface="Arial"/>
                <a:cs typeface="Arial"/>
              </a:rPr>
              <a:t> </a:t>
            </a:r>
            <a:r>
              <a:rPr lang="es-ES" spc="-5" dirty="0">
                <a:latin typeface="Arial"/>
                <a:cs typeface="Arial"/>
              </a:rPr>
              <a:t>siguiente:</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222250" indent="-92710" algn="just">
              <a:lnSpc>
                <a:spcPct val="100000"/>
              </a:lnSpc>
              <a:buChar char="•"/>
              <a:tabLst>
                <a:tab pos="222885" algn="l"/>
              </a:tabLst>
            </a:pPr>
            <a:r>
              <a:rPr lang="es-ES" spc="-30" dirty="0">
                <a:latin typeface="Arial"/>
                <a:cs typeface="Arial"/>
              </a:rPr>
              <a:t>Tabla </a:t>
            </a:r>
            <a:r>
              <a:rPr lang="es-ES" spc="-5" dirty="0">
                <a:latin typeface="Arial"/>
                <a:cs typeface="Arial"/>
              </a:rPr>
              <a:t>de porcentajes para determinar el </a:t>
            </a:r>
            <a:r>
              <a:rPr lang="es-ES" spc="-35" dirty="0" err="1">
                <a:latin typeface="Arial"/>
                <a:cs typeface="Arial"/>
              </a:rPr>
              <a:t>lVA</a:t>
            </a:r>
            <a:r>
              <a:rPr lang="es-ES" spc="-35" dirty="0">
                <a:latin typeface="Arial"/>
                <a:cs typeface="Arial"/>
              </a:rPr>
              <a:t> </a:t>
            </a:r>
            <a:r>
              <a:rPr lang="es-ES" spc="-5" dirty="0">
                <a:latin typeface="Arial"/>
                <a:cs typeface="Arial"/>
              </a:rPr>
              <a:t>a</a:t>
            </a:r>
            <a:r>
              <a:rPr lang="es-ES" spc="-45" dirty="0">
                <a:latin typeface="Arial"/>
                <a:cs typeface="Arial"/>
              </a:rPr>
              <a:t> </a:t>
            </a:r>
            <a:r>
              <a:rPr lang="es-ES" spc="-5" dirty="0">
                <a:latin typeface="Arial"/>
                <a:cs typeface="Arial"/>
              </a:rPr>
              <a:t>pagar</a:t>
            </a:r>
            <a:endParaRPr lang="es-ES" dirty="0">
              <a:latin typeface="Arial"/>
              <a:cs typeface="Arial"/>
            </a:endParaRPr>
          </a:p>
        </p:txBody>
      </p:sp>
    </p:spTree>
    <p:extLst>
      <p:ext uri="{BB962C8B-B14F-4D97-AF65-F5344CB8AC3E}">
        <p14:creationId xmlns:p14="http://schemas.microsoft.com/office/powerpoint/2010/main" val="13390556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9-01-24 a la(s) 1.22.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321" y="1323015"/>
            <a:ext cx="7163544" cy="3604585"/>
          </a:xfrm>
          <a:prstGeom prst="rect">
            <a:avLst/>
          </a:prstGeom>
        </p:spPr>
      </p:pic>
    </p:spTree>
    <p:extLst>
      <p:ext uri="{BB962C8B-B14F-4D97-AF65-F5344CB8AC3E}">
        <p14:creationId xmlns:p14="http://schemas.microsoft.com/office/powerpoint/2010/main" val="50183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4000" b="1" dirty="0" smtClean="0"/>
              <a:t>Programas sociales 2018-2024:</a:t>
            </a:r>
            <a:endParaRPr lang="es-MX" sz="4000" dirty="0"/>
          </a:p>
        </p:txBody>
      </p:sp>
      <p:sp>
        <p:nvSpPr>
          <p:cNvPr id="3" name="Marcador de contenido 2"/>
          <p:cNvSpPr>
            <a:spLocks noGrp="1"/>
          </p:cNvSpPr>
          <p:nvPr>
            <p:ph idx="1"/>
          </p:nvPr>
        </p:nvSpPr>
        <p:spPr/>
        <p:txBody>
          <a:bodyPr>
            <a:normAutofit/>
          </a:bodyPr>
          <a:lstStyle/>
          <a:p>
            <a:r>
              <a:rPr lang="es-MX" u="sng" dirty="0" smtClean="0"/>
              <a:t>Modalidad </a:t>
            </a:r>
            <a:r>
              <a:rPr lang="es-MX" u="sng" dirty="0" smtClean="0"/>
              <a:t>educativa: </a:t>
            </a:r>
          </a:p>
          <a:p>
            <a:pPr algn="just"/>
            <a:r>
              <a:rPr lang="es-MX" dirty="0" smtClean="0"/>
              <a:t>Esta </a:t>
            </a:r>
            <a:r>
              <a:rPr lang="es-MX" dirty="0"/>
              <a:t>modalidad del programa </a:t>
            </a:r>
            <a:r>
              <a:rPr lang="es-MX" dirty="0" smtClean="0"/>
              <a:t>consistirá en </a:t>
            </a:r>
            <a:r>
              <a:rPr lang="es-MX" dirty="0" smtClean="0"/>
              <a:t>otorgar BECAS</a:t>
            </a:r>
            <a:r>
              <a:rPr lang="es-MX" dirty="0" smtClean="0"/>
              <a:t>, </a:t>
            </a:r>
            <a:r>
              <a:rPr lang="es-MX" dirty="0"/>
              <a:t>a cargo de la Secretaría de Educación Pública, va dirigida a </a:t>
            </a:r>
            <a:r>
              <a:rPr lang="es-MX" b="1" dirty="0"/>
              <a:t>300 mil jóvenes que</a:t>
            </a:r>
            <a:r>
              <a:rPr lang="es-MX" dirty="0"/>
              <a:t> </a:t>
            </a:r>
            <a:r>
              <a:rPr lang="es-MX" b="1" dirty="0"/>
              <a:t>hayan concluido el bachillerato y buscan realizar estudios </a:t>
            </a:r>
            <a:r>
              <a:rPr lang="es-MX" b="1" dirty="0" smtClean="0"/>
              <a:t>universitarios</a:t>
            </a:r>
            <a:r>
              <a:rPr lang="es-MX" dirty="0" smtClean="0"/>
              <a:t>.</a:t>
            </a:r>
          </a:p>
          <a:p>
            <a:pPr algn="just"/>
            <a:r>
              <a:rPr lang="es-MX" dirty="0" smtClean="0"/>
              <a:t>El </a:t>
            </a:r>
            <a:r>
              <a:rPr lang="es-MX" dirty="0"/>
              <a:t>objetivo del programa es dar becas de </a:t>
            </a:r>
            <a:r>
              <a:rPr lang="es-MX" b="1" dirty="0"/>
              <a:t>2,400 pesos mensuales</a:t>
            </a:r>
            <a:r>
              <a:rPr lang="es-MX" dirty="0"/>
              <a:t> a jóvenes de bajos recursos mientras duren sus estudios universitarios.</a:t>
            </a:r>
          </a:p>
        </p:txBody>
      </p:sp>
    </p:spTree>
    <p:extLst>
      <p:ext uri="{BB962C8B-B14F-4D97-AF65-F5344CB8AC3E}">
        <p14:creationId xmlns:p14="http://schemas.microsoft.com/office/powerpoint/2010/main" val="18748966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85012" y="874134"/>
            <a:ext cx="7040248" cy="3447739"/>
          </a:xfrm>
          <a:prstGeom prst="rect">
            <a:avLst/>
          </a:prstGeom>
        </p:spPr>
        <p:txBody>
          <a:bodyPr wrap="square">
            <a:spAutoFit/>
          </a:bodyPr>
          <a:lstStyle/>
          <a:p>
            <a:pPr marL="93980" marR="99695" algn="just">
              <a:lnSpc>
                <a:spcPct val="100000"/>
              </a:lnSpc>
              <a:spcBef>
                <a:spcPts val="1025"/>
              </a:spcBef>
            </a:pPr>
            <a:r>
              <a:rPr lang="es-ES" spc="-5" dirty="0">
                <a:latin typeface="Arial"/>
                <a:cs typeface="Arial"/>
              </a:rPr>
              <a:t>Cuando las actividades de los contribuyentes correspondan a  dos o más </a:t>
            </a:r>
            <a:r>
              <a:rPr lang="es-ES" spc="-10" dirty="0">
                <a:latin typeface="Arial"/>
                <a:cs typeface="Arial"/>
              </a:rPr>
              <a:t>de </a:t>
            </a:r>
            <a:r>
              <a:rPr lang="es-ES" spc="-5" dirty="0">
                <a:latin typeface="Arial"/>
                <a:cs typeface="Arial"/>
              </a:rPr>
              <a:t>los sectores económicos mencionados </a:t>
            </a:r>
            <a:r>
              <a:rPr lang="es-ES" spc="-10" dirty="0">
                <a:latin typeface="Arial"/>
                <a:cs typeface="Arial"/>
              </a:rPr>
              <a:t>en </a:t>
            </a:r>
            <a:r>
              <a:rPr lang="es-ES" spc="-5" dirty="0">
                <a:latin typeface="Arial"/>
                <a:cs typeface="Arial"/>
              </a:rPr>
              <a:t>los  numerales 1 a 4 aplicarán el porcentaje que corresponda al  </a:t>
            </a:r>
            <a:r>
              <a:rPr lang="es-ES" dirty="0">
                <a:latin typeface="Arial"/>
                <a:cs typeface="Arial"/>
              </a:rPr>
              <a:t>sector </a:t>
            </a:r>
            <a:r>
              <a:rPr lang="es-ES" spc="-5" dirty="0">
                <a:latin typeface="Arial"/>
                <a:cs typeface="Arial"/>
              </a:rPr>
              <a:t>preponderante. Se entiende por sector preponderante  aquél de donde provenga la mayor parte de los ingresos del  contribuyente.</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93980" marR="99695" algn="just">
              <a:lnSpc>
                <a:spcPct val="100000"/>
              </a:lnSpc>
            </a:pPr>
            <a:r>
              <a:rPr lang="es-ES" spc="-5" dirty="0">
                <a:latin typeface="Arial"/>
                <a:cs typeface="Arial"/>
              </a:rPr>
              <a:t>b) Se aplicarán los porcentajes que a continuación se listan al  monto de las contraprestaciones efectivamente cobradas por  las actividades afectas al pago del IEPS en el bimestre de que  se trate, considerando el tipo de bienes enajenados por el  contribuyente, </a:t>
            </a:r>
            <a:r>
              <a:rPr lang="es-ES" dirty="0">
                <a:latin typeface="Arial"/>
                <a:cs typeface="Arial"/>
              </a:rPr>
              <a:t>conforme </a:t>
            </a:r>
            <a:r>
              <a:rPr lang="es-ES" spc="-5" dirty="0">
                <a:latin typeface="Arial"/>
                <a:cs typeface="Arial"/>
              </a:rPr>
              <a:t>a lo</a:t>
            </a:r>
            <a:r>
              <a:rPr lang="es-ES" spc="-45" dirty="0">
                <a:latin typeface="Arial"/>
                <a:cs typeface="Arial"/>
              </a:rPr>
              <a:t> </a:t>
            </a:r>
            <a:r>
              <a:rPr lang="es-ES" spc="-5" dirty="0">
                <a:latin typeface="Arial"/>
                <a:cs typeface="Arial"/>
              </a:rPr>
              <a:t>siguiente:</a:t>
            </a:r>
            <a:endParaRPr lang="es-ES" dirty="0">
              <a:latin typeface="Arial"/>
              <a:cs typeface="Arial"/>
            </a:endParaRPr>
          </a:p>
        </p:txBody>
      </p:sp>
    </p:spTree>
    <p:extLst>
      <p:ext uri="{BB962C8B-B14F-4D97-AF65-F5344CB8AC3E}">
        <p14:creationId xmlns:p14="http://schemas.microsoft.com/office/powerpoint/2010/main" val="20987277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9-01-24 a la(s) 1.26.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20" y="425610"/>
            <a:ext cx="8322535" cy="5390334"/>
          </a:xfrm>
          <a:prstGeom prst="rect">
            <a:avLst/>
          </a:prstGeom>
        </p:spPr>
      </p:pic>
    </p:spTree>
    <p:extLst>
      <p:ext uri="{BB962C8B-B14F-4D97-AF65-F5344CB8AC3E}">
        <p14:creationId xmlns:p14="http://schemas.microsoft.com/office/powerpoint/2010/main" val="31491221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1539" y="690423"/>
            <a:ext cx="8001963" cy="3447739"/>
          </a:xfrm>
          <a:prstGeom prst="rect">
            <a:avLst/>
          </a:prstGeom>
        </p:spPr>
        <p:txBody>
          <a:bodyPr wrap="square">
            <a:spAutoFit/>
          </a:bodyPr>
          <a:lstStyle/>
          <a:p>
            <a:pPr marL="129539" marR="118745" algn="just">
              <a:lnSpc>
                <a:spcPct val="100000"/>
              </a:lnSpc>
              <a:spcBef>
                <a:spcPts val="1025"/>
              </a:spcBef>
            </a:pPr>
            <a:r>
              <a:rPr lang="es-ES" spc="-5" dirty="0">
                <a:latin typeface="Arial"/>
                <a:cs typeface="Arial"/>
              </a:rPr>
              <a:t>Los contribuyentes que ejerzan la opción a que se refiere el  presente artículo, cuando </a:t>
            </a:r>
            <a:r>
              <a:rPr lang="es-ES" spc="-10" dirty="0">
                <a:latin typeface="Arial"/>
                <a:cs typeface="Arial"/>
              </a:rPr>
              <a:t>hayan </a:t>
            </a:r>
            <a:r>
              <a:rPr lang="es-ES" spc="-5" dirty="0">
                <a:latin typeface="Arial"/>
                <a:cs typeface="Arial"/>
              </a:rPr>
              <a:t>pagado IEPS en la  importación de tabacos labrados </a:t>
            </a:r>
            <a:r>
              <a:rPr lang="es-ES" dirty="0">
                <a:latin typeface="Arial"/>
                <a:cs typeface="Arial"/>
              </a:rPr>
              <a:t>y </a:t>
            </a:r>
            <a:r>
              <a:rPr lang="es-ES" spc="-5" dirty="0">
                <a:latin typeface="Arial"/>
                <a:cs typeface="Arial"/>
              </a:rPr>
              <a:t>bebidas </a:t>
            </a:r>
            <a:r>
              <a:rPr lang="es-ES" spc="-5" dirty="0" err="1">
                <a:latin typeface="Arial"/>
                <a:cs typeface="Arial"/>
              </a:rPr>
              <a:t>saborizadas</a:t>
            </a:r>
            <a:r>
              <a:rPr lang="es-ES" spc="-5" dirty="0">
                <a:latin typeface="Arial"/>
                <a:cs typeface="Arial"/>
              </a:rPr>
              <a:t> a que  se refiere el Art. 2o., fracción I, incisos C) </a:t>
            </a:r>
            <a:r>
              <a:rPr lang="es-ES" dirty="0">
                <a:latin typeface="Arial"/>
                <a:cs typeface="Arial"/>
              </a:rPr>
              <a:t>y G) </a:t>
            </a:r>
            <a:r>
              <a:rPr lang="es-ES" spc="-5" dirty="0">
                <a:latin typeface="Arial"/>
                <a:cs typeface="Arial"/>
              </a:rPr>
              <a:t>de la LIEPS,  considerarán dicho </a:t>
            </a:r>
            <a:r>
              <a:rPr lang="es-ES" spc="-10" dirty="0">
                <a:latin typeface="Arial"/>
                <a:cs typeface="Arial"/>
              </a:rPr>
              <a:t>pago </a:t>
            </a:r>
            <a:r>
              <a:rPr lang="es-ES" spc="-5" dirty="0">
                <a:latin typeface="Arial"/>
                <a:cs typeface="Arial"/>
              </a:rPr>
              <a:t>como definitivo, </a:t>
            </a:r>
            <a:r>
              <a:rPr lang="es-ES" b="1" spc="-5" dirty="0">
                <a:solidFill>
                  <a:srgbClr val="0000CC"/>
                </a:solidFill>
                <a:latin typeface="Arial"/>
                <a:cs typeface="Arial"/>
              </a:rPr>
              <a:t>por </a:t>
            </a:r>
            <a:r>
              <a:rPr lang="es-ES" b="1" dirty="0">
                <a:solidFill>
                  <a:srgbClr val="0000CC"/>
                </a:solidFill>
                <a:latin typeface="Arial"/>
                <a:cs typeface="Arial"/>
              </a:rPr>
              <a:t>lo </a:t>
            </a:r>
            <a:r>
              <a:rPr lang="es-ES" b="1" spc="-5" dirty="0">
                <a:solidFill>
                  <a:srgbClr val="0000CC"/>
                </a:solidFill>
                <a:latin typeface="Arial"/>
                <a:cs typeface="Arial"/>
              </a:rPr>
              <a:t>que </a:t>
            </a:r>
            <a:r>
              <a:rPr lang="es-ES" b="1" spc="-20" dirty="0">
                <a:solidFill>
                  <a:srgbClr val="0000CC"/>
                </a:solidFill>
                <a:latin typeface="Arial"/>
                <a:cs typeface="Arial"/>
              </a:rPr>
              <a:t>ya </a:t>
            </a:r>
            <a:r>
              <a:rPr lang="es-ES" b="1" spc="-5" dirty="0">
                <a:solidFill>
                  <a:srgbClr val="0000CC"/>
                </a:solidFill>
                <a:latin typeface="Arial"/>
                <a:cs typeface="Arial"/>
              </a:rPr>
              <a:t>no  pagarán </a:t>
            </a:r>
            <a:r>
              <a:rPr lang="es-ES" b="1" dirty="0">
                <a:solidFill>
                  <a:srgbClr val="0000CC"/>
                </a:solidFill>
                <a:latin typeface="Arial"/>
                <a:cs typeface="Arial"/>
              </a:rPr>
              <a:t>el </a:t>
            </a:r>
            <a:r>
              <a:rPr lang="es-ES" b="1" spc="-5" dirty="0">
                <a:solidFill>
                  <a:srgbClr val="0000CC"/>
                </a:solidFill>
                <a:latin typeface="Arial"/>
                <a:cs typeface="Arial"/>
              </a:rPr>
              <a:t>impuesto que trasladen </a:t>
            </a:r>
            <a:r>
              <a:rPr lang="es-ES" b="1" dirty="0">
                <a:solidFill>
                  <a:srgbClr val="0000CC"/>
                </a:solidFill>
                <a:latin typeface="Arial"/>
                <a:cs typeface="Arial"/>
              </a:rPr>
              <a:t>en la </a:t>
            </a:r>
            <a:r>
              <a:rPr lang="es-ES" b="1" spc="-5" dirty="0">
                <a:solidFill>
                  <a:srgbClr val="0000CC"/>
                </a:solidFill>
                <a:latin typeface="Arial"/>
                <a:cs typeface="Arial"/>
              </a:rPr>
              <a:t>enajenación </a:t>
            </a:r>
            <a:r>
              <a:rPr lang="es-ES" b="1" spc="-10" dirty="0">
                <a:solidFill>
                  <a:srgbClr val="0000CC"/>
                </a:solidFill>
                <a:latin typeface="Arial"/>
                <a:cs typeface="Arial"/>
              </a:rPr>
              <a:t>de  </a:t>
            </a:r>
            <a:r>
              <a:rPr lang="es-ES" b="1" spc="-5" dirty="0">
                <a:solidFill>
                  <a:srgbClr val="0000CC"/>
                </a:solidFill>
                <a:latin typeface="Arial"/>
                <a:cs typeface="Arial"/>
              </a:rPr>
              <a:t>los bienes importados, siempre que </a:t>
            </a:r>
            <a:r>
              <a:rPr lang="es-ES" b="1" spc="-10" dirty="0">
                <a:solidFill>
                  <a:srgbClr val="0000CC"/>
                </a:solidFill>
                <a:latin typeface="Arial"/>
                <a:cs typeface="Arial"/>
              </a:rPr>
              <a:t>dicha </a:t>
            </a:r>
            <a:r>
              <a:rPr lang="es-ES" b="1" spc="-5" dirty="0">
                <a:solidFill>
                  <a:srgbClr val="0000CC"/>
                </a:solidFill>
                <a:latin typeface="Arial"/>
                <a:cs typeface="Arial"/>
              </a:rPr>
              <a:t>enajenación se  efectúe con </a:t>
            </a:r>
            <a:r>
              <a:rPr lang="es-ES" b="1" dirty="0">
                <a:solidFill>
                  <a:srgbClr val="0000CC"/>
                </a:solidFill>
                <a:latin typeface="Arial"/>
                <a:cs typeface="Arial"/>
              </a:rPr>
              <a:t>el </a:t>
            </a:r>
            <a:r>
              <a:rPr lang="es-ES" b="1" spc="-5" dirty="0">
                <a:solidFill>
                  <a:srgbClr val="0000CC"/>
                </a:solidFill>
                <a:latin typeface="Arial"/>
                <a:cs typeface="Arial"/>
              </a:rPr>
              <a:t>público </a:t>
            </a:r>
            <a:r>
              <a:rPr lang="es-ES" b="1" dirty="0">
                <a:solidFill>
                  <a:srgbClr val="0000CC"/>
                </a:solidFill>
                <a:latin typeface="Arial"/>
                <a:cs typeface="Arial"/>
              </a:rPr>
              <a:t>en</a:t>
            </a:r>
            <a:r>
              <a:rPr lang="es-ES" b="1" spc="-50" dirty="0">
                <a:solidFill>
                  <a:srgbClr val="0000CC"/>
                </a:solidFill>
                <a:latin typeface="Arial"/>
                <a:cs typeface="Arial"/>
              </a:rPr>
              <a:t> </a:t>
            </a:r>
            <a:r>
              <a:rPr lang="es-ES" b="1" spc="-5" dirty="0">
                <a:solidFill>
                  <a:srgbClr val="0000CC"/>
                </a:solidFill>
                <a:latin typeface="Arial"/>
                <a:cs typeface="Arial"/>
              </a:rPr>
              <a:t>general.</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129539" marR="118110" algn="just">
              <a:lnSpc>
                <a:spcPct val="100000"/>
              </a:lnSpc>
            </a:pPr>
            <a:r>
              <a:rPr lang="es-ES" b="1" spc="-5" dirty="0">
                <a:latin typeface="Arial"/>
                <a:cs typeface="Arial"/>
              </a:rPr>
              <a:t>c) </a:t>
            </a:r>
            <a:r>
              <a:rPr lang="es-ES" spc="-5" dirty="0">
                <a:latin typeface="Arial"/>
                <a:cs typeface="Arial"/>
              </a:rPr>
              <a:t>El resultado obtenido conforme a los incisos a) </a:t>
            </a:r>
            <a:r>
              <a:rPr lang="es-ES" dirty="0">
                <a:latin typeface="Arial"/>
                <a:cs typeface="Arial"/>
              </a:rPr>
              <a:t>y </a:t>
            </a:r>
            <a:r>
              <a:rPr lang="es-ES" spc="-5" dirty="0">
                <a:latin typeface="Arial"/>
                <a:cs typeface="Arial"/>
              </a:rPr>
              <a:t>b) </a:t>
            </a:r>
            <a:r>
              <a:rPr lang="es-ES" spc="-10" dirty="0">
                <a:latin typeface="Arial"/>
                <a:cs typeface="Arial"/>
              </a:rPr>
              <a:t>de </a:t>
            </a:r>
            <a:r>
              <a:rPr lang="es-ES" spc="-5" dirty="0">
                <a:latin typeface="Arial"/>
                <a:cs typeface="Arial"/>
              </a:rPr>
              <a:t>esta  fracción será el monto del </a:t>
            </a:r>
            <a:r>
              <a:rPr lang="es-ES" spc="-35" dirty="0">
                <a:latin typeface="Arial"/>
                <a:cs typeface="Arial"/>
              </a:rPr>
              <a:t>IVA </a:t>
            </a:r>
            <a:r>
              <a:rPr lang="es-ES" spc="-5" dirty="0">
                <a:latin typeface="Arial"/>
                <a:cs typeface="Arial"/>
              </a:rPr>
              <a:t>o del IEPS, </a:t>
            </a:r>
            <a:r>
              <a:rPr lang="es-ES" spc="-10" dirty="0">
                <a:latin typeface="Arial"/>
                <a:cs typeface="Arial"/>
              </a:rPr>
              <a:t>en </a:t>
            </a:r>
            <a:r>
              <a:rPr lang="es-ES" spc="-5" dirty="0">
                <a:latin typeface="Arial"/>
                <a:cs typeface="Arial"/>
              </a:rPr>
              <a:t>su caso, a pagar  por las actividades realizadas con el público en general, sin  que proceda </a:t>
            </a:r>
            <a:r>
              <a:rPr lang="es-ES" spc="-5" dirty="0" err="1">
                <a:latin typeface="Arial"/>
                <a:cs typeface="Arial"/>
              </a:rPr>
              <a:t>acreditamiento</a:t>
            </a:r>
            <a:r>
              <a:rPr lang="es-ES" spc="-5" dirty="0">
                <a:latin typeface="Arial"/>
                <a:cs typeface="Arial"/>
              </a:rPr>
              <a:t> alguno por concepto de impuestos  trasladados al</a:t>
            </a:r>
            <a:r>
              <a:rPr lang="es-ES" spc="-25" dirty="0">
                <a:latin typeface="Arial"/>
                <a:cs typeface="Arial"/>
              </a:rPr>
              <a:t> </a:t>
            </a:r>
            <a:r>
              <a:rPr lang="es-ES" spc="-5" dirty="0">
                <a:latin typeface="Arial"/>
                <a:cs typeface="Arial"/>
              </a:rPr>
              <a:t>contribuyente.</a:t>
            </a:r>
            <a:endParaRPr lang="es-ES" dirty="0">
              <a:latin typeface="Arial"/>
              <a:cs typeface="Arial"/>
            </a:endParaRPr>
          </a:p>
        </p:txBody>
      </p:sp>
    </p:spTree>
    <p:extLst>
      <p:ext uri="{BB962C8B-B14F-4D97-AF65-F5344CB8AC3E}">
        <p14:creationId xmlns:p14="http://schemas.microsoft.com/office/powerpoint/2010/main" val="13968626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Fin</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394085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4000" b="1" dirty="0" smtClean="0"/>
              <a:t>Programas sociales 2018-2024:</a:t>
            </a:r>
            <a:endParaRPr lang="es-MX" sz="4000" dirty="0"/>
          </a:p>
        </p:txBody>
      </p:sp>
      <p:sp>
        <p:nvSpPr>
          <p:cNvPr id="3" name="Marcador de contenido 2"/>
          <p:cNvSpPr>
            <a:spLocks noGrp="1"/>
          </p:cNvSpPr>
          <p:nvPr>
            <p:ph idx="1"/>
          </p:nvPr>
        </p:nvSpPr>
        <p:spPr>
          <a:xfrm>
            <a:off x="628650" y="1762125"/>
            <a:ext cx="7886700" cy="4038600"/>
          </a:xfrm>
        </p:spPr>
        <p:txBody>
          <a:bodyPr>
            <a:normAutofit fontScale="92500"/>
          </a:bodyPr>
          <a:lstStyle/>
          <a:p>
            <a:r>
              <a:rPr lang="es-MX" u="sng" dirty="0" smtClean="0"/>
              <a:t>Modalidad capacitación para el trabajo:</a:t>
            </a:r>
          </a:p>
          <a:p>
            <a:pPr algn="just"/>
            <a:r>
              <a:rPr lang="es-MX" dirty="0"/>
              <a:t>Con esta modalidad del programa de becas de AMLO, operada por la Secretaría el Trabajo y Previsión Social, </a:t>
            </a:r>
            <a:r>
              <a:rPr lang="es-MX" b="1" dirty="0"/>
              <a:t>se espera beneficiar a 2.3 millones de jóvenes</a:t>
            </a:r>
            <a:r>
              <a:rPr lang="es-MX" b="1" dirty="0" smtClean="0"/>
              <a:t>.</a:t>
            </a:r>
          </a:p>
          <a:p>
            <a:pPr algn="just"/>
            <a:r>
              <a:rPr lang="es-MX" dirty="0"/>
              <a:t>Se </a:t>
            </a:r>
            <a:r>
              <a:rPr lang="es-MX" b="1" dirty="0"/>
              <a:t>vinculará a jóvenes con centros de trabajo</a:t>
            </a:r>
            <a:r>
              <a:rPr lang="es-MX" dirty="0"/>
              <a:t> para que reciban capacitación y tutoría, además se les otorgará una beca de </a:t>
            </a:r>
            <a:r>
              <a:rPr lang="es-MX" b="1" dirty="0"/>
              <a:t>3,600 pesos mensuales</a:t>
            </a:r>
            <a:r>
              <a:rPr lang="es-MX" dirty="0"/>
              <a:t> hasta por un año</a:t>
            </a:r>
            <a:r>
              <a:rPr lang="es-MX" dirty="0" smtClean="0"/>
              <a:t>.</a:t>
            </a:r>
          </a:p>
          <a:p>
            <a:r>
              <a:rPr lang="es-MX" b="1" dirty="0" smtClean="0">
                <a:hlinkClick r:id="rId2"/>
              </a:rPr>
              <a:t>https://noticieros.televisa.com/historia/becas-amlo-jovenes-requisitos/</a:t>
            </a:r>
            <a:endParaRPr lang="es-MX" b="1" dirty="0"/>
          </a:p>
        </p:txBody>
      </p:sp>
    </p:spTree>
    <p:extLst>
      <p:ext uri="{BB962C8B-B14F-4D97-AF65-F5344CB8AC3E}">
        <p14:creationId xmlns:p14="http://schemas.microsoft.com/office/powerpoint/2010/main" val="188156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46100" y="393700"/>
            <a:ext cx="8350250" cy="5919569"/>
          </a:xfrm>
          <a:prstGeom prst="rect">
            <a:avLst/>
          </a:prstGeom>
        </p:spPr>
        <p:txBody>
          <a:bodyPr wrap="square">
            <a:spAutoFit/>
          </a:bodyPr>
          <a:lstStyle/>
          <a:p>
            <a:pPr algn="ctr"/>
            <a:r>
              <a:rPr lang="es-ES" sz="4000" b="1" dirty="0" smtClean="0"/>
              <a:t>Política económica</a:t>
            </a:r>
          </a:p>
          <a:p>
            <a:pPr algn="ctr"/>
            <a:endParaRPr lang="es-ES" sz="4000" b="1" baseline="30000" dirty="0" smtClean="0"/>
          </a:p>
          <a:p>
            <a:r>
              <a:rPr lang="es-ES" sz="3600" b="1" baseline="30000" dirty="0" smtClean="0"/>
              <a:t>Política de </a:t>
            </a:r>
            <a:r>
              <a:rPr lang="es-ES" sz="3600" b="1" baseline="30000" dirty="0" smtClean="0"/>
              <a:t>Gasto</a:t>
            </a:r>
            <a:endParaRPr lang="es-ES" sz="3600" b="1" baseline="30000" dirty="0"/>
          </a:p>
          <a:p>
            <a:pPr algn="just"/>
            <a:r>
              <a:rPr lang="es-ES" sz="3600" baseline="30000" dirty="0"/>
              <a:t>• Replantear la política del gasto público.</a:t>
            </a:r>
          </a:p>
          <a:p>
            <a:pPr algn="just"/>
            <a:r>
              <a:rPr lang="es-ES" sz="3600" baseline="30000" dirty="0"/>
              <a:t>• </a:t>
            </a:r>
            <a:r>
              <a:rPr lang="es-ES" sz="3600" b="1" baseline="30000" dirty="0"/>
              <a:t>Instrumento del desarrollo </a:t>
            </a:r>
            <a:r>
              <a:rPr lang="es-ES" sz="3600" baseline="30000" dirty="0"/>
              <a:t>y crecimiento </a:t>
            </a:r>
            <a:r>
              <a:rPr lang="es-ES" sz="3600" baseline="30000" dirty="0" smtClean="0"/>
              <a:t>económico</a:t>
            </a:r>
            <a:r>
              <a:rPr lang="es-ES" sz="3600" dirty="0" smtClean="0"/>
              <a:t> </a:t>
            </a:r>
            <a:r>
              <a:rPr lang="es-ES" sz="3600" baseline="30000" dirty="0" smtClean="0"/>
              <a:t>del</a:t>
            </a:r>
            <a:r>
              <a:rPr lang="es-ES" sz="3600" baseline="30000" dirty="0"/>
              <a:t> </a:t>
            </a:r>
            <a:r>
              <a:rPr lang="es-ES" sz="3600" baseline="30000" dirty="0" smtClean="0"/>
              <a:t>país</a:t>
            </a:r>
            <a:r>
              <a:rPr lang="es-ES" sz="3600" baseline="30000" dirty="0"/>
              <a:t>.</a:t>
            </a:r>
          </a:p>
          <a:p>
            <a:pPr algn="just"/>
            <a:r>
              <a:rPr lang="es-ES" sz="3600" baseline="30000" dirty="0"/>
              <a:t>• Reconocer que la </a:t>
            </a:r>
            <a:r>
              <a:rPr lang="es-ES" sz="3600" b="1" baseline="30000" dirty="0"/>
              <a:t>corrupción </a:t>
            </a:r>
            <a:r>
              <a:rPr lang="es-ES" sz="3600" baseline="30000" dirty="0"/>
              <a:t>y el dispendio son los problemas principales en el ejercicio del gasto público</a:t>
            </a:r>
            <a:r>
              <a:rPr lang="es-ES" sz="3600" baseline="30000" dirty="0" smtClean="0"/>
              <a:t>.</a:t>
            </a:r>
          </a:p>
          <a:p>
            <a:endParaRPr lang="es-ES" sz="3600" baseline="30000" dirty="0"/>
          </a:p>
          <a:p>
            <a:r>
              <a:rPr lang="es-ES" sz="3600" b="1" baseline="30000" dirty="0"/>
              <a:t>Política </a:t>
            </a:r>
            <a:r>
              <a:rPr lang="es-ES" sz="3600" b="1" baseline="30000" dirty="0" smtClean="0"/>
              <a:t>Tributaria</a:t>
            </a:r>
          </a:p>
          <a:p>
            <a:pPr algn="just"/>
            <a:r>
              <a:rPr lang="es-ES" sz="3600" baseline="30000" dirty="0" smtClean="0"/>
              <a:t>• </a:t>
            </a:r>
            <a:r>
              <a:rPr lang="es-ES" sz="3600" b="1" baseline="30000" dirty="0" smtClean="0"/>
              <a:t>No </a:t>
            </a:r>
            <a:r>
              <a:rPr lang="es-ES" sz="3600" b="1" baseline="30000" dirty="0"/>
              <a:t>aumentar impuestos ni crear nuevos</a:t>
            </a:r>
            <a:r>
              <a:rPr lang="es-ES" sz="3600" baseline="30000" dirty="0"/>
              <a:t>. La prioridad será la estabilidad macroeconómica, con finanzas públicas equilibradas. La mayor parte del ajuste fiscal vendrá de la reingeniería del gasto público.</a:t>
            </a:r>
            <a:endParaRPr lang="es-ES" sz="3600" dirty="0"/>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203723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24563"/>
            <a:ext cx="7886700" cy="994172"/>
          </a:xfrm>
        </p:spPr>
        <p:txBody>
          <a:bodyPr/>
          <a:lstStyle/>
          <a:p>
            <a:r>
              <a:rPr lang="es-MX" sz="3600" b="1" dirty="0"/>
              <a:t>Programa anticorrupción en los sectores fiscal y </a:t>
            </a:r>
            <a:r>
              <a:rPr lang="es-MX" sz="3600" b="1" dirty="0" smtClean="0"/>
              <a:t>financiero</a:t>
            </a:r>
            <a:br>
              <a:rPr lang="es-MX" sz="3600" b="1" dirty="0" smtClean="0"/>
            </a:br>
            <a:r>
              <a:rPr lang="es-MX" sz="3600" b="1" dirty="0" smtClean="0"/>
              <a:t> </a:t>
            </a:r>
            <a:r>
              <a:rPr lang="es-MX" sz="3600" b="1" dirty="0" smtClean="0"/>
              <a:t>(20 nov 2017)</a:t>
            </a:r>
            <a:endParaRPr lang="es-MX" sz="3600" dirty="0"/>
          </a:p>
        </p:txBody>
      </p:sp>
      <p:sp>
        <p:nvSpPr>
          <p:cNvPr id="3" name="Marcador de contenido 2"/>
          <p:cNvSpPr>
            <a:spLocks noGrp="1"/>
          </p:cNvSpPr>
          <p:nvPr>
            <p:ph idx="1"/>
          </p:nvPr>
        </p:nvSpPr>
        <p:spPr>
          <a:xfrm>
            <a:off x="104775" y="2095500"/>
            <a:ext cx="8905875" cy="4152901"/>
          </a:xfrm>
        </p:spPr>
        <p:txBody>
          <a:bodyPr>
            <a:normAutofit/>
          </a:bodyPr>
          <a:lstStyle/>
          <a:p>
            <a:pPr algn="just"/>
            <a:r>
              <a:rPr lang="es-MX" i="1" dirty="0"/>
              <a:t>“La evasión fiscal y el lavado de dinero son dos caras de la misma moneda y constituyen una realidad lacerante que frena el desarrollo económico y vulnera la democracia</a:t>
            </a:r>
            <a:r>
              <a:rPr lang="es-MX" i="1" dirty="0" smtClean="0"/>
              <a:t>.”</a:t>
            </a:r>
          </a:p>
          <a:p>
            <a:r>
              <a:rPr lang="es-MX" dirty="0" smtClean="0"/>
              <a:t>Prever </a:t>
            </a:r>
            <a:r>
              <a:rPr lang="es-MX" dirty="0"/>
              <a:t>o frenar, </a:t>
            </a:r>
            <a:r>
              <a:rPr lang="es-MX" dirty="0" smtClean="0"/>
              <a:t>el </a:t>
            </a:r>
            <a:r>
              <a:rPr lang="es-MX" dirty="0"/>
              <a:t>lavado de </a:t>
            </a:r>
            <a:r>
              <a:rPr lang="es-MX" dirty="0" smtClean="0"/>
              <a:t>dinero.</a:t>
            </a:r>
          </a:p>
          <a:p>
            <a:r>
              <a:rPr lang="es-MX" dirty="0"/>
              <a:t>También se dice que el país es uno de los recaudadores más bajos de la OCDE</a:t>
            </a:r>
            <a:r>
              <a:rPr lang="es-MX" dirty="0" smtClean="0"/>
              <a:t>. (17.4% PIB </a:t>
            </a:r>
            <a:r>
              <a:rPr lang="es-MX" dirty="0" err="1" smtClean="0"/>
              <a:t>Mex</a:t>
            </a:r>
            <a:r>
              <a:rPr lang="es-MX" dirty="0" smtClean="0"/>
              <a:t>. 34.3% </a:t>
            </a:r>
            <a:r>
              <a:rPr lang="es-MX" dirty="0" smtClean="0"/>
              <a:t>PIB </a:t>
            </a:r>
            <a:r>
              <a:rPr lang="es-MX" dirty="0" smtClean="0"/>
              <a:t>OCDE)</a:t>
            </a:r>
            <a:endParaRPr lang="es-MX" dirty="0" smtClean="0"/>
          </a:p>
          <a:p>
            <a:pPr algn="just"/>
            <a:r>
              <a:rPr lang="es-MX" dirty="0"/>
              <a:t>La evasión fiscal, la economía informal, la política para regresar impuestos a las grandes empresas, etc., son una constante en los últimos sexenios.</a:t>
            </a:r>
          </a:p>
        </p:txBody>
      </p:sp>
    </p:spTree>
    <p:extLst>
      <p:ext uri="{BB962C8B-B14F-4D97-AF65-F5344CB8AC3E}">
        <p14:creationId xmlns:p14="http://schemas.microsoft.com/office/powerpoint/2010/main" val="57852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275" y="295274"/>
            <a:ext cx="8042276" cy="1495426"/>
          </a:xfrm>
        </p:spPr>
        <p:txBody>
          <a:bodyPr/>
          <a:lstStyle/>
          <a:p>
            <a:r>
              <a:rPr lang="es-MX" sz="4000" b="1" dirty="0"/>
              <a:t>Programa anticorrupción en los sectores fiscal y </a:t>
            </a:r>
            <a:r>
              <a:rPr lang="es-MX" sz="4000" b="1" dirty="0" smtClean="0"/>
              <a:t>financiero</a:t>
            </a:r>
            <a:br>
              <a:rPr lang="es-MX" sz="4000" b="1" dirty="0" smtClean="0"/>
            </a:br>
            <a:r>
              <a:rPr lang="es-MX" sz="4000" b="1" dirty="0" smtClean="0"/>
              <a:t> </a:t>
            </a:r>
            <a:r>
              <a:rPr lang="es-MX" sz="4000" b="1" dirty="0"/>
              <a:t>(20 nov 2017)</a:t>
            </a:r>
            <a:endParaRPr lang="es-MX" sz="4000" dirty="0"/>
          </a:p>
        </p:txBody>
      </p:sp>
      <p:sp>
        <p:nvSpPr>
          <p:cNvPr id="3" name="Marcador de contenido 2"/>
          <p:cNvSpPr>
            <a:spLocks noGrp="1"/>
          </p:cNvSpPr>
          <p:nvPr>
            <p:ph idx="1"/>
          </p:nvPr>
        </p:nvSpPr>
        <p:spPr>
          <a:xfrm>
            <a:off x="549275" y="1943099"/>
            <a:ext cx="8042276" cy="4000501"/>
          </a:xfrm>
        </p:spPr>
        <p:txBody>
          <a:bodyPr/>
          <a:lstStyle/>
          <a:p>
            <a:pPr algn="just"/>
            <a:r>
              <a:rPr lang="es-MX" dirty="0"/>
              <a:t>Lo que se plantea para terminar con lo anterior es una serie de medidas judiciales, por ejemplo, </a:t>
            </a:r>
            <a:r>
              <a:rPr lang="es-MX" dirty="0">
                <a:solidFill>
                  <a:srgbClr val="FF0000"/>
                </a:solidFill>
              </a:rPr>
              <a:t>el endurecimiento de controles para los bancos</a:t>
            </a:r>
            <a:r>
              <a:rPr lang="es-MX" dirty="0"/>
              <a:t>, </a:t>
            </a:r>
            <a:r>
              <a:rPr lang="es-MX" dirty="0">
                <a:solidFill>
                  <a:srgbClr val="FF0000"/>
                </a:solidFill>
              </a:rPr>
              <a:t>la cancelación de empresas fantasmas</a:t>
            </a:r>
            <a:r>
              <a:rPr lang="es-MX" dirty="0"/>
              <a:t>, </a:t>
            </a:r>
            <a:r>
              <a:rPr lang="es-MX" dirty="0">
                <a:solidFill>
                  <a:srgbClr val="FF0000"/>
                </a:solidFill>
              </a:rPr>
              <a:t>la eliminación del secreto bancario</a:t>
            </a:r>
            <a:r>
              <a:rPr lang="es-MX" dirty="0"/>
              <a:t>, etc</a:t>
            </a:r>
            <a:r>
              <a:rPr lang="es-MX" dirty="0" smtClean="0"/>
              <a:t>.</a:t>
            </a:r>
          </a:p>
          <a:p>
            <a:r>
              <a:rPr lang="es-MX" dirty="0"/>
              <a:t>En el caso de la recaudación se propone eliminar los programas de consolidación fiscal.</a:t>
            </a:r>
          </a:p>
        </p:txBody>
      </p:sp>
    </p:spTree>
    <p:extLst>
      <p:ext uri="{BB962C8B-B14F-4D97-AF65-F5344CB8AC3E}">
        <p14:creationId xmlns:p14="http://schemas.microsoft.com/office/powerpoint/2010/main" val="121041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275" y="295274"/>
            <a:ext cx="8042276" cy="1495426"/>
          </a:xfrm>
        </p:spPr>
        <p:txBody>
          <a:bodyPr/>
          <a:lstStyle/>
          <a:p>
            <a:r>
              <a:rPr lang="es-MX" sz="4000" b="1" dirty="0"/>
              <a:t>Programa anticorrupción en los sectores fiscal y </a:t>
            </a:r>
            <a:r>
              <a:rPr lang="es-MX" sz="4000" b="1" dirty="0" smtClean="0"/>
              <a:t>financiero</a:t>
            </a:r>
            <a:br>
              <a:rPr lang="es-MX" sz="4000" b="1" dirty="0" smtClean="0"/>
            </a:br>
            <a:r>
              <a:rPr lang="es-MX" sz="4000" b="1" dirty="0" smtClean="0"/>
              <a:t> </a:t>
            </a:r>
            <a:r>
              <a:rPr lang="es-MX" sz="4000" b="1" dirty="0"/>
              <a:t>(20 nov 2017)</a:t>
            </a:r>
            <a:endParaRPr lang="es-MX" sz="4000" dirty="0"/>
          </a:p>
        </p:txBody>
      </p:sp>
      <p:sp>
        <p:nvSpPr>
          <p:cNvPr id="3" name="Marcador de contenido 2"/>
          <p:cNvSpPr>
            <a:spLocks noGrp="1"/>
          </p:cNvSpPr>
          <p:nvPr>
            <p:ph idx="1"/>
          </p:nvPr>
        </p:nvSpPr>
        <p:spPr>
          <a:xfrm>
            <a:off x="549275" y="1943099"/>
            <a:ext cx="8042276" cy="4000501"/>
          </a:xfrm>
        </p:spPr>
        <p:txBody>
          <a:bodyPr>
            <a:normAutofit/>
          </a:bodyPr>
          <a:lstStyle/>
          <a:p>
            <a:pPr marL="342900" indent="-342900" algn="just">
              <a:buFont typeface="Arial"/>
              <a:buChar char="•"/>
            </a:pPr>
            <a:r>
              <a:rPr lang="es-ES" b="1" dirty="0" smtClean="0"/>
              <a:t>Ley </a:t>
            </a:r>
            <a:r>
              <a:rPr lang="es-ES" b="1" dirty="0"/>
              <a:t>de conflictos de intereses </a:t>
            </a:r>
            <a:r>
              <a:rPr lang="es-ES" dirty="0"/>
              <a:t>en materia financiera. </a:t>
            </a:r>
          </a:p>
          <a:p>
            <a:pPr marL="0" indent="0" algn="just">
              <a:buNone/>
            </a:pPr>
            <a:r>
              <a:rPr lang="es-MX" dirty="0"/>
              <a:t>Se propone eliminar de raíz los conflictos de interés por medio de </a:t>
            </a:r>
            <a:r>
              <a:rPr lang="es-MX" b="1" u="sng" dirty="0"/>
              <a:t>promulgar una Ley Federal de Combate de Conflictos de Interés</a:t>
            </a:r>
            <a:r>
              <a:rPr lang="es-MX" dirty="0"/>
              <a:t>, así como algunas medidas de transparencia en las licitaciones, la instauración de penas especiales para opacidad, simulación o colusión.</a:t>
            </a:r>
          </a:p>
          <a:p>
            <a:pPr marL="0" indent="0" algn="just">
              <a:buNone/>
            </a:pPr>
            <a:endParaRPr lang="es-MX" dirty="0" smtClean="0"/>
          </a:p>
        </p:txBody>
      </p:sp>
    </p:spTree>
    <p:extLst>
      <p:ext uri="{BB962C8B-B14F-4D97-AF65-F5344CB8AC3E}">
        <p14:creationId xmlns:p14="http://schemas.microsoft.com/office/powerpoint/2010/main" val="5597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275" y="295274"/>
            <a:ext cx="8042276" cy="1495426"/>
          </a:xfrm>
        </p:spPr>
        <p:txBody>
          <a:bodyPr/>
          <a:lstStyle/>
          <a:p>
            <a:r>
              <a:rPr lang="es-MX" sz="4000" b="1" dirty="0"/>
              <a:t>Programa anticorrupción en los sectores fiscal y </a:t>
            </a:r>
            <a:r>
              <a:rPr lang="es-MX" sz="4000" b="1" dirty="0" smtClean="0"/>
              <a:t>financiero</a:t>
            </a:r>
            <a:br>
              <a:rPr lang="es-MX" sz="4000" b="1" dirty="0" smtClean="0"/>
            </a:br>
            <a:r>
              <a:rPr lang="es-MX" sz="4000" b="1" dirty="0" smtClean="0"/>
              <a:t> </a:t>
            </a:r>
            <a:r>
              <a:rPr lang="es-MX" sz="4000" b="1" dirty="0"/>
              <a:t>(20 nov 2017)</a:t>
            </a:r>
            <a:endParaRPr lang="es-MX" sz="4000" dirty="0"/>
          </a:p>
        </p:txBody>
      </p:sp>
      <p:sp>
        <p:nvSpPr>
          <p:cNvPr id="3" name="Marcador de contenido 2"/>
          <p:cNvSpPr>
            <a:spLocks noGrp="1"/>
          </p:cNvSpPr>
          <p:nvPr>
            <p:ph idx="1"/>
          </p:nvPr>
        </p:nvSpPr>
        <p:spPr>
          <a:xfrm>
            <a:off x="549275" y="1943099"/>
            <a:ext cx="8042276" cy="4000501"/>
          </a:xfrm>
        </p:spPr>
        <p:txBody>
          <a:bodyPr>
            <a:normAutofit/>
          </a:bodyPr>
          <a:lstStyle/>
          <a:p>
            <a:pPr marL="342900" indent="-342900" algn="just">
              <a:buFont typeface="Arial"/>
              <a:buChar char="•"/>
            </a:pPr>
            <a:r>
              <a:rPr lang="es-ES" b="1" dirty="0" smtClean="0"/>
              <a:t>En materia de transparencia</a:t>
            </a:r>
            <a:r>
              <a:rPr lang="es-ES" dirty="0" smtClean="0"/>
              <a:t>. </a:t>
            </a:r>
            <a:endParaRPr lang="es-ES" dirty="0"/>
          </a:p>
          <a:p>
            <a:pPr marL="0" indent="0" algn="just">
              <a:buNone/>
            </a:pPr>
            <a:r>
              <a:rPr lang="es-MX" dirty="0"/>
              <a:t>Se propone un </a:t>
            </a:r>
            <a:r>
              <a:rPr lang="es-MX" b="1" u="sng" dirty="0"/>
              <a:t>sistema de declaración patrimonial</a:t>
            </a:r>
            <a:r>
              <a:rPr lang="es-MX" dirty="0"/>
              <a:t> con la cual todos los funcionarios públicos, jueces y demás organismos o personas que requieran recursos del Estado, hagan su declaración.</a:t>
            </a:r>
          </a:p>
          <a:p>
            <a:pPr marL="0" indent="0" algn="just">
              <a:buNone/>
            </a:pPr>
            <a:endParaRPr lang="es-MX" dirty="0"/>
          </a:p>
          <a:p>
            <a:pPr marL="0" indent="0" algn="just">
              <a:buNone/>
            </a:pPr>
            <a:endParaRPr lang="es-MX" dirty="0" smtClean="0"/>
          </a:p>
        </p:txBody>
      </p:sp>
    </p:spTree>
    <p:extLst>
      <p:ext uri="{BB962C8B-B14F-4D97-AF65-F5344CB8AC3E}">
        <p14:creationId xmlns:p14="http://schemas.microsoft.com/office/powerpoint/2010/main" val="109988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52792" y="540574"/>
            <a:ext cx="6994027" cy="769441"/>
          </a:xfrm>
          <a:prstGeom prst="rect">
            <a:avLst/>
          </a:prstGeom>
        </p:spPr>
        <p:txBody>
          <a:bodyPr wrap="square">
            <a:spAutoFit/>
          </a:bodyPr>
          <a:lstStyle/>
          <a:p>
            <a:pPr algn="ctr"/>
            <a:r>
              <a:rPr lang="es-ES" sz="3600" b="1" baseline="30000" dirty="0" smtClean="0"/>
              <a:t>Configuración de las Cámaras</a:t>
            </a:r>
          </a:p>
          <a:p>
            <a:pPr algn="ctr"/>
            <a:endParaRPr lang="es-ES" sz="2000" dirty="0"/>
          </a:p>
        </p:txBody>
      </p:sp>
      <p:pic>
        <p:nvPicPr>
          <p:cNvPr id="5" name="Imagen 4" descr="Captura de pantalla 2019-01-23 a la(s) 21.09.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1485900"/>
            <a:ext cx="4775200" cy="3873500"/>
          </a:xfrm>
          <a:prstGeom prst="rect">
            <a:avLst/>
          </a:prstGeom>
        </p:spPr>
      </p:pic>
      <p:sp>
        <p:nvSpPr>
          <p:cNvPr id="6" name="Rectángulo 5"/>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1639070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lgn="ctr">
              <a:buNone/>
            </a:pPr>
            <a:r>
              <a:rPr lang="es-ES" sz="5400" b="1" dirty="0"/>
              <a:t>Paquete </a:t>
            </a:r>
            <a:r>
              <a:rPr lang="es-ES" sz="5400" b="1" dirty="0" err="1"/>
              <a:t>Económico</a:t>
            </a:r>
            <a:r>
              <a:rPr lang="es-ES" sz="5400" b="1" dirty="0"/>
              <a:t> 2019 </a:t>
            </a:r>
            <a:endParaRPr lang="es-ES" sz="5400" dirty="0"/>
          </a:p>
          <a:p>
            <a:endParaRPr lang="es-ES" dirty="0"/>
          </a:p>
        </p:txBody>
      </p:sp>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1188398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9275" y="271238"/>
            <a:ext cx="8042276" cy="5672363"/>
          </a:xfrm>
        </p:spPr>
        <p:txBody>
          <a:bodyPr/>
          <a:lstStyle/>
          <a:p>
            <a:pPr marL="0" indent="0" algn="ctr">
              <a:buNone/>
            </a:pPr>
            <a:endParaRPr lang="es-ES" sz="4400" i="1" dirty="0" smtClean="0"/>
          </a:p>
          <a:p>
            <a:pPr marL="0" indent="0" algn="just">
              <a:buNone/>
            </a:pPr>
            <a:r>
              <a:rPr lang="es-ES" sz="4000" i="1" dirty="0" smtClean="0"/>
              <a:t>Cualquier </a:t>
            </a:r>
            <a:r>
              <a:rPr lang="es-ES" sz="4000" i="1" dirty="0" err="1"/>
              <a:t>decisión</a:t>
            </a:r>
            <a:r>
              <a:rPr lang="es-ES" sz="4000" i="1" dirty="0"/>
              <a:t> de negocios que tenga observancia por las leyes fiscales tiene </a:t>
            </a:r>
            <a:r>
              <a:rPr lang="es-ES" sz="4000" b="1" i="1" dirty="0" smtClean="0"/>
              <a:t>consecuencias</a:t>
            </a:r>
            <a:r>
              <a:rPr lang="es-ES" sz="4000" i="1" dirty="0" smtClean="0"/>
              <a:t>, regularmente se traducen en</a:t>
            </a:r>
            <a:r>
              <a:rPr lang="es-ES" sz="4000" i="1" dirty="0" smtClean="0"/>
              <a:t> </a:t>
            </a:r>
            <a:r>
              <a:rPr lang="es-ES" sz="4000" b="1" i="1" dirty="0"/>
              <a:t>derechos </a:t>
            </a:r>
            <a:r>
              <a:rPr lang="es-ES" sz="4000" i="1" dirty="0"/>
              <a:t>y </a:t>
            </a:r>
            <a:r>
              <a:rPr lang="es-ES" sz="4000" b="1" i="1" dirty="0"/>
              <a:t>obligaciones </a:t>
            </a:r>
            <a:r>
              <a:rPr lang="es-ES" sz="4000" i="1" dirty="0"/>
              <a:t>en ese </a:t>
            </a:r>
            <a:r>
              <a:rPr lang="es-ES" sz="4000" i="1" dirty="0" err="1"/>
              <a:t>ámbito</a:t>
            </a:r>
            <a:r>
              <a:rPr lang="es-ES" sz="4000" i="1" dirty="0"/>
              <a:t>. </a:t>
            </a:r>
            <a:endParaRPr lang="es-ES" sz="4000" dirty="0"/>
          </a:p>
          <a:p>
            <a:pPr algn="just"/>
            <a:endParaRPr lang="es-ES" sz="4000" dirty="0"/>
          </a:p>
        </p:txBody>
      </p:sp>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083559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9-01-23 a la(s) 21.11.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004240"/>
          </a:xfrm>
          <a:prstGeom prst="rect">
            <a:avLst/>
          </a:prstGeom>
        </p:spPr>
      </p:pic>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718048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9-01-23 a la(s) 21.13.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692"/>
            <a:ext cx="9144000" cy="5417344"/>
          </a:xfrm>
          <a:prstGeom prst="rect">
            <a:avLst/>
          </a:prstGeom>
        </p:spPr>
      </p:pic>
      <p:sp>
        <p:nvSpPr>
          <p:cNvPr id="4" name="CuadroTexto 3"/>
          <p:cNvSpPr txBox="1"/>
          <p:nvPr/>
        </p:nvSpPr>
        <p:spPr>
          <a:xfrm>
            <a:off x="485824" y="5795886"/>
            <a:ext cx="8291287" cy="646331"/>
          </a:xfrm>
          <a:prstGeom prst="rect">
            <a:avLst/>
          </a:prstGeom>
          <a:noFill/>
        </p:spPr>
        <p:txBody>
          <a:bodyPr wrap="square" rtlCol="0">
            <a:spAutoFit/>
          </a:bodyPr>
          <a:lstStyle/>
          <a:p>
            <a:r>
              <a:rPr lang="es-ES" b="1" dirty="0"/>
              <a:t>Nota: </a:t>
            </a:r>
            <a:r>
              <a:rPr lang="es-ES" dirty="0"/>
              <a:t>Los paquetes posteriores durante el sexenio se </a:t>
            </a:r>
            <a:r>
              <a:rPr lang="es-ES" dirty="0" err="1"/>
              <a:t>presentarán</a:t>
            </a:r>
            <a:r>
              <a:rPr lang="es-ES" dirty="0"/>
              <a:t> antes del 8 septiembre y </a:t>
            </a:r>
            <a:r>
              <a:rPr lang="es-ES" dirty="0" smtClean="0"/>
              <a:t>se </a:t>
            </a:r>
            <a:r>
              <a:rPr lang="es-ES" dirty="0" err="1"/>
              <a:t>aprobarán</a:t>
            </a:r>
            <a:r>
              <a:rPr lang="es-ES" dirty="0"/>
              <a:t> por el Congreso antes del 15 noviembre. </a:t>
            </a:r>
            <a:endParaRPr lang="es-ES" dirty="0">
              <a:effectLst/>
            </a:endParaRPr>
          </a:p>
        </p:txBody>
      </p:sp>
      <p:sp>
        <p:nvSpPr>
          <p:cNvPr id="5" name="Rectángulo 4"/>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187726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1974" y="875161"/>
            <a:ext cx="8442353" cy="4339650"/>
          </a:xfrm>
          <a:prstGeom prst="rect">
            <a:avLst/>
          </a:prstGeom>
        </p:spPr>
        <p:txBody>
          <a:bodyPr wrap="square">
            <a:spAutoFit/>
          </a:bodyPr>
          <a:lstStyle/>
          <a:p>
            <a:pPr algn="ctr"/>
            <a:r>
              <a:rPr lang="es-ES" b="1" dirty="0"/>
              <a:t>Propuesta de Paquete </a:t>
            </a:r>
            <a:r>
              <a:rPr lang="es-ES" b="1" dirty="0" err="1"/>
              <a:t>Económico</a:t>
            </a:r>
            <a:r>
              <a:rPr lang="es-ES" b="1" dirty="0"/>
              <a:t> </a:t>
            </a:r>
            <a:r>
              <a:rPr lang="es-ES" b="1" dirty="0" smtClean="0"/>
              <a:t>2019</a:t>
            </a:r>
          </a:p>
          <a:p>
            <a:endParaRPr lang="es-ES" dirty="0"/>
          </a:p>
          <a:p>
            <a:r>
              <a:rPr lang="es-ES" sz="2000" dirty="0" smtClean="0"/>
              <a:t>Facultad del </a:t>
            </a:r>
            <a:r>
              <a:rPr lang="es-ES" sz="2000" dirty="0" smtClean="0"/>
              <a:t>Presidente de la República por </a:t>
            </a:r>
            <a:r>
              <a:rPr lang="es-ES" sz="2000" dirty="0"/>
              <a:t>m</a:t>
            </a:r>
            <a:r>
              <a:rPr lang="es-ES" sz="2000" dirty="0" smtClean="0"/>
              <a:t>andato </a:t>
            </a:r>
            <a:r>
              <a:rPr lang="es-ES" sz="2000" dirty="0"/>
              <a:t>Constitucional </a:t>
            </a:r>
            <a:r>
              <a:rPr lang="es-ES" sz="2000" dirty="0" smtClean="0"/>
              <a:t>conforme al:</a:t>
            </a:r>
            <a:endParaRPr lang="es-ES" sz="2000" dirty="0" smtClean="0"/>
          </a:p>
          <a:p>
            <a:r>
              <a:rPr lang="es-ES" sz="2000" dirty="0" smtClean="0"/>
              <a:t>Art</a:t>
            </a:r>
            <a:r>
              <a:rPr lang="es-ES" sz="2000" dirty="0"/>
              <a:t>. 74 </a:t>
            </a:r>
            <a:r>
              <a:rPr lang="es-ES" sz="2000" dirty="0" err="1"/>
              <a:t>Fracción</a:t>
            </a:r>
            <a:r>
              <a:rPr lang="es-ES" sz="2000" dirty="0"/>
              <a:t> IV CPEUM</a:t>
            </a:r>
          </a:p>
          <a:p>
            <a:endParaRPr lang="es-ES" sz="2000" dirty="0" smtClean="0"/>
          </a:p>
          <a:p>
            <a:endParaRPr lang="es-ES" sz="2000" dirty="0" smtClean="0"/>
          </a:p>
          <a:p>
            <a:r>
              <a:rPr lang="es-ES" sz="2000" dirty="0" smtClean="0"/>
              <a:t>El paquete económico para el 2019 fue presentado </a:t>
            </a:r>
            <a:r>
              <a:rPr lang="es-ES" sz="2000" dirty="0"/>
              <a:t>15 Diciembre 2018</a:t>
            </a:r>
            <a:r>
              <a:rPr lang="es-ES" sz="2000" dirty="0" smtClean="0"/>
              <a:t>.</a:t>
            </a:r>
          </a:p>
          <a:p>
            <a:endParaRPr lang="es-ES" sz="2000" dirty="0" smtClean="0"/>
          </a:p>
          <a:p>
            <a:endParaRPr lang="es-ES" sz="2000" dirty="0" smtClean="0"/>
          </a:p>
          <a:p>
            <a:r>
              <a:rPr lang="es-ES" sz="2000" dirty="0" smtClean="0"/>
              <a:t>Contenido:</a:t>
            </a:r>
            <a:endParaRPr lang="es-ES" sz="2000" dirty="0"/>
          </a:p>
          <a:p>
            <a:r>
              <a:rPr lang="es-ES" sz="2000" dirty="0"/>
              <a:t>1. Criterios Generales de </a:t>
            </a:r>
            <a:r>
              <a:rPr lang="es-ES" sz="2000" dirty="0" err="1"/>
              <a:t>p</a:t>
            </a:r>
            <a:r>
              <a:rPr lang="es-ES" sz="2000" dirty="0" err="1" smtClean="0"/>
              <a:t>olítica</a:t>
            </a:r>
            <a:r>
              <a:rPr lang="es-ES" sz="2000" dirty="0" smtClean="0"/>
              <a:t> </a:t>
            </a:r>
            <a:r>
              <a:rPr lang="es-ES" sz="2000" dirty="0" err="1"/>
              <a:t>Económica</a:t>
            </a:r>
            <a:endParaRPr lang="es-ES" sz="2000" dirty="0"/>
          </a:p>
          <a:p>
            <a:r>
              <a:rPr lang="es-ES" sz="2000" dirty="0"/>
              <a:t>2. Iniciativa de Ley de Ingresos de la </a:t>
            </a:r>
            <a:r>
              <a:rPr lang="es-ES" sz="2000" dirty="0" err="1"/>
              <a:t>Federación</a:t>
            </a:r>
            <a:endParaRPr lang="es-ES" sz="2000" dirty="0"/>
          </a:p>
          <a:p>
            <a:r>
              <a:rPr lang="es-ES" sz="2000" dirty="0"/>
              <a:t>3. Proyecto de Presupuesto de Egresos de la </a:t>
            </a:r>
            <a:r>
              <a:rPr lang="es-ES" sz="2000" dirty="0" err="1"/>
              <a:t>Federación</a:t>
            </a:r>
            <a:endParaRPr lang="es-ES" sz="2000" dirty="0"/>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2515743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9075" y="350631"/>
            <a:ext cx="8705850" cy="830997"/>
          </a:xfrm>
          <a:prstGeom prst="rect">
            <a:avLst/>
          </a:prstGeom>
        </p:spPr>
        <p:txBody>
          <a:bodyPr wrap="square">
            <a:spAutoFit/>
          </a:bodyPr>
          <a:lstStyle/>
          <a:p>
            <a:pPr algn="ctr"/>
            <a:r>
              <a:rPr lang="es-ES" sz="2400" b="1" dirty="0" smtClean="0"/>
              <a:t>Iniciativas del paquete </a:t>
            </a:r>
            <a:r>
              <a:rPr lang="es-ES" sz="2400" b="1" dirty="0" err="1" smtClean="0"/>
              <a:t>económico</a:t>
            </a:r>
            <a:r>
              <a:rPr lang="es-ES" sz="2400" b="1" dirty="0" smtClean="0"/>
              <a:t> para el </a:t>
            </a:r>
            <a:r>
              <a:rPr lang="es-ES" sz="2400" b="1" dirty="0" err="1" smtClean="0"/>
              <a:t>año</a:t>
            </a:r>
            <a:r>
              <a:rPr lang="es-ES" sz="2400" b="1" dirty="0" smtClean="0"/>
              <a:t> 2019 </a:t>
            </a:r>
            <a:endParaRPr lang="es-ES" sz="2400" b="1" dirty="0" smtClean="0"/>
          </a:p>
          <a:p>
            <a:pPr algn="ctr"/>
            <a:r>
              <a:rPr lang="es-ES" sz="2400" b="1" dirty="0" smtClean="0"/>
              <a:t>(Gaceta </a:t>
            </a:r>
            <a:r>
              <a:rPr lang="es-ES" sz="2400" b="1" dirty="0" smtClean="0"/>
              <a:t>Parlamentaria </a:t>
            </a:r>
            <a:r>
              <a:rPr lang="es-ES" sz="2400" b="1" dirty="0" err="1" smtClean="0"/>
              <a:t>Cámara</a:t>
            </a:r>
            <a:r>
              <a:rPr lang="es-ES" sz="2400" b="1" dirty="0" smtClean="0"/>
              <a:t> de Diputados 13-12-2018) </a:t>
            </a:r>
            <a:endParaRPr lang="es-ES" sz="2400" dirty="0"/>
          </a:p>
        </p:txBody>
      </p:sp>
      <p:sp>
        <p:nvSpPr>
          <p:cNvPr id="6" name="Rectángulo 5"/>
          <p:cNvSpPr/>
          <p:nvPr/>
        </p:nvSpPr>
        <p:spPr>
          <a:xfrm>
            <a:off x="620316" y="1571277"/>
            <a:ext cx="8020988" cy="4062651"/>
          </a:xfrm>
          <a:prstGeom prst="rect">
            <a:avLst/>
          </a:prstGeom>
        </p:spPr>
        <p:txBody>
          <a:bodyPr wrap="square">
            <a:spAutoFit/>
          </a:bodyPr>
          <a:lstStyle/>
          <a:p>
            <a:pPr algn="just"/>
            <a:endParaRPr lang="es-ES" dirty="0"/>
          </a:p>
          <a:p>
            <a:pPr algn="just"/>
            <a:r>
              <a:rPr lang="es-ES" sz="2000" u="sng" dirty="0">
                <a:solidFill>
                  <a:schemeClr val="tx2">
                    <a:lumMod val="75000"/>
                    <a:lumOff val="25000"/>
                  </a:schemeClr>
                </a:solidFill>
              </a:rPr>
              <a:t>Anexo A </a:t>
            </a:r>
            <a:r>
              <a:rPr lang="es-ES" sz="2000" u="sng" dirty="0" smtClean="0">
                <a:solidFill>
                  <a:schemeClr val="tx2">
                    <a:lumMod val="75000"/>
                    <a:lumOff val="25000"/>
                  </a:schemeClr>
                </a:solidFill>
              </a:rPr>
              <a:t> </a:t>
            </a:r>
            <a:r>
              <a:rPr lang="es-ES" sz="2000" dirty="0"/>
              <a:t> </a:t>
            </a:r>
            <a:r>
              <a:rPr lang="es-ES" sz="2000" dirty="0" smtClean="0"/>
              <a:t>Con </a:t>
            </a:r>
            <a:r>
              <a:rPr lang="es-ES" sz="2000" dirty="0" smtClean="0"/>
              <a:t>LIF </a:t>
            </a:r>
            <a:r>
              <a:rPr lang="es-ES" sz="2000" dirty="0"/>
              <a:t>para el Ejercicio Fiscal de </a:t>
            </a:r>
            <a:r>
              <a:rPr lang="es-ES" sz="2000" dirty="0" smtClean="0"/>
              <a:t>2019</a:t>
            </a:r>
          </a:p>
          <a:p>
            <a:pPr algn="just"/>
            <a:endParaRPr lang="es-ES" sz="2000" dirty="0"/>
          </a:p>
          <a:p>
            <a:pPr algn="just"/>
            <a:r>
              <a:rPr lang="es-ES" sz="2000" dirty="0">
                <a:solidFill>
                  <a:srgbClr val="18579B"/>
                </a:solidFill>
              </a:rPr>
              <a:t>Anexo B </a:t>
            </a:r>
            <a:r>
              <a:rPr lang="es-ES" sz="2000" dirty="0"/>
              <a:t>Con proyecto de PEF para el Ejercicio Fiscal de </a:t>
            </a:r>
            <a:r>
              <a:rPr lang="es-ES" sz="2000" dirty="0" smtClean="0"/>
              <a:t>2019</a:t>
            </a:r>
          </a:p>
          <a:p>
            <a:pPr algn="just"/>
            <a:endParaRPr lang="es-ES" sz="2000" dirty="0"/>
          </a:p>
          <a:p>
            <a:pPr algn="just"/>
            <a:r>
              <a:rPr lang="es-ES" sz="2000" dirty="0">
                <a:solidFill>
                  <a:srgbClr val="18579B"/>
                </a:solidFill>
              </a:rPr>
              <a:t>Anexo C </a:t>
            </a:r>
            <a:r>
              <a:rPr lang="es-ES" sz="2000" dirty="0"/>
              <a:t>Criterios Generales de </a:t>
            </a:r>
            <a:r>
              <a:rPr lang="es-ES" sz="2000" dirty="0" err="1"/>
              <a:t>Política</a:t>
            </a:r>
            <a:r>
              <a:rPr lang="es-ES" sz="2000" dirty="0"/>
              <a:t> </a:t>
            </a:r>
            <a:r>
              <a:rPr lang="es-ES" sz="2000" dirty="0" err="1"/>
              <a:t>Económica</a:t>
            </a:r>
            <a:r>
              <a:rPr lang="es-ES" sz="2000" dirty="0"/>
              <a:t> para la Iniciativa de Ley de Ingresos y el Proyecto de Presupuesto de Egresos de la </a:t>
            </a:r>
            <a:r>
              <a:rPr lang="es-ES" sz="2000" dirty="0" err="1"/>
              <a:t>Federación</a:t>
            </a:r>
            <a:r>
              <a:rPr lang="es-ES" sz="2000" dirty="0"/>
              <a:t> correspondientes al Ejercicio Fiscal de </a:t>
            </a:r>
            <a:r>
              <a:rPr lang="es-ES" sz="2000" dirty="0" smtClean="0"/>
              <a:t>2019</a:t>
            </a:r>
          </a:p>
          <a:p>
            <a:pPr algn="just"/>
            <a:endParaRPr lang="es-ES" sz="2000" dirty="0"/>
          </a:p>
          <a:p>
            <a:pPr algn="just"/>
            <a:r>
              <a:rPr lang="es-ES" sz="2000" dirty="0">
                <a:solidFill>
                  <a:srgbClr val="18579B"/>
                </a:solidFill>
              </a:rPr>
              <a:t>Anexo D </a:t>
            </a:r>
            <a:r>
              <a:rPr lang="es-ES" sz="2000" dirty="0"/>
              <a:t>Informe sobre el uso de la facultad conferida al Ejecutivo Federal en materia arancelaria, que se presenta de conformidad con el </a:t>
            </a:r>
            <a:r>
              <a:rPr lang="es-ES" sz="2000" dirty="0" err="1"/>
              <a:t>artículo</a:t>
            </a:r>
            <a:r>
              <a:rPr lang="es-ES" sz="2000" dirty="0"/>
              <a:t> 131 de la </a:t>
            </a:r>
            <a:r>
              <a:rPr lang="es-ES" sz="2000" dirty="0" err="1"/>
              <a:t>Constitución</a:t>
            </a:r>
            <a:r>
              <a:rPr lang="es-ES" sz="2000" dirty="0"/>
              <a:t> </a:t>
            </a:r>
            <a:r>
              <a:rPr lang="es-ES" sz="2000" dirty="0" err="1"/>
              <a:t>Política</a:t>
            </a:r>
            <a:r>
              <a:rPr lang="es-ES" sz="2000" dirty="0"/>
              <a:t> de los Estados Unidos Mexicanos</a:t>
            </a:r>
          </a:p>
        </p:txBody>
      </p:sp>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112945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8423" y="350631"/>
            <a:ext cx="7339990" cy="646331"/>
          </a:xfrm>
          <a:prstGeom prst="rect">
            <a:avLst/>
          </a:prstGeom>
        </p:spPr>
        <p:txBody>
          <a:bodyPr wrap="square">
            <a:spAutoFit/>
          </a:bodyPr>
          <a:lstStyle/>
          <a:p>
            <a:pPr algn="ctr"/>
            <a:r>
              <a:rPr lang="es-ES" b="1" smtClean="0"/>
              <a:t>Iniciativas del paquete económico para el año 2019 Gaceta Parlamentaria Cámara de Diputados 13-12-2018) </a:t>
            </a:r>
            <a:endParaRPr lang="es-ES" dirty="0"/>
          </a:p>
        </p:txBody>
      </p:sp>
      <p:sp>
        <p:nvSpPr>
          <p:cNvPr id="6" name="Rectángulo 5"/>
          <p:cNvSpPr/>
          <p:nvPr/>
        </p:nvSpPr>
        <p:spPr>
          <a:xfrm>
            <a:off x="620316" y="1571277"/>
            <a:ext cx="8020988" cy="3477875"/>
          </a:xfrm>
          <a:prstGeom prst="rect">
            <a:avLst/>
          </a:prstGeom>
        </p:spPr>
        <p:txBody>
          <a:bodyPr wrap="square">
            <a:spAutoFit/>
          </a:bodyPr>
          <a:lstStyle/>
          <a:p>
            <a:pPr algn="just"/>
            <a:r>
              <a:rPr lang="es-ES" sz="2000" u="sng" dirty="0" smtClean="0">
                <a:solidFill>
                  <a:schemeClr val="tx2">
                    <a:lumMod val="75000"/>
                    <a:lumOff val="25000"/>
                  </a:schemeClr>
                </a:solidFill>
              </a:rPr>
              <a:t>Anexo </a:t>
            </a:r>
            <a:r>
              <a:rPr lang="es-ES" sz="2000" u="sng" dirty="0">
                <a:solidFill>
                  <a:schemeClr val="tx2">
                    <a:lumMod val="75000"/>
                    <a:lumOff val="25000"/>
                  </a:schemeClr>
                </a:solidFill>
              </a:rPr>
              <a:t>E </a:t>
            </a:r>
            <a:r>
              <a:rPr lang="es-ES" sz="2000" dirty="0"/>
              <a:t>Nota </a:t>
            </a:r>
            <a:r>
              <a:rPr lang="es-ES" sz="2000" dirty="0" err="1"/>
              <a:t>metodológica</a:t>
            </a:r>
            <a:r>
              <a:rPr lang="es-ES" sz="2000" dirty="0"/>
              <a:t> sobre la </a:t>
            </a:r>
            <a:r>
              <a:rPr lang="es-ES" sz="2000" dirty="0" err="1"/>
              <a:t>determinación</a:t>
            </a:r>
            <a:r>
              <a:rPr lang="es-ES" sz="2000" dirty="0"/>
              <a:t> de las zonas de </a:t>
            </a:r>
            <a:r>
              <a:rPr lang="es-ES" sz="2000" dirty="0" err="1"/>
              <a:t>atención</a:t>
            </a:r>
            <a:r>
              <a:rPr lang="es-ES" sz="2000" dirty="0"/>
              <a:t> prioritaria 2019; y propuesta de declaratoria de </a:t>
            </a:r>
            <a:r>
              <a:rPr lang="es-ES" sz="2000" dirty="0" err="1"/>
              <a:t>determinación</a:t>
            </a:r>
            <a:r>
              <a:rPr lang="es-ES" sz="2000" dirty="0"/>
              <a:t> de las zonas de </a:t>
            </a:r>
            <a:r>
              <a:rPr lang="es-ES" sz="2000" dirty="0" err="1"/>
              <a:t>atención</a:t>
            </a:r>
            <a:r>
              <a:rPr lang="es-ES" sz="2000" dirty="0"/>
              <a:t> prioritaria 2019 </a:t>
            </a:r>
            <a:endParaRPr lang="es-ES" sz="2000" dirty="0" smtClean="0"/>
          </a:p>
          <a:p>
            <a:pPr algn="just"/>
            <a:endParaRPr lang="es-ES" sz="2000" dirty="0"/>
          </a:p>
          <a:p>
            <a:pPr algn="just"/>
            <a:r>
              <a:rPr lang="es-ES" sz="2000" u="sng" dirty="0">
                <a:solidFill>
                  <a:schemeClr val="tx2">
                    <a:lumMod val="75000"/>
                    <a:lumOff val="25000"/>
                  </a:schemeClr>
                </a:solidFill>
              </a:rPr>
              <a:t>Anexo F </a:t>
            </a:r>
            <a:r>
              <a:rPr lang="es-ES" sz="2000" dirty="0"/>
              <a:t>Listado de las zonas de </a:t>
            </a:r>
            <a:r>
              <a:rPr lang="es-ES" sz="2000" dirty="0" err="1"/>
              <a:t>atención</a:t>
            </a:r>
            <a:r>
              <a:rPr lang="es-ES" sz="2000" dirty="0"/>
              <a:t> prioritarias rurales 2019 </a:t>
            </a:r>
            <a:endParaRPr lang="es-ES" sz="2000" dirty="0" smtClean="0"/>
          </a:p>
          <a:p>
            <a:pPr algn="just"/>
            <a:endParaRPr lang="es-ES" sz="2000" dirty="0"/>
          </a:p>
          <a:p>
            <a:pPr algn="just"/>
            <a:r>
              <a:rPr lang="es-ES" sz="2000" u="sng" dirty="0">
                <a:solidFill>
                  <a:schemeClr val="tx2">
                    <a:lumMod val="75000"/>
                    <a:lumOff val="25000"/>
                  </a:schemeClr>
                </a:solidFill>
              </a:rPr>
              <a:t>Anexo G </a:t>
            </a:r>
            <a:r>
              <a:rPr lang="es-ES" sz="2000" dirty="0"/>
              <a:t>Listado de las zonas de </a:t>
            </a:r>
            <a:r>
              <a:rPr lang="es-ES" sz="2000" dirty="0" err="1"/>
              <a:t>atención</a:t>
            </a:r>
            <a:r>
              <a:rPr lang="es-ES" sz="2000" dirty="0"/>
              <a:t> prioritarias urbanas 2019 </a:t>
            </a:r>
            <a:endParaRPr lang="es-ES" sz="2000" dirty="0" smtClean="0"/>
          </a:p>
          <a:p>
            <a:pPr algn="just"/>
            <a:endParaRPr lang="es-ES" sz="2000" dirty="0"/>
          </a:p>
          <a:p>
            <a:pPr algn="just"/>
            <a:r>
              <a:rPr lang="es-ES" sz="2000" u="sng" dirty="0">
                <a:solidFill>
                  <a:schemeClr val="tx2">
                    <a:lumMod val="75000"/>
                    <a:lumOff val="25000"/>
                  </a:schemeClr>
                </a:solidFill>
              </a:rPr>
              <a:t>Anexo H </a:t>
            </a:r>
            <a:r>
              <a:rPr lang="es-ES" sz="2000" dirty="0" err="1"/>
              <a:t>Estimación</a:t>
            </a:r>
            <a:r>
              <a:rPr lang="es-ES" sz="2000" dirty="0"/>
              <a:t> del monto de los recursos federales para cumplimentar la </a:t>
            </a:r>
            <a:r>
              <a:rPr lang="es-ES" sz="2000" dirty="0" err="1"/>
              <a:t>política</a:t>
            </a:r>
            <a:r>
              <a:rPr lang="es-ES" sz="2000" dirty="0"/>
              <a:t> de subsidios en materia de vivienda para el ejercicio fiscal 2019 </a:t>
            </a:r>
            <a:endParaRPr lang="es-ES" sz="2000" dirty="0">
              <a:effectLst/>
            </a:endParaRPr>
          </a:p>
        </p:txBody>
      </p:sp>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07556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8423" y="350631"/>
            <a:ext cx="7339990" cy="1200329"/>
          </a:xfrm>
          <a:prstGeom prst="rect">
            <a:avLst/>
          </a:prstGeom>
        </p:spPr>
        <p:txBody>
          <a:bodyPr wrap="square">
            <a:spAutoFit/>
          </a:bodyPr>
          <a:lstStyle/>
          <a:p>
            <a:pPr algn="ctr"/>
            <a:r>
              <a:rPr lang="es-ES" sz="2400" b="1" dirty="0" smtClean="0"/>
              <a:t>CRITERIOS DE ELABORACIÓN DEL </a:t>
            </a:r>
            <a:endParaRPr lang="es-ES" sz="2400" b="1" dirty="0"/>
          </a:p>
          <a:p>
            <a:pPr algn="ctr"/>
            <a:r>
              <a:rPr lang="es-ES" sz="2400" b="1" dirty="0" smtClean="0"/>
              <a:t>PAQUETE </a:t>
            </a:r>
            <a:r>
              <a:rPr lang="es-ES" sz="2400" b="1" dirty="0"/>
              <a:t>ECONÓMICO </a:t>
            </a:r>
            <a:r>
              <a:rPr lang="es-ES" sz="2400" b="1" dirty="0" smtClean="0"/>
              <a:t>PARA EL EJERCICIO FISCAL DE 2019 </a:t>
            </a:r>
            <a:endParaRPr lang="es-ES" sz="2400" dirty="0">
              <a:effectLst/>
            </a:endParaRPr>
          </a:p>
        </p:txBody>
      </p:sp>
      <p:sp>
        <p:nvSpPr>
          <p:cNvPr id="6" name="Rectángulo 5"/>
          <p:cNvSpPr/>
          <p:nvPr/>
        </p:nvSpPr>
        <p:spPr>
          <a:xfrm>
            <a:off x="647924" y="1790352"/>
            <a:ext cx="8020988" cy="3970318"/>
          </a:xfrm>
          <a:prstGeom prst="rect">
            <a:avLst/>
          </a:prstGeom>
        </p:spPr>
        <p:txBody>
          <a:bodyPr wrap="square">
            <a:spAutoFit/>
          </a:bodyPr>
          <a:lstStyle/>
          <a:p>
            <a:r>
              <a:rPr lang="es-ES" dirty="0"/>
              <a:t>Se elaboró con base en los principios de: </a:t>
            </a:r>
            <a:endParaRPr lang="es-ES" dirty="0" smtClean="0"/>
          </a:p>
          <a:p>
            <a:endParaRPr lang="es-ES" dirty="0"/>
          </a:p>
          <a:p>
            <a:pPr marL="285750" indent="-285750">
              <a:buFont typeface="Wingdings" charset="2"/>
              <a:buChar char="ü"/>
            </a:pPr>
            <a:r>
              <a:rPr lang="es-ES" dirty="0" smtClean="0"/>
              <a:t>Austeridad,</a:t>
            </a:r>
          </a:p>
          <a:p>
            <a:pPr marL="285750" indent="-285750">
              <a:buFont typeface="Wingdings" charset="2"/>
              <a:buChar char="ü"/>
            </a:pPr>
            <a:r>
              <a:rPr lang="es-ES" dirty="0"/>
              <a:t>Honestidad </a:t>
            </a:r>
            <a:r>
              <a:rPr lang="es-ES" dirty="0" smtClean="0"/>
              <a:t>y</a:t>
            </a:r>
            <a:endParaRPr lang="es-ES" dirty="0"/>
          </a:p>
          <a:p>
            <a:pPr marL="285750" indent="-285750">
              <a:buFont typeface="Wingdings" charset="2"/>
              <a:buChar char="ü"/>
            </a:pPr>
            <a:r>
              <a:rPr lang="es-ES" dirty="0" smtClean="0"/>
              <a:t>Combate </a:t>
            </a:r>
            <a:r>
              <a:rPr lang="es-ES" dirty="0"/>
              <a:t>a la </a:t>
            </a:r>
            <a:r>
              <a:rPr lang="es-ES" dirty="0" err="1" smtClean="0"/>
              <a:t>corrupción</a:t>
            </a:r>
            <a:r>
              <a:rPr lang="es-ES" dirty="0"/>
              <a:t> </a:t>
            </a:r>
            <a:r>
              <a:rPr lang="es-ES" dirty="0" smtClean="0"/>
              <a:t>que </a:t>
            </a:r>
            <a:r>
              <a:rPr lang="es-ES" dirty="0"/>
              <a:t>caracterizan los compromisos del Gobierno de </a:t>
            </a:r>
            <a:r>
              <a:rPr lang="es-ES" dirty="0" err="1"/>
              <a:t>México</a:t>
            </a:r>
            <a:r>
              <a:rPr lang="es-ES" dirty="0"/>
              <a:t>. </a:t>
            </a:r>
          </a:p>
          <a:p>
            <a:endParaRPr lang="es-ES" dirty="0"/>
          </a:p>
          <a:p>
            <a:pPr marL="285750" indent="-285750">
              <a:buFont typeface="Wingdings" charset="2"/>
              <a:buChar char="ü"/>
            </a:pPr>
            <a:r>
              <a:rPr lang="es-ES" dirty="0" smtClean="0"/>
              <a:t>No </a:t>
            </a:r>
            <a:r>
              <a:rPr lang="es-ES" dirty="0"/>
              <a:t>contempla incrementos en los impuestos existentes</a:t>
            </a:r>
            <a:r>
              <a:rPr lang="es-ES" dirty="0" smtClean="0"/>
              <a:t>,</a:t>
            </a:r>
          </a:p>
          <a:p>
            <a:pPr marL="285750" indent="-285750">
              <a:buFont typeface="Wingdings" charset="2"/>
              <a:buChar char="ü"/>
            </a:pPr>
            <a:r>
              <a:rPr lang="es-ES" dirty="0" smtClean="0"/>
              <a:t>Ni </a:t>
            </a:r>
            <a:r>
              <a:rPr lang="es-ES" dirty="0"/>
              <a:t>la </a:t>
            </a:r>
            <a:r>
              <a:rPr lang="es-ES" dirty="0" err="1"/>
              <a:t>creación</a:t>
            </a:r>
            <a:r>
              <a:rPr lang="es-ES" dirty="0"/>
              <a:t> de nuevos impuestos </a:t>
            </a:r>
            <a:r>
              <a:rPr lang="es-ES" dirty="0" smtClean="0"/>
              <a:t>y</a:t>
            </a:r>
          </a:p>
          <a:p>
            <a:pPr marL="285750" indent="-285750">
              <a:buFont typeface="Wingdings" charset="2"/>
              <a:buChar char="ü"/>
            </a:pPr>
            <a:r>
              <a:rPr lang="es-ES" dirty="0" smtClean="0"/>
              <a:t>Prioriza </a:t>
            </a:r>
            <a:r>
              <a:rPr lang="es-ES" dirty="0"/>
              <a:t>la eficiencia y transparencia del gasto para </a:t>
            </a:r>
            <a:r>
              <a:rPr lang="es-ES" dirty="0" smtClean="0"/>
              <a:t>promover </a:t>
            </a:r>
            <a:r>
              <a:rPr lang="es-ES" dirty="0"/>
              <a:t>el desarrollo y la productividad</a:t>
            </a:r>
            <a:r>
              <a:rPr lang="es-ES" dirty="0" smtClean="0"/>
              <a:t>,</a:t>
            </a:r>
            <a:endParaRPr lang="es-ES" dirty="0"/>
          </a:p>
          <a:p>
            <a:pPr marL="285750" indent="-285750">
              <a:buFont typeface="Wingdings" charset="2"/>
              <a:buChar char="ü"/>
            </a:pPr>
            <a:r>
              <a:rPr lang="es-ES" dirty="0" smtClean="0"/>
              <a:t>Dentro </a:t>
            </a:r>
            <a:r>
              <a:rPr lang="es-ES" dirty="0"/>
              <a:t>de un marco de </a:t>
            </a:r>
            <a:r>
              <a:rPr lang="es-ES" dirty="0" err="1"/>
              <a:t>rendición</a:t>
            </a:r>
            <a:r>
              <a:rPr lang="es-ES" dirty="0"/>
              <a:t> de cuentas</a:t>
            </a:r>
            <a:r>
              <a:rPr lang="es-ES" dirty="0" smtClean="0"/>
              <a:t>,</a:t>
            </a:r>
            <a:endParaRPr lang="es-ES" dirty="0"/>
          </a:p>
          <a:p>
            <a:pPr marL="285750" indent="-285750">
              <a:buFont typeface="Wingdings" charset="2"/>
              <a:buChar char="ü"/>
            </a:pPr>
            <a:r>
              <a:rPr lang="es-ES" dirty="0" smtClean="0"/>
              <a:t>Al </a:t>
            </a:r>
            <a:r>
              <a:rPr lang="es-ES" dirty="0"/>
              <a:t>tiempo que refuerza la estabilidad </a:t>
            </a:r>
            <a:r>
              <a:rPr lang="es-ES" dirty="0" err="1"/>
              <a:t>macroeconómica</a:t>
            </a:r>
            <a:r>
              <a:rPr lang="es-ES" dirty="0"/>
              <a:t> y </a:t>
            </a:r>
            <a:r>
              <a:rPr lang="es-ES" dirty="0" smtClean="0"/>
              <a:t>financiera del </a:t>
            </a:r>
            <a:r>
              <a:rPr lang="es-ES" dirty="0" err="1" smtClean="0"/>
              <a:t>país</a:t>
            </a:r>
            <a:r>
              <a:rPr lang="es-ES" dirty="0" smtClean="0"/>
              <a:t>. </a:t>
            </a:r>
            <a:endParaRPr lang="es-ES" dirty="0">
              <a:effectLst/>
            </a:endParaRPr>
          </a:p>
        </p:txBody>
      </p:sp>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516816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p:nvPr/>
        </p:nvSpPr>
        <p:spPr>
          <a:xfrm>
            <a:off x="851532" y="1468051"/>
            <a:ext cx="7854317" cy="4079578"/>
          </a:xfrm>
          <a:prstGeom prst="rect">
            <a:avLst/>
          </a:prstGeom>
          <a:ln w="12191">
            <a:noFill/>
          </a:ln>
        </p:spPr>
        <p:txBody>
          <a:bodyPr vert="horz" wrap="square" lIns="0" tIns="0" rIns="0" bIns="0" rtlCol="0">
            <a:spAutoFit/>
          </a:bodyPr>
          <a:lstStyle/>
          <a:p>
            <a:pPr marL="129539" marR="596265" indent="440055" algn="ctr">
              <a:lnSpc>
                <a:spcPct val="145800"/>
              </a:lnSpc>
            </a:pPr>
            <a:endParaRPr lang="es-MX" sz="2000" b="1" spc="-55" dirty="0">
              <a:latin typeface="Arial"/>
              <a:cs typeface="Arial"/>
            </a:endParaRPr>
          </a:p>
          <a:p>
            <a:pPr marL="129539" marR="596265" indent="440055">
              <a:lnSpc>
                <a:spcPct val="145800"/>
              </a:lnSpc>
            </a:pPr>
            <a:r>
              <a:rPr sz="2000" b="1" dirty="0" err="1" smtClean="0">
                <a:latin typeface="Arial"/>
                <a:cs typeface="Arial"/>
              </a:rPr>
              <a:t>En</a:t>
            </a:r>
            <a:r>
              <a:rPr sz="2000" b="1" dirty="0" smtClean="0">
                <a:latin typeface="Arial"/>
                <a:cs typeface="Arial"/>
              </a:rPr>
              <a:t> </a:t>
            </a:r>
            <a:r>
              <a:rPr sz="2000" b="1" spc="-5" dirty="0">
                <a:latin typeface="Arial"/>
                <a:cs typeface="Arial"/>
              </a:rPr>
              <a:t>los primeros años de esta</a:t>
            </a:r>
            <a:r>
              <a:rPr sz="2000" b="1" spc="-15" dirty="0">
                <a:latin typeface="Arial"/>
                <a:cs typeface="Arial"/>
              </a:rPr>
              <a:t> </a:t>
            </a:r>
            <a:r>
              <a:rPr sz="2000" b="1" spc="-5" dirty="0">
                <a:latin typeface="Arial"/>
                <a:cs typeface="Arial"/>
              </a:rPr>
              <a:t>administración</a:t>
            </a:r>
            <a:r>
              <a:rPr sz="2000" b="1" spc="-5" dirty="0" smtClean="0">
                <a:latin typeface="Arial"/>
                <a:cs typeface="Arial"/>
              </a:rPr>
              <a:t>:</a:t>
            </a:r>
            <a:endParaRPr lang="es-ES_tradnl" sz="2000" b="1" spc="-5" dirty="0" smtClean="0">
              <a:latin typeface="Arial"/>
              <a:cs typeface="Arial"/>
            </a:endParaRPr>
          </a:p>
          <a:p>
            <a:pPr marL="129539" marR="596265" indent="440055">
              <a:lnSpc>
                <a:spcPct val="145800"/>
              </a:lnSpc>
            </a:pPr>
            <a:endParaRPr sz="2000" dirty="0">
              <a:latin typeface="Arial"/>
              <a:cs typeface="Arial"/>
            </a:endParaRPr>
          </a:p>
          <a:p>
            <a:pPr marL="300990" marR="153035" indent="-171450" algn="just">
              <a:lnSpc>
                <a:spcPct val="100000"/>
              </a:lnSpc>
              <a:spcBef>
                <a:spcPts val="660"/>
              </a:spcBef>
              <a:buFont typeface="Arial"/>
              <a:buChar char="•"/>
              <a:tabLst>
                <a:tab pos="302260" algn="l"/>
              </a:tabLst>
            </a:pPr>
            <a:r>
              <a:rPr sz="2000" b="1" u="sng" spc="-5" dirty="0">
                <a:solidFill>
                  <a:srgbClr val="FF0000"/>
                </a:solidFill>
                <a:latin typeface="Arial"/>
                <a:cs typeface="Arial"/>
              </a:rPr>
              <a:t>No incrementar los impuestos en la primera parte de su  administración</a:t>
            </a:r>
            <a:r>
              <a:rPr sz="2000" spc="-5" dirty="0">
                <a:solidFill>
                  <a:srgbClr val="FF0000"/>
                </a:solidFill>
                <a:latin typeface="Arial"/>
                <a:cs typeface="Arial"/>
              </a:rPr>
              <a:t> </a:t>
            </a:r>
            <a:r>
              <a:rPr sz="2000" spc="-5" dirty="0">
                <a:latin typeface="Arial"/>
                <a:cs typeface="Arial"/>
              </a:rPr>
              <a:t>hasta </a:t>
            </a:r>
            <a:r>
              <a:rPr sz="2000" dirty="0">
                <a:latin typeface="Arial"/>
                <a:cs typeface="Arial"/>
              </a:rPr>
              <a:t>mostrar </a:t>
            </a:r>
            <a:r>
              <a:rPr sz="2000" spc="-5" dirty="0">
                <a:latin typeface="Arial"/>
                <a:cs typeface="Arial"/>
              </a:rPr>
              <a:t>una mayor eficiencia en el  gasto</a:t>
            </a:r>
            <a:r>
              <a:rPr sz="2000" spc="-10" dirty="0">
                <a:latin typeface="Arial"/>
                <a:cs typeface="Arial"/>
              </a:rPr>
              <a:t> </a:t>
            </a:r>
            <a:r>
              <a:rPr sz="2000" spc="-5" dirty="0">
                <a:latin typeface="Arial"/>
                <a:cs typeface="Arial"/>
              </a:rPr>
              <a:t>público</a:t>
            </a:r>
            <a:r>
              <a:rPr sz="2000" spc="-5" dirty="0" smtClean="0">
                <a:latin typeface="Arial"/>
                <a:cs typeface="Arial"/>
              </a:rPr>
              <a:t>.</a:t>
            </a:r>
            <a:endParaRPr lang="es-ES_tradnl" sz="2000" spc="-5" dirty="0" smtClean="0">
              <a:latin typeface="Arial"/>
              <a:cs typeface="Arial"/>
            </a:endParaRPr>
          </a:p>
          <a:p>
            <a:pPr marL="300990" marR="153035" indent="-171450" algn="just">
              <a:lnSpc>
                <a:spcPct val="100000"/>
              </a:lnSpc>
              <a:spcBef>
                <a:spcPts val="660"/>
              </a:spcBef>
              <a:buFont typeface="Arial"/>
              <a:buChar char="•"/>
              <a:tabLst>
                <a:tab pos="302260" algn="l"/>
              </a:tabLst>
            </a:pPr>
            <a:endParaRPr sz="2000" dirty="0">
              <a:latin typeface="Arial"/>
              <a:cs typeface="Arial"/>
            </a:endParaRPr>
          </a:p>
          <a:p>
            <a:pPr marL="300990" marR="152400" indent="-171450" algn="just">
              <a:lnSpc>
                <a:spcPct val="100000"/>
              </a:lnSpc>
              <a:spcBef>
                <a:spcPts val="660"/>
              </a:spcBef>
              <a:buFont typeface="Arial"/>
              <a:buChar char="•"/>
              <a:tabLst>
                <a:tab pos="302260" algn="l"/>
              </a:tabLst>
            </a:pPr>
            <a:r>
              <a:rPr sz="2000" spc="-5" dirty="0">
                <a:latin typeface="Arial"/>
                <a:cs typeface="Arial"/>
              </a:rPr>
              <a:t>Fortalecer la recaudación, </a:t>
            </a:r>
            <a:r>
              <a:rPr sz="2000" b="1" spc="-5" dirty="0">
                <a:solidFill>
                  <a:srgbClr val="0000FF"/>
                </a:solidFill>
                <a:latin typeface="Arial"/>
                <a:cs typeface="Arial"/>
              </a:rPr>
              <a:t>mejorando </a:t>
            </a:r>
            <a:r>
              <a:rPr sz="2000" b="1" dirty="0">
                <a:solidFill>
                  <a:srgbClr val="0000FF"/>
                </a:solidFill>
                <a:latin typeface="Arial"/>
                <a:cs typeface="Arial"/>
              </a:rPr>
              <a:t>la </a:t>
            </a:r>
            <a:r>
              <a:rPr sz="2000" b="1" spc="-5" dirty="0">
                <a:solidFill>
                  <a:srgbClr val="0000FF"/>
                </a:solidFill>
                <a:latin typeface="Arial"/>
                <a:cs typeface="Arial"/>
              </a:rPr>
              <a:t>eficiencia </a:t>
            </a:r>
            <a:r>
              <a:rPr sz="2000" b="1" spc="-10" dirty="0">
                <a:solidFill>
                  <a:srgbClr val="0000FF"/>
                </a:solidFill>
                <a:latin typeface="Arial"/>
                <a:cs typeface="Arial"/>
              </a:rPr>
              <a:t>de </a:t>
            </a:r>
            <a:r>
              <a:rPr sz="2000" b="1" spc="-5" dirty="0">
                <a:solidFill>
                  <a:srgbClr val="0000FF"/>
                </a:solidFill>
                <a:latin typeface="Arial"/>
                <a:cs typeface="Arial"/>
              </a:rPr>
              <a:t>la  Administración </a:t>
            </a:r>
            <a:r>
              <a:rPr sz="2000" b="1" spc="-10" dirty="0">
                <a:solidFill>
                  <a:srgbClr val="0000FF"/>
                </a:solidFill>
                <a:latin typeface="Arial"/>
                <a:cs typeface="Arial"/>
              </a:rPr>
              <a:t>Tributaria, </a:t>
            </a:r>
            <a:r>
              <a:rPr sz="2000" dirty="0">
                <a:latin typeface="Arial"/>
                <a:cs typeface="Arial"/>
              </a:rPr>
              <a:t>así </a:t>
            </a:r>
            <a:r>
              <a:rPr sz="2000" spc="-5" dirty="0">
                <a:latin typeface="Arial"/>
                <a:cs typeface="Arial"/>
              </a:rPr>
              <a:t>como reducir los espacios  regulatorios que pudieran </a:t>
            </a:r>
            <a:r>
              <a:rPr sz="2000" b="1" spc="-5" dirty="0">
                <a:solidFill>
                  <a:srgbClr val="0000FF"/>
                </a:solidFill>
                <a:latin typeface="Arial"/>
                <a:cs typeface="Arial"/>
              </a:rPr>
              <a:t>permitir esquemas de elusión y  evasión fiscales.</a:t>
            </a:r>
            <a:endParaRPr sz="2000" dirty="0">
              <a:latin typeface="Arial"/>
              <a:cs typeface="Arial"/>
            </a:endParaRP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
        <p:nvSpPr>
          <p:cNvPr id="2" name="CuadroTexto 1"/>
          <p:cNvSpPr txBox="1"/>
          <p:nvPr/>
        </p:nvSpPr>
        <p:spPr>
          <a:xfrm>
            <a:off x="851533" y="488741"/>
            <a:ext cx="7578092" cy="1077218"/>
          </a:xfrm>
          <a:prstGeom prst="rect">
            <a:avLst/>
          </a:prstGeom>
          <a:noFill/>
        </p:spPr>
        <p:txBody>
          <a:bodyPr wrap="square" rtlCol="0">
            <a:spAutoFit/>
          </a:bodyPr>
          <a:lstStyle/>
          <a:p>
            <a:r>
              <a:rPr lang="es-MX" sz="3200" dirty="0" smtClean="0"/>
              <a:t>COMPROMISOS SEÑALADOS EN EL PLAN DE NACIÓN 2018-2024</a:t>
            </a:r>
            <a:endParaRPr lang="es-MX" sz="3200" dirty="0"/>
          </a:p>
        </p:txBody>
      </p:sp>
    </p:spTree>
    <p:extLst>
      <p:ext uri="{BB962C8B-B14F-4D97-AF65-F5344CB8AC3E}">
        <p14:creationId xmlns:p14="http://schemas.microsoft.com/office/powerpoint/2010/main" val="892516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1"/>
          <p:cNvGraphicFramePr>
            <a:graphicFrameLocks noGrp="1"/>
          </p:cNvGraphicFramePr>
          <p:nvPr>
            <p:extLst>
              <p:ext uri="{D42A27DB-BD31-4B8C-83A1-F6EECF244321}">
                <p14:modId xmlns:p14="http://schemas.microsoft.com/office/powerpoint/2010/main" val="1121179451"/>
              </p:ext>
            </p:extLst>
          </p:nvPr>
        </p:nvGraphicFramePr>
        <p:xfrm>
          <a:off x="901063" y="1277526"/>
          <a:ext cx="7404169" cy="4770316"/>
        </p:xfrm>
        <a:graphic>
          <a:graphicData uri="http://schemas.openxmlformats.org/drawingml/2006/table">
            <a:tbl>
              <a:tblPr firstRow="1" bandRow="1">
                <a:tableStyleId>{2D5ABB26-0587-4C30-8999-92F81FD0307C}</a:tableStyleId>
              </a:tblPr>
              <a:tblGrid>
                <a:gridCol w="3348721">
                  <a:extLst>
                    <a:ext uri="{9D8B030D-6E8A-4147-A177-3AD203B41FA5}">
                      <a16:colId xmlns:a16="http://schemas.microsoft.com/office/drawing/2014/main" val="20000"/>
                    </a:ext>
                  </a:extLst>
                </a:gridCol>
                <a:gridCol w="4055448">
                  <a:extLst>
                    <a:ext uri="{9D8B030D-6E8A-4147-A177-3AD203B41FA5}">
                      <a16:colId xmlns:a16="http://schemas.microsoft.com/office/drawing/2014/main" val="20001"/>
                    </a:ext>
                  </a:extLst>
                </a:gridCol>
              </a:tblGrid>
              <a:tr h="844364">
                <a:tc>
                  <a:txBody>
                    <a:bodyPr/>
                    <a:lstStyle/>
                    <a:p>
                      <a:pPr>
                        <a:lnSpc>
                          <a:spcPct val="100000"/>
                        </a:lnSpc>
                        <a:spcBef>
                          <a:spcPts val="45"/>
                        </a:spcBef>
                      </a:pPr>
                      <a:endParaRPr sz="1800" dirty="0">
                        <a:latin typeface="Times New Roman"/>
                        <a:cs typeface="Times New Roman"/>
                      </a:endParaRPr>
                    </a:p>
                    <a:p>
                      <a:pPr marL="112395">
                        <a:lnSpc>
                          <a:spcPts val="1215"/>
                        </a:lnSpc>
                      </a:pPr>
                      <a:r>
                        <a:rPr sz="1800" b="1" spc="-15" dirty="0">
                          <a:latin typeface="Arial"/>
                          <a:cs typeface="Arial"/>
                        </a:rPr>
                        <a:t>ADAF </a:t>
                      </a:r>
                      <a:r>
                        <a:rPr sz="1800" b="1" dirty="0">
                          <a:latin typeface="Arial"/>
                          <a:cs typeface="Arial"/>
                        </a:rPr>
                        <a:t>QUE</a:t>
                      </a:r>
                      <a:r>
                        <a:rPr sz="1800" b="1" spc="15" dirty="0">
                          <a:latin typeface="Arial"/>
                          <a:cs typeface="Arial"/>
                        </a:rPr>
                        <a:t> </a:t>
                      </a:r>
                      <a:r>
                        <a:rPr sz="1800" b="1" spc="-15" dirty="0">
                          <a:latin typeface="Arial"/>
                          <a:cs typeface="Arial"/>
                        </a:rPr>
                        <a:t>DESAPARECIO</a:t>
                      </a:r>
                      <a:endParaRPr sz="1800" dirty="0">
                        <a:latin typeface="Arial"/>
                        <a:cs typeface="Arial"/>
                      </a:endParaRPr>
                    </a:p>
                  </a:txBody>
                  <a:tcPr marL="0" marR="0" marT="571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800100" marR="387985" indent="-410209">
                        <a:lnSpc>
                          <a:spcPct val="100000"/>
                        </a:lnSpc>
                        <a:spcBef>
                          <a:spcPts val="505"/>
                        </a:spcBef>
                      </a:pPr>
                      <a:r>
                        <a:rPr sz="1800" b="1" spc="-15" dirty="0">
                          <a:latin typeface="Arial"/>
                          <a:cs typeface="Arial"/>
                        </a:rPr>
                        <a:t>ADAF </a:t>
                      </a:r>
                      <a:r>
                        <a:rPr sz="1800" b="1" dirty="0">
                          <a:latin typeface="Arial"/>
                          <a:cs typeface="Arial"/>
                        </a:rPr>
                        <a:t>QUE </a:t>
                      </a:r>
                      <a:r>
                        <a:rPr sz="1800" b="1" spc="-25" dirty="0">
                          <a:latin typeface="Arial"/>
                          <a:cs typeface="Arial"/>
                        </a:rPr>
                        <a:t>ATRAJO </a:t>
                      </a:r>
                      <a:r>
                        <a:rPr sz="1800" b="1" spc="-30" dirty="0">
                          <a:latin typeface="Arial"/>
                          <a:cs typeface="Arial"/>
                        </a:rPr>
                        <a:t>LAS  </a:t>
                      </a:r>
                      <a:r>
                        <a:rPr sz="1800" b="1" dirty="0">
                          <a:latin typeface="Arial"/>
                          <a:cs typeface="Arial"/>
                        </a:rPr>
                        <a:t>FUNCIONES</a:t>
                      </a:r>
                      <a:endParaRPr sz="1800">
                        <a:latin typeface="Arial"/>
                        <a:cs typeface="Arial"/>
                      </a:endParaRPr>
                    </a:p>
                  </a:txBody>
                  <a:tcPr marL="0" marR="0" marT="6413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0"/>
                  </a:ext>
                </a:extLst>
              </a:tr>
              <a:tr h="414949">
                <a:tc>
                  <a:txBody>
                    <a:bodyPr/>
                    <a:lstStyle/>
                    <a:p>
                      <a:pPr marL="2540">
                        <a:lnSpc>
                          <a:spcPts val="1230"/>
                        </a:lnSpc>
                        <a:spcBef>
                          <a:spcPts val="265"/>
                        </a:spcBef>
                      </a:pPr>
                      <a:r>
                        <a:rPr sz="1800" dirty="0">
                          <a:latin typeface="Arial"/>
                          <a:cs typeface="Arial"/>
                        </a:rPr>
                        <a:t>Baja </a:t>
                      </a:r>
                      <a:r>
                        <a:rPr sz="1800" spc="-5" dirty="0">
                          <a:latin typeface="Arial"/>
                          <a:cs typeface="Arial"/>
                        </a:rPr>
                        <a:t>California </a:t>
                      </a:r>
                      <a:r>
                        <a:rPr sz="1800" dirty="0">
                          <a:latin typeface="Arial"/>
                          <a:cs typeface="Arial"/>
                        </a:rPr>
                        <a:t>"3"</a:t>
                      </a:r>
                      <a:r>
                        <a:rPr sz="1800" spc="-50" dirty="0">
                          <a:latin typeface="Arial"/>
                          <a:cs typeface="Arial"/>
                        </a:rPr>
                        <a:t> </a:t>
                      </a:r>
                      <a:r>
                        <a:rPr sz="1800" spc="-5" dirty="0">
                          <a:latin typeface="Arial"/>
                          <a:cs typeface="Arial"/>
                        </a:rPr>
                        <a:t>Ensenada</a:t>
                      </a:r>
                      <a:endParaRPr sz="1800" dirty="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30"/>
                        </a:lnSpc>
                        <a:spcBef>
                          <a:spcPts val="265"/>
                        </a:spcBef>
                      </a:pPr>
                      <a:r>
                        <a:rPr sz="1800" dirty="0">
                          <a:latin typeface="Arial"/>
                          <a:cs typeface="Arial"/>
                        </a:rPr>
                        <a:t>Baja </a:t>
                      </a:r>
                      <a:r>
                        <a:rPr sz="1800" spc="-5" dirty="0">
                          <a:latin typeface="Arial"/>
                          <a:cs typeface="Arial"/>
                        </a:rPr>
                        <a:t>California </a:t>
                      </a:r>
                      <a:r>
                        <a:rPr sz="1800" dirty="0">
                          <a:latin typeface="Arial"/>
                          <a:cs typeface="Arial"/>
                        </a:rPr>
                        <a:t>"2"</a:t>
                      </a:r>
                      <a:r>
                        <a:rPr sz="1800" spc="-65" dirty="0">
                          <a:latin typeface="Arial"/>
                          <a:cs typeface="Arial"/>
                        </a:rPr>
                        <a:t> </a:t>
                      </a:r>
                      <a:r>
                        <a:rPr sz="1800" spc="-10" dirty="0">
                          <a:latin typeface="Arial"/>
                          <a:cs typeface="Arial"/>
                        </a:rPr>
                        <a:t>Tijuana</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1"/>
                  </a:ext>
                </a:extLst>
              </a:tr>
              <a:tr h="410382">
                <a:tc>
                  <a:txBody>
                    <a:bodyPr/>
                    <a:lstStyle/>
                    <a:p>
                      <a:pPr marL="2540">
                        <a:lnSpc>
                          <a:spcPts val="1215"/>
                        </a:lnSpc>
                        <a:spcBef>
                          <a:spcPts val="265"/>
                        </a:spcBef>
                      </a:pPr>
                      <a:r>
                        <a:rPr sz="1800" dirty="0">
                          <a:latin typeface="Arial"/>
                          <a:cs typeface="Arial"/>
                        </a:rPr>
                        <a:t>Baja </a:t>
                      </a:r>
                      <a:r>
                        <a:rPr sz="1800" spc="-5" dirty="0">
                          <a:latin typeface="Arial"/>
                          <a:cs typeface="Arial"/>
                        </a:rPr>
                        <a:t>California </a:t>
                      </a:r>
                      <a:r>
                        <a:rPr sz="1800" dirty="0">
                          <a:latin typeface="Arial"/>
                          <a:cs typeface="Arial"/>
                        </a:rPr>
                        <a:t>"2" </a:t>
                      </a:r>
                      <a:r>
                        <a:rPr sz="1800" spc="-5" dirty="0">
                          <a:latin typeface="Arial"/>
                          <a:cs typeface="Arial"/>
                        </a:rPr>
                        <a:t>Los</a:t>
                      </a:r>
                      <a:r>
                        <a:rPr sz="1800" spc="-65" dirty="0">
                          <a:latin typeface="Arial"/>
                          <a:cs typeface="Arial"/>
                        </a:rPr>
                        <a:t> </a:t>
                      </a:r>
                      <a:r>
                        <a:rPr sz="1800" spc="-5" dirty="0">
                          <a:latin typeface="Arial"/>
                          <a:cs typeface="Arial"/>
                        </a:rPr>
                        <a:t>Cabos</a:t>
                      </a:r>
                      <a:endParaRPr sz="1800" dirty="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15"/>
                        </a:lnSpc>
                        <a:spcBef>
                          <a:spcPts val="265"/>
                        </a:spcBef>
                      </a:pPr>
                      <a:r>
                        <a:rPr sz="1800" dirty="0">
                          <a:latin typeface="Arial"/>
                          <a:cs typeface="Arial"/>
                        </a:rPr>
                        <a:t>Baja </a:t>
                      </a:r>
                      <a:r>
                        <a:rPr sz="1800" spc="-5" dirty="0">
                          <a:latin typeface="Arial"/>
                          <a:cs typeface="Arial"/>
                        </a:rPr>
                        <a:t>California </a:t>
                      </a:r>
                      <a:r>
                        <a:rPr sz="1800" dirty="0">
                          <a:latin typeface="Arial"/>
                          <a:cs typeface="Arial"/>
                        </a:rPr>
                        <a:t>"1" </a:t>
                      </a:r>
                      <a:r>
                        <a:rPr sz="1800" spc="-5" dirty="0">
                          <a:latin typeface="Arial"/>
                          <a:cs typeface="Arial"/>
                        </a:rPr>
                        <a:t>la</a:t>
                      </a:r>
                      <a:r>
                        <a:rPr sz="1800" spc="-35" dirty="0">
                          <a:latin typeface="Arial"/>
                          <a:cs typeface="Arial"/>
                        </a:rPr>
                        <a:t> </a:t>
                      </a:r>
                      <a:r>
                        <a:rPr sz="1800" spc="-5" dirty="0">
                          <a:latin typeface="Arial"/>
                          <a:cs typeface="Arial"/>
                        </a:rPr>
                        <a:t>Paz</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2"/>
                  </a:ext>
                </a:extLst>
              </a:tr>
              <a:tr h="243030">
                <a:tc>
                  <a:txBody>
                    <a:bodyPr/>
                    <a:lstStyle/>
                    <a:p>
                      <a:pPr marL="2540">
                        <a:lnSpc>
                          <a:spcPts val="1230"/>
                        </a:lnSpc>
                        <a:spcBef>
                          <a:spcPts val="265"/>
                        </a:spcBef>
                      </a:pPr>
                      <a:r>
                        <a:rPr sz="1800" dirty="0">
                          <a:latin typeface="Arial"/>
                          <a:cs typeface="Arial"/>
                        </a:rPr>
                        <a:t>Guanajuanto "1"</a:t>
                      </a:r>
                      <a:r>
                        <a:rPr sz="1800" spc="-50" dirty="0">
                          <a:latin typeface="Arial"/>
                          <a:cs typeface="Arial"/>
                        </a:rPr>
                        <a:t> </a:t>
                      </a:r>
                      <a:r>
                        <a:rPr sz="1800" dirty="0">
                          <a:latin typeface="Arial"/>
                          <a:cs typeface="Arial"/>
                        </a:rPr>
                        <a:t>Irapuato</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3175">
                        <a:lnSpc>
                          <a:spcPts val="1230"/>
                        </a:lnSpc>
                        <a:spcBef>
                          <a:spcPts val="265"/>
                        </a:spcBef>
                      </a:pPr>
                      <a:r>
                        <a:rPr sz="1800" dirty="0">
                          <a:latin typeface="Arial"/>
                          <a:cs typeface="Arial"/>
                        </a:rPr>
                        <a:t>Guanajuato "3"</a:t>
                      </a:r>
                      <a:r>
                        <a:rPr sz="1800" spc="-45" dirty="0">
                          <a:latin typeface="Arial"/>
                          <a:cs typeface="Arial"/>
                        </a:rPr>
                        <a:t> </a:t>
                      </a:r>
                      <a:r>
                        <a:rPr sz="1800" spc="-5" dirty="0">
                          <a:latin typeface="Arial"/>
                          <a:cs typeface="Arial"/>
                        </a:rPr>
                        <a:t>Celaya</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3"/>
                  </a:ext>
                </a:extLst>
              </a:tr>
              <a:tr h="241203">
                <a:tc>
                  <a:txBody>
                    <a:bodyPr/>
                    <a:lstStyle/>
                    <a:p>
                      <a:pPr marL="2540">
                        <a:lnSpc>
                          <a:spcPts val="1215"/>
                        </a:lnSpc>
                        <a:spcBef>
                          <a:spcPts val="265"/>
                        </a:spcBef>
                      </a:pPr>
                      <a:r>
                        <a:rPr sz="1800" dirty="0">
                          <a:latin typeface="Arial"/>
                          <a:cs typeface="Arial"/>
                        </a:rPr>
                        <a:t>Guerrero "2"</a:t>
                      </a:r>
                      <a:r>
                        <a:rPr sz="1800" spc="-45" dirty="0">
                          <a:latin typeface="Arial"/>
                          <a:cs typeface="Arial"/>
                        </a:rPr>
                        <a:t> </a:t>
                      </a:r>
                      <a:r>
                        <a:rPr sz="1800" dirty="0">
                          <a:latin typeface="Arial"/>
                          <a:cs typeface="Arial"/>
                        </a:rPr>
                        <a:t>Iguala</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15"/>
                        </a:lnSpc>
                        <a:spcBef>
                          <a:spcPts val="265"/>
                        </a:spcBef>
                      </a:pPr>
                      <a:r>
                        <a:rPr sz="1800" spc="-5" dirty="0">
                          <a:latin typeface="Arial"/>
                          <a:cs typeface="Arial"/>
                        </a:rPr>
                        <a:t>Morelos </a:t>
                      </a:r>
                      <a:r>
                        <a:rPr sz="1800" dirty="0">
                          <a:latin typeface="Arial"/>
                          <a:cs typeface="Arial"/>
                        </a:rPr>
                        <a:t>"1"</a:t>
                      </a:r>
                      <a:r>
                        <a:rPr sz="1800" spc="-5" dirty="0">
                          <a:latin typeface="Arial"/>
                          <a:cs typeface="Arial"/>
                        </a:rPr>
                        <a:t> Cuernavaca</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4"/>
                  </a:ext>
                </a:extLst>
              </a:tr>
              <a:tr h="414949">
                <a:tc>
                  <a:txBody>
                    <a:bodyPr/>
                    <a:lstStyle/>
                    <a:p>
                      <a:pPr marL="2540">
                        <a:lnSpc>
                          <a:spcPts val="1230"/>
                        </a:lnSpc>
                        <a:spcBef>
                          <a:spcPts val="265"/>
                        </a:spcBef>
                      </a:pPr>
                      <a:r>
                        <a:rPr sz="1800" spc="-5" dirty="0">
                          <a:latin typeface="Arial"/>
                          <a:cs typeface="Arial"/>
                        </a:rPr>
                        <a:t>Jalisco </a:t>
                      </a:r>
                      <a:r>
                        <a:rPr sz="1800" dirty="0">
                          <a:latin typeface="Arial"/>
                          <a:cs typeface="Arial"/>
                        </a:rPr>
                        <a:t>"4" </a:t>
                      </a:r>
                      <a:r>
                        <a:rPr sz="1800" spc="-5" dirty="0">
                          <a:latin typeface="Arial"/>
                          <a:cs typeface="Arial"/>
                        </a:rPr>
                        <a:t>Ciudad</a:t>
                      </a:r>
                      <a:r>
                        <a:rPr sz="1800" spc="-25" dirty="0">
                          <a:latin typeface="Arial"/>
                          <a:cs typeface="Arial"/>
                        </a:rPr>
                        <a:t> </a:t>
                      </a:r>
                      <a:r>
                        <a:rPr sz="1800" spc="-5" dirty="0">
                          <a:latin typeface="Arial"/>
                          <a:cs typeface="Arial"/>
                        </a:rPr>
                        <a:t>Guzman</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30"/>
                        </a:lnSpc>
                        <a:spcBef>
                          <a:spcPts val="265"/>
                        </a:spcBef>
                      </a:pPr>
                      <a:r>
                        <a:rPr sz="1800" spc="-5" dirty="0">
                          <a:latin typeface="Arial"/>
                          <a:cs typeface="Arial"/>
                        </a:rPr>
                        <a:t>Jalisco </a:t>
                      </a:r>
                      <a:r>
                        <a:rPr sz="1800" dirty="0">
                          <a:latin typeface="Arial"/>
                          <a:cs typeface="Arial"/>
                        </a:rPr>
                        <a:t>"2" </a:t>
                      </a:r>
                      <a:r>
                        <a:rPr sz="1800" spc="-5" dirty="0">
                          <a:latin typeface="Arial"/>
                          <a:cs typeface="Arial"/>
                        </a:rPr>
                        <a:t>Guadalajara</a:t>
                      </a:r>
                      <a:r>
                        <a:rPr sz="1800" spc="-35" dirty="0">
                          <a:latin typeface="Arial"/>
                          <a:cs typeface="Arial"/>
                        </a:rPr>
                        <a:t> </a:t>
                      </a:r>
                      <a:r>
                        <a:rPr sz="1800" spc="-5" dirty="0">
                          <a:latin typeface="Arial"/>
                          <a:cs typeface="Arial"/>
                        </a:rPr>
                        <a:t>Sur</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5"/>
                  </a:ext>
                </a:extLst>
              </a:tr>
              <a:tr h="410382">
                <a:tc>
                  <a:txBody>
                    <a:bodyPr/>
                    <a:lstStyle/>
                    <a:p>
                      <a:pPr marL="2540">
                        <a:lnSpc>
                          <a:spcPts val="1215"/>
                        </a:lnSpc>
                        <a:spcBef>
                          <a:spcPts val="265"/>
                        </a:spcBef>
                      </a:pPr>
                      <a:r>
                        <a:rPr sz="1800" spc="-5" dirty="0">
                          <a:latin typeface="Arial"/>
                          <a:cs typeface="Arial"/>
                        </a:rPr>
                        <a:t>Jalisco </a:t>
                      </a:r>
                      <a:r>
                        <a:rPr sz="1800" dirty="0">
                          <a:latin typeface="Arial"/>
                          <a:cs typeface="Arial"/>
                        </a:rPr>
                        <a:t>"5" Puerto</a:t>
                      </a:r>
                      <a:r>
                        <a:rPr sz="1800" spc="-35" dirty="0">
                          <a:latin typeface="Arial"/>
                          <a:cs typeface="Arial"/>
                        </a:rPr>
                        <a:t> </a:t>
                      </a:r>
                      <a:r>
                        <a:rPr sz="1800" spc="-15" dirty="0">
                          <a:latin typeface="Arial"/>
                          <a:cs typeface="Arial"/>
                        </a:rPr>
                        <a:t>Vallarta</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15"/>
                        </a:lnSpc>
                        <a:spcBef>
                          <a:spcPts val="265"/>
                        </a:spcBef>
                      </a:pPr>
                      <a:r>
                        <a:rPr sz="1800" spc="-5" dirty="0">
                          <a:latin typeface="Arial"/>
                          <a:cs typeface="Arial"/>
                        </a:rPr>
                        <a:t>Jalisco </a:t>
                      </a:r>
                      <a:r>
                        <a:rPr sz="1800" dirty="0">
                          <a:latin typeface="Arial"/>
                          <a:cs typeface="Arial"/>
                        </a:rPr>
                        <a:t>"3"</a:t>
                      </a:r>
                      <a:r>
                        <a:rPr sz="1800" spc="-15" dirty="0">
                          <a:latin typeface="Arial"/>
                          <a:cs typeface="Arial"/>
                        </a:rPr>
                        <a:t> </a:t>
                      </a:r>
                      <a:r>
                        <a:rPr sz="1800" spc="-5" dirty="0">
                          <a:latin typeface="Arial"/>
                          <a:cs typeface="Arial"/>
                        </a:rPr>
                        <a:t>Zapopan</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6"/>
                  </a:ext>
                </a:extLst>
              </a:tr>
              <a:tr h="243030">
                <a:tc>
                  <a:txBody>
                    <a:bodyPr/>
                    <a:lstStyle/>
                    <a:p>
                      <a:pPr marL="2540">
                        <a:lnSpc>
                          <a:spcPts val="1230"/>
                        </a:lnSpc>
                        <a:spcBef>
                          <a:spcPts val="265"/>
                        </a:spcBef>
                      </a:pPr>
                      <a:r>
                        <a:rPr sz="1800" spc="-5" dirty="0">
                          <a:latin typeface="Arial"/>
                          <a:cs typeface="Arial"/>
                        </a:rPr>
                        <a:t>Michoacán </a:t>
                      </a:r>
                      <a:r>
                        <a:rPr sz="1800" dirty="0">
                          <a:latin typeface="Arial"/>
                          <a:cs typeface="Arial"/>
                        </a:rPr>
                        <a:t>"2"</a:t>
                      </a:r>
                      <a:r>
                        <a:rPr sz="1800" spc="-5" dirty="0">
                          <a:latin typeface="Arial"/>
                          <a:cs typeface="Arial"/>
                        </a:rPr>
                        <a:t> Uruapan</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30"/>
                        </a:lnSpc>
                        <a:spcBef>
                          <a:spcPts val="265"/>
                        </a:spcBef>
                      </a:pPr>
                      <a:r>
                        <a:rPr sz="1800" spc="-5" dirty="0">
                          <a:latin typeface="Arial"/>
                          <a:cs typeface="Arial"/>
                        </a:rPr>
                        <a:t>Michoacán </a:t>
                      </a:r>
                      <a:r>
                        <a:rPr sz="1800" dirty="0">
                          <a:latin typeface="Arial"/>
                          <a:cs typeface="Arial"/>
                        </a:rPr>
                        <a:t>"1" </a:t>
                      </a:r>
                      <a:r>
                        <a:rPr sz="1800" spc="-10" dirty="0">
                          <a:latin typeface="Arial"/>
                          <a:cs typeface="Arial"/>
                        </a:rPr>
                        <a:t>Morelia</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7"/>
                  </a:ext>
                </a:extLst>
              </a:tr>
              <a:tr h="410382">
                <a:tc>
                  <a:txBody>
                    <a:bodyPr/>
                    <a:lstStyle/>
                    <a:p>
                      <a:pPr marL="2540">
                        <a:lnSpc>
                          <a:spcPts val="1215"/>
                        </a:lnSpc>
                        <a:spcBef>
                          <a:spcPts val="265"/>
                        </a:spcBef>
                      </a:pPr>
                      <a:r>
                        <a:rPr sz="1800" spc="-5" dirty="0">
                          <a:latin typeface="Arial"/>
                          <a:cs typeface="Arial"/>
                        </a:rPr>
                        <a:t>Quintana Roo </a:t>
                      </a:r>
                      <a:r>
                        <a:rPr sz="1800" dirty="0">
                          <a:latin typeface="Arial"/>
                          <a:cs typeface="Arial"/>
                        </a:rPr>
                        <a:t>"1"</a:t>
                      </a:r>
                      <a:r>
                        <a:rPr sz="1800" spc="-25" dirty="0">
                          <a:latin typeface="Arial"/>
                          <a:cs typeface="Arial"/>
                        </a:rPr>
                        <a:t> </a:t>
                      </a:r>
                      <a:r>
                        <a:rPr sz="1800" spc="-5" dirty="0">
                          <a:latin typeface="Arial"/>
                          <a:cs typeface="Arial"/>
                        </a:rPr>
                        <a:t>Chetumal</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15"/>
                        </a:lnSpc>
                        <a:spcBef>
                          <a:spcPts val="265"/>
                        </a:spcBef>
                      </a:pPr>
                      <a:r>
                        <a:rPr sz="1800" spc="-5" dirty="0">
                          <a:latin typeface="Arial"/>
                          <a:cs typeface="Arial"/>
                        </a:rPr>
                        <a:t>Quintana Roo </a:t>
                      </a:r>
                      <a:r>
                        <a:rPr sz="1800" dirty="0">
                          <a:latin typeface="Arial"/>
                          <a:cs typeface="Arial"/>
                        </a:rPr>
                        <a:t>"2"</a:t>
                      </a:r>
                      <a:r>
                        <a:rPr sz="1800" spc="-20" dirty="0">
                          <a:latin typeface="Arial"/>
                          <a:cs typeface="Arial"/>
                        </a:rPr>
                        <a:t> </a:t>
                      </a:r>
                      <a:r>
                        <a:rPr sz="1800" spc="-5" dirty="0">
                          <a:latin typeface="Arial"/>
                          <a:cs typeface="Arial"/>
                        </a:rPr>
                        <a:t>Cancún</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8"/>
                  </a:ext>
                </a:extLst>
              </a:tr>
              <a:tr h="243030">
                <a:tc>
                  <a:txBody>
                    <a:bodyPr/>
                    <a:lstStyle/>
                    <a:p>
                      <a:pPr marL="2540">
                        <a:lnSpc>
                          <a:spcPts val="1230"/>
                        </a:lnSpc>
                        <a:spcBef>
                          <a:spcPts val="265"/>
                        </a:spcBef>
                      </a:pPr>
                      <a:r>
                        <a:rPr sz="1800" spc="-5" dirty="0">
                          <a:latin typeface="Arial"/>
                          <a:cs typeface="Arial"/>
                        </a:rPr>
                        <a:t>Sinaloa </a:t>
                      </a:r>
                      <a:r>
                        <a:rPr sz="1800" dirty="0">
                          <a:latin typeface="Arial"/>
                          <a:cs typeface="Arial"/>
                        </a:rPr>
                        <a:t>"3" </a:t>
                      </a:r>
                      <a:r>
                        <a:rPr sz="1800" spc="-5" dirty="0">
                          <a:latin typeface="Arial"/>
                          <a:cs typeface="Arial"/>
                        </a:rPr>
                        <a:t>Los</a:t>
                      </a:r>
                      <a:r>
                        <a:rPr sz="1800" spc="-20" dirty="0">
                          <a:latin typeface="Arial"/>
                          <a:cs typeface="Arial"/>
                        </a:rPr>
                        <a:t> </a:t>
                      </a:r>
                      <a:r>
                        <a:rPr sz="1800" spc="-5" dirty="0">
                          <a:latin typeface="Arial"/>
                          <a:cs typeface="Arial"/>
                        </a:rPr>
                        <a:t>Mochis</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30"/>
                        </a:lnSpc>
                        <a:spcBef>
                          <a:spcPts val="265"/>
                        </a:spcBef>
                      </a:pPr>
                      <a:r>
                        <a:rPr sz="1800" spc="-5" dirty="0">
                          <a:latin typeface="Arial"/>
                          <a:cs typeface="Arial"/>
                        </a:rPr>
                        <a:t>Sinaloa </a:t>
                      </a:r>
                      <a:r>
                        <a:rPr sz="1800" dirty="0">
                          <a:latin typeface="Arial"/>
                          <a:cs typeface="Arial"/>
                        </a:rPr>
                        <a:t>"1"</a:t>
                      </a:r>
                      <a:r>
                        <a:rPr sz="1800" spc="-20" dirty="0">
                          <a:latin typeface="Arial"/>
                          <a:cs typeface="Arial"/>
                        </a:rPr>
                        <a:t> </a:t>
                      </a:r>
                      <a:r>
                        <a:rPr sz="1800" spc="-5" dirty="0">
                          <a:latin typeface="Arial"/>
                          <a:cs typeface="Arial"/>
                        </a:rPr>
                        <a:t>Culiacán</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9"/>
                  </a:ext>
                </a:extLst>
              </a:tr>
              <a:tr h="410382">
                <a:tc>
                  <a:txBody>
                    <a:bodyPr/>
                    <a:lstStyle/>
                    <a:p>
                      <a:pPr marL="2540">
                        <a:lnSpc>
                          <a:spcPts val="1215"/>
                        </a:lnSpc>
                        <a:spcBef>
                          <a:spcPts val="265"/>
                        </a:spcBef>
                      </a:pPr>
                      <a:r>
                        <a:rPr sz="1800" spc="-15" dirty="0">
                          <a:latin typeface="Arial"/>
                          <a:cs typeface="Arial"/>
                        </a:rPr>
                        <a:t>Tamaulipas </a:t>
                      </a:r>
                      <a:r>
                        <a:rPr sz="1800" dirty="0">
                          <a:latin typeface="Arial"/>
                          <a:cs typeface="Arial"/>
                        </a:rPr>
                        <a:t>"2"</a:t>
                      </a:r>
                      <a:r>
                        <a:rPr sz="1800" spc="-25" dirty="0">
                          <a:latin typeface="Arial"/>
                          <a:cs typeface="Arial"/>
                        </a:rPr>
                        <a:t> </a:t>
                      </a:r>
                      <a:r>
                        <a:rPr sz="1800" spc="-5" dirty="0">
                          <a:latin typeface="Arial"/>
                          <a:cs typeface="Arial"/>
                        </a:rPr>
                        <a:t>Matamoros</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15"/>
                        </a:lnSpc>
                        <a:spcBef>
                          <a:spcPts val="265"/>
                        </a:spcBef>
                      </a:pPr>
                      <a:r>
                        <a:rPr sz="1800" spc="-15" dirty="0">
                          <a:latin typeface="Arial"/>
                          <a:cs typeface="Arial"/>
                        </a:rPr>
                        <a:t>Tamaulipas </a:t>
                      </a:r>
                      <a:r>
                        <a:rPr sz="1800" dirty="0">
                          <a:latin typeface="Arial"/>
                          <a:cs typeface="Arial"/>
                        </a:rPr>
                        <a:t>"1" </a:t>
                      </a:r>
                      <a:r>
                        <a:rPr sz="1800" spc="-5" dirty="0">
                          <a:latin typeface="Arial"/>
                          <a:cs typeface="Arial"/>
                        </a:rPr>
                        <a:t>Ciudad</a:t>
                      </a:r>
                      <a:r>
                        <a:rPr sz="1800" spc="-25" dirty="0">
                          <a:latin typeface="Arial"/>
                          <a:cs typeface="Arial"/>
                        </a:rPr>
                        <a:t> </a:t>
                      </a:r>
                      <a:r>
                        <a:rPr sz="1800" spc="-5" dirty="0">
                          <a:latin typeface="Arial"/>
                          <a:cs typeface="Arial"/>
                        </a:rPr>
                        <a:t>Victoria</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10"/>
                  </a:ext>
                </a:extLst>
              </a:tr>
              <a:tr h="243030">
                <a:tc>
                  <a:txBody>
                    <a:bodyPr/>
                    <a:lstStyle/>
                    <a:p>
                      <a:pPr marL="2540">
                        <a:lnSpc>
                          <a:spcPts val="1230"/>
                        </a:lnSpc>
                        <a:spcBef>
                          <a:spcPts val="265"/>
                        </a:spcBef>
                      </a:pPr>
                      <a:r>
                        <a:rPr sz="1800" spc="-10" dirty="0">
                          <a:latin typeface="Arial"/>
                          <a:cs typeface="Arial"/>
                        </a:rPr>
                        <a:t>Veracruz </a:t>
                      </a:r>
                      <a:r>
                        <a:rPr sz="1800" dirty="0">
                          <a:latin typeface="Arial"/>
                          <a:cs typeface="Arial"/>
                        </a:rPr>
                        <a:t>"3"</a:t>
                      </a:r>
                      <a:r>
                        <a:rPr sz="1800" spc="-25" dirty="0">
                          <a:latin typeface="Arial"/>
                          <a:cs typeface="Arial"/>
                        </a:rPr>
                        <a:t> </a:t>
                      </a:r>
                      <a:r>
                        <a:rPr sz="1800" spc="-5" dirty="0">
                          <a:latin typeface="Arial"/>
                          <a:cs typeface="Arial"/>
                        </a:rPr>
                        <a:t>Cordoba</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30"/>
                        </a:lnSpc>
                        <a:spcBef>
                          <a:spcPts val="265"/>
                        </a:spcBef>
                      </a:pPr>
                      <a:r>
                        <a:rPr sz="1800" spc="-10" dirty="0">
                          <a:latin typeface="Arial"/>
                          <a:cs typeface="Arial"/>
                        </a:rPr>
                        <a:t>Veracruz </a:t>
                      </a:r>
                      <a:r>
                        <a:rPr sz="1800" dirty="0">
                          <a:latin typeface="Arial"/>
                          <a:cs typeface="Arial"/>
                        </a:rPr>
                        <a:t>"2"</a:t>
                      </a:r>
                      <a:r>
                        <a:rPr sz="1800" spc="-20" dirty="0">
                          <a:latin typeface="Arial"/>
                          <a:cs typeface="Arial"/>
                        </a:rPr>
                        <a:t> </a:t>
                      </a:r>
                      <a:r>
                        <a:rPr sz="1800" spc="-10" dirty="0">
                          <a:latin typeface="Arial"/>
                          <a:cs typeface="Arial"/>
                        </a:rPr>
                        <a:t>Veracruz</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11"/>
                  </a:ext>
                </a:extLst>
              </a:tr>
              <a:tr h="241203">
                <a:tc>
                  <a:txBody>
                    <a:bodyPr/>
                    <a:lstStyle/>
                    <a:p>
                      <a:pPr marL="2540">
                        <a:lnSpc>
                          <a:spcPts val="1215"/>
                        </a:lnSpc>
                        <a:spcBef>
                          <a:spcPts val="265"/>
                        </a:spcBef>
                      </a:pPr>
                      <a:r>
                        <a:rPr sz="1800" spc="-10" dirty="0">
                          <a:latin typeface="Arial"/>
                          <a:cs typeface="Arial"/>
                        </a:rPr>
                        <a:t>Veracruz </a:t>
                      </a:r>
                      <a:r>
                        <a:rPr sz="1800" dirty="0">
                          <a:latin typeface="Arial"/>
                          <a:cs typeface="Arial"/>
                        </a:rPr>
                        <a:t>"5"</a:t>
                      </a:r>
                      <a:r>
                        <a:rPr sz="1800" spc="-50" dirty="0">
                          <a:latin typeface="Arial"/>
                          <a:cs typeface="Arial"/>
                        </a:rPr>
                        <a:t> </a:t>
                      </a:r>
                      <a:r>
                        <a:rPr sz="1800" spc="-10" dirty="0">
                          <a:latin typeface="Arial"/>
                          <a:cs typeface="Arial"/>
                        </a:rPr>
                        <a:t>Tuxpan</a:t>
                      </a:r>
                      <a:endParaRPr sz="180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2540">
                        <a:lnSpc>
                          <a:spcPts val="1215"/>
                        </a:lnSpc>
                        <a:spcBef>
                          <a:spcPts val="265"/>
                        </a:spcBef>
                      </a:pPr>
                      <a:r>
                        <a:rPr sz="1800" spc="-15" dirty="0">
                          <a:latin typeface="Arial"/>
                          <a:cs typeface="Arial"/>
                        </a:rPr>
                        <a:t>Tamaulipas </a:t>
                      </a:r>
                      <a:r>
                        <a:rPr sz="1800" dirty="0">
                          <a:latin typeface="Arial"/>
                          <a:cs typeface="Arial"/>
                        </a:rPr>
                        <a:t>"5"</a:t>
                      </a:r>
                      <a:r>
                        <a:rPr sz="1800" spc="-40" dirty="0">
                          <a:latin typeface="Arial"/>
                          <a:cs typeface="Arial"/>
                        </a:rPr>
                        <a:t> </a:t>
                      </a:r>
                      <a:r>
                        <a:rPr sz="1800" spc="-20" dirty="0">
                          <a:latin typeface="Arial"/>
                          <a:cs typeface="Arial"/>
                        </a:rPr>
                        <a:t>Tampico</a:t>
                      </a:r>
                      <a:endParaRPr sz="1800" dirty="0">
                        <a:latin typeface="Arial"/>
                        <a:cs typeface="Arial"/>
                      </a:endParaRPr>
                    </a:p>
                  </a:txBody>
                  <a:tcPr marL="0" marR="0" marT="336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12"/>
                  </a:ext>
                </a:extLst>
              </a:tr>
            </a:tbl>
          </a:graphicData>
        </a:graphic>
      </p:graphicFrame>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
        <p:nvSpPr>
          <p:cNvPr id="2" name="CuadroTexto 1"/>
          <p:cNvSpPr txBox="1"/>
          <p:nvPr/>
        </p:nvSpPr>
        <p:spPr>
          <a:xfrm>
            <a:off x="990599" y="533400"/>
            <a:ext cx="7400925" cy="400110"/>
          </a:xfrm>
          <a:prstGeom prst="rect">
            <a:avLst/>
          </a:prstGeom>
          <a:noFill/>
        </p:spPr>
        <p:txBody>
          <a:bodyPr wrap="square" rtlCol="0">
            <a:spAutoFit/>
          </a:bodyPr>
          <a:lstStyle/>
          <a:p>
            <a:r>
              <a:rPr lang="es-MX" sz="2000" b="1" dirty="0">
                <a:solidFill>
                  <a:srgbClr val="0000FF"/>
                </a:solidFill>
              </a:rPr>
              <a:t>¿</a:t>
            </a:r>
            <a:r>
              <a:rPr lang="es-MX" sz="2000" b="1" dirty="0" smtClean="0">
                <a:solidFill>
                  <a:srgbClr val="0000FF"/>
                </a:solidFill>
              </a:rPr>
              <a:t>EFICIENCIA EN LA ADMINISTRACIÓN TRIBUTARIA?</a:t>
            </a:r>
            <a:endParaRPr lang="es-MX" sz="2000" b="1" dirty="0">
              <a:solidFill>
                <a:srgbClr val="0000FF"/>
              </a:solidFill>
            </a:endParaRPr>
          </a:p>
        </p:txBody>
      </p:sp>
    </p:spTree>
    <p:extLst>
      <p:ext uri="{BB962C8B-B14F-4D97-AF65-F5344CB8AC3E}">
        <p14:creationId xmlns:p14="http://schemas.microsoft.com/office/powerpoint/2010/main" val="159524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p:nvPr/>
        </p:nvSpPr>
        <p:spPr>
          <a:xfrm>
            <a:off x="851533" y="2125276"/>
            <a:ext cx="7247182" cy="3545637"/>
          </a:xfrm>
          <a:prstGeom prst="rect">
            <a:avLst/>
          </a:prstGeom>
          <a:ln w="12191">
            <a:noFill/>
          </a:ln>
        </p:spPr>
        <p:txBody>
          <a:bodyPr vert="horz" wrap="square" lIns="0" tIns="0" rIns="0" bIns="0" rtlCol="0">
            <a:spAutoFit/>
          </a:bodyPr>
          <a:lstStyle/>
          <a:p>
            <a:pPr marL="129539" marR="596265" indent="440055" algn="ctr">
              <a:lnSpc>
                <a:spcPct val="145800"/>
              </a:lnSpc>
            </a:pPr>
            <a:r>
              <a:rPr sz="2000" b="1" dirty="0" smtClean="0">
                <a:latin typeface="Arial"/>
                <a:cs typeface="Arial"/>
              </a:rPr>
              <a:t>El </a:t>
            </a:r>
            <a:r>
              <a:rPr sz="2000" b="1" spc="-5" dirty="0">
                <a:latin typeface="Arial"/>
                <a:cs typeface="Arial"/>
              </a:rPr>
              <a:t>Gobierno de México tiene </a:t>
            </a:r>
            <a:r>
              <a:rPr sz="2000" b="1" dirty="0">
                <a:latin typeface="Arial"/>
                <a:cs typeface="Arial"/>
              </a:rPr>
              <a:t>el </a:t>
            </a:r>
            <a:r>
              <a:rPr sz="2000" b="1" spc="-5" dirty="0">
                <a:latin typeface="Arial"/>
                <a:cs typeface="Arial"/>
              </a:rPr>
              <a:t>compromiso</a:t>
            </a:r>
            <a:r>
              <a:rPr sz="2000" b="1" spc="-55" dirty="0">
                <a:latin typeface="Arial"/>
                <a:cs typeface="Arial"/>
              </a:rPr>
              <a:t> </a:t>
            </a:r>
            <a:endParaRPr lang="es-ES_tradnl" sz="2000" b="1" spc="-55" dirty="0" smtClean="0">
              <a:latin typeface="Arial"/>
              <a:cs typeface="Arial"/>
            </a:endParaRPr>
          </a:p>
          <a:p>
            <a:pPr marL="129539" marR="596265" indent="440055">
              <a:lnSpc>
                <a:spcPct val="145800"/>
              </a:lnSpc>
            </a:pPr>
            <a:endParaRPr lang="es-ES_tradnl" sz="2000" b="1" spc="-55" dirty="0">
              <a:latin typeface="Arial"/>
              <a:cs typeface="Arial"/>
            </a:endParaRPr>
          </a:p>
          <a:p>
            <a:pPr marL="129539" marR="154305">
              <a:lnSpc>
                <a:spcPct val="100000"/>
              </a:lnSpc>
              <a:spcBef>
                <a:spcPts val="5"/>
              </a:spcBef>
            </a:pPr>
            <a:r>
              <a:rPr lang="es-ES_tradnl" sz="2000" b="1" dirty="0">
                <a:latin typeface="Arial"/>
                <a:cs typeface="Arial"/>
              </a:rPr>
              <a:t>En la </a:t>
            </a:r>
            <a:r>
              <a:rPr lang="es-ES_tradnl" sz="2000" b="1" spc="-5" dirty="0">
                <a:latin typeface="Arial"/>
                <a:cs typeface="Arial"/>
              </a:rPr>
              <a:t>segunda mitad de </a:t>
            </a:r>
            <a:r>
              <a:rPr lang="es-ES_tradnl" sz="2000" b="1" dirty="0">
                <a:latin typeface="Arial"/>
                <a:cs typeface="Arial"/>
              </a:rPr>
              <a:t>la </a:t>
            </a:r>
            <a:r>
              <a:rPr lang="es-ES_tradnl" sz="2000" b="1" spc="-5" dirty="0">
                <a:latin typeface="Arial"/>
                <a:cs typeface="Arial"/>
              </a:rPr>
              <a:t>administración. </a:t>
            </a:r>
            <a:r>
              <a:rPr lang="es-ES_tradnl" sz="2000" b="1" spc="-5" dirty="0">
                <a:solidFill>
                  <a:srgbClr val="FF0000"/>
                </a:solidFill>
                <a:latin typeface="Arial"/>
                <a:cs typeface="Arial"/>
              </a:rPr>
              <a:t>Se propondrá  una </a:t>
            </a:r>
            <a:r>
              <a:rPr lang="es-ES_tradnl" sz="2000" b="1" dirty="0">
                <a:solidFill>
                  <a:srgbClr val="FF0000"/>
                </a:solidFill>
                <a:latin typeface="Arial"/>
                <a:cs typeface="Arial"/>
              </a:rPr>
              <a:t>reforma fiscal</a:t>
            </a:r>
            <a:r>
              <a:rPr lang="es-ES_tradnl" sz="2000" dirty="0">
                <a:latin typeface="Arial"/>
                <a:cs typeface="Arial"/>
              </a:rPr>
              <a:t> </a:t>
            </a:r>
            <a:r>
              <a:rPr lang="es-ES_tradnl" sz="2000" spc="-5" dirty="0">
                <a:latin typeface="Arial"/>
                <a:cs typeface="Arial"/>
              </a:rPr>
              <a:t>con ejes</a:t>
            </a:r>
            <a:r>
              <a:rPr lang="es-ES_tradnl" sz="2000" spc="-60" dirty="0">
                <a:latin typeface="Arial"/>
                <a:cs typeface="Arial"/>
              </a:rPr>
              <a:t> </a:t>
            </a:r>
            <a:r>
              <a:rPr lang="es-ES_tradnl" sz="2000" spc="-5" dirty="0">
                <a:latin typeface="Arial"/>
                <a:cs typeface="Arial"/>
              </a:rPr>
              <a:t>rectores:</a:t>
            </a:r>
            <a:endParaRPr lang="es-ES_tradnl" sz="2000" dirty="0">
              <a:latin typeface="Arial"/>
              <a:cs typeface="Arial"/>
            </a:endParaRPr>
          </a:p>
          <a:p>
            <a:pPr>
              <a:lnSpc>
                <a:spcPct val="100000"/>
              </a:lnSpc>
            </a:pPr>
            <a:endParaRPr lang="es-ES_tradnl" sz="2400" dirty="0">
              <a:latin typeface="Times New Roman"/>
              <a:cs typeface="Times New Roman"/>
            </a:endParaRPr>
          </a:p>
          <a:p>
            <a:pPr marL="472440" indent="-342900">
              <a:lnSpc>
                <a:spcPct val="100000"/>
              </a:lnSpc>
              <a:buFont typeface="Wingdings" charset="2"/>
              <a:buChar char="ü"/>
              <a:tabLst>
                <a:tab pos="302260" algn="l"/>
              </a:tabLst>
            </a:pPr>
            <a:r>
              <a:rPr lang="es-ES_tradnl" sz="2000" dirty="0">
                <a:latin typeface="Arial"/>
                <a:cs typeface="Arial"/>
              </a:rPr>
              <a:t>como </a:t>
            </a:r>
            <a:r>
              <a:rPr lang="es-ES_tradnl" sz="2000" spc="-5" dirty="0">
                <a:latin typeface="Arial"/>
                <a:cs typeface="Arial"/>
              </a:rPr>
              <a:t>la progresividad</a:t>
            </a:r>
            <a:r>
              <a:rPr lang="es-ES_tradnl" sz="2000" dirty="0">
                <a:latin typeface="Arial"/>
                <a:cs typeface="Arial"/>
              </a:rPr>
              <a:t> y</a:t>
            </a:r>
          </a:p>
          <a:p>
            <a:pPr marL="342900" indent="-342900">
              <a:lnSpc>
                <a:spcPct val="100000"/>
              </a:lnSpc>
              <a:buFont typeface="Wingdings" charset="2"/>
              <a:buChar char="ü"/>
            </a:pPr>
            <a:endParaRPr lang="es-ES_tradnl" sz="2400" dirty="0">
              <a:latin typeface="Times New Roman"/>
              <a:cs typeface="Times New Roman"/>
            </a:endParaRPr>
          </a:p>
          <a:p>
            <a:pPr marL="472440" indent="-342900">
              <a:lnSpc>
                <a:spcPct val="100000"/>
              </a:lnSpc>
              <a:spcBef>
                <a:spcPts val="5"/>
              </a:spcBef>
              <a:buFont typeface="Wingdings" charset="2"/>
              <a:buChar char="ü"/>
              <a:tabLst>
                <a:tab pos="302260" algn="l"/>
              </a:tabLst>
            </a:pPr>
            <a:r>
              <a:rPr lang="es-ES_tradnl" sz="2000" spc="-5" dirty="0">
                <a:latin typeface="Arial"/>
                <a:cs typeface="Arial"/>
              </a:rPr>
              <a:t>la simplicidad del marco tributario,</a:t>
            </a:r>
            <a:endParaRPr lang="es-ES_tradnl" sz="2000" dirty="0">
              <a:latin typeface="Arial"/>
              <a:cs typeface="Arial"/>
            </a:endParaRPr>
          </a:p>
          <a:p>
            <a:pPr marL="342900" indent="-342900">
              <a:lnSpc>
                <a:spcPct val="100000"/>
              </a:lnSpc>
              <a:buFont typeface="Wingdings" charset="2"/>
              <a:buChar char="ü"/>
            </a:pPr>
            <a:endParaRPr lang="es-ES_tradnl" sz="2400" dirty="0">
              <a:latin typeface="Times New Roman"/>
              <a:cs typeface="Times New Roman"/>
            </a:endParaRPr>
          </a:p>
          <a:p>
            <a:pPr marL="472440" indent="-342900">
              <a:lnSpc>
                <a:spcPct val="100000"/>
              </a:lnSpc>
              <a:buFont typeface="Wingdings" charset="2"/>
              <a:buChar char="ü"/>
              <a:tabLst>
                <a:tab pos="302260" algn="l"/>
              </a:tabLst>
            </a:pPr>
            <a:r>
              <a:rPr lang="es-ES_tradnl" sz="2000" dirty="0">
                <a:latin typeface="Arial"/>
                <a:cs typeface="Arial"/>
              </a:rPr>
              <a:t>así como </a:t>
            </a:r>
            <a:r>
              <a:rPr lang="es-ES_tradnl" sz="2000" spc="-5" dirty="0">
                <a:latin typeface="Arial"/>
                <a:cs typeface="Arial"/>
              </a:rPr>
              <a:t>minimizar las distorsiones en precios</a:t>
            </a:r>
            <a:r>
              <a:rPr lang="es-ES_tradnl" sz="2000" spc="-15" dirty="0">
                <a:latin typeface="Arial"/>
                <a:cs typeface="Arial"/>
              </a:rPr>
              <a:t> </a:t>
            </a:r>
            <a:r>
              <a:rPr lang="es-ES_tradnl" sz="2000" spc="-5" dirty="0">
                <a:latin typeface="Arial"/>
                <a:cs typeface="Arial"/>
              </a:rPr>
              <a:t>relativos.</a:t>
            </a:r>
            <a:endParaRPr lang="es-ES_tradnl" sz="2000" dirty="0">
              <a:latin typeface="Arial"/>
              <a:cs typeface="Arial"/>
            </a:endParaRPr>
          </a:p>
        </p:txBody>
      </p:sp>
      <p:sp>
        <p:nvSpPr>
          <p:cNvPr id="2" name="CuadroTexto 1"/>
          <p:cNvSpPr txBox="1"/>
          <p:nvPr/>
        </p:nvSpPr>
        <p:spPr>
          <a:xfrm>
            <a:off x="647700" y="676275"/>
            <a:ext cx="7877175" cy="1569660"/>
          </a:xfrm>
          <a:prstGeom prst="rect">
            <a:avLst/>
          </a:prstGeom>
          <a:noFill/>
        </p:spPr>
        <p:txBody>
          <a:bodyPr wrap="square" rtlCol="0">
            <a:spAutoFit/>
          </a:bodyPr>
          <a:lstStyle/>
          <a:p>
            <a:r>
              <a:rPr lang="es-MX" sz="3200" dirty="0"/>
              <a:t>COMPROMISOS SEÑALADOS EN EL PLAN DE NACIÓN 2018-2024</a:t>
            </a:r>
          </a:p>
          <a:p>
            <a:endParaRPr lang="es-MX" sz="3200" dirty="0"/>
          </a:p>
        </p:txBody>
      </p:sp>
    </p:spTree>
    <p:extLst>
      <p:ext uri="{BB962C8B-B14F-4D97-AF65-F5344CB8AC3E}">
        <p14:creationId xmlns:p14="http://schemas.microsoft.com/office/powerpoint/2010/main" val="4087653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p:nvPr/>
        </p:nvSpPr>
        <p:spPr>
          <a:xfrm>
            <a:off x="719453" y="1525508"/>
            <a:ext cx="7726396" cy="4985980"/>
          </a:xfrm>
          <a:prstGeom prst="rect">
            <a:avLst/>
          </a:prstGeom>
          <a:ln w="12191">
            <a:noFill/>
          </a:ln>
        </p:spPr>
        <p:txBody>
          <a:bodyPr vert="horz" wrap="square" lIns="0" tIns="0" rIns="0" bIns="0" rtlCol="0">
            <a:spAutoFit/>
          </a:bodyPr>
          <a:lstStyle/>
          <a:p>
            <a:pPr>
              <a:lnSpc>
                <a:spcPct val="100000"/>
              </a:lnSpc>
            </a:pPr>
            <a:endParaRPr lang="es-ES_tradnl" sz="2400" dirty="0">
              <a:latin typeface="Times New Roman"/>
              <a:cs typeface="Times New Roman"/>
            </a:endParaRPr>
          </a:p>
          <a:p>
            <a:pPr marL="455295" indent="-342900">
              <a:lnSpc>
                <a:spcPct val="100000"/>
              </a:lnSpc>
              <a:spcBef>
                <a:spcPts val="5"/>
              </a:spcBef>
              <a:buFont typeface="Arial"/>
              <a:buChar char="•"/>
              <a:tabLst>
                <a:tab pos="285115" algn="l"/>
              </a:tabLst>
            </a:pPr>
            <a:r>
              <a:rPr lang="es-ES_tradnl" sz="2000" spc="-5" dirty="0">
                <a:latin typeface="Arial"/>
                <a:cs typeface="Arial"/>
              </a:rPr>
              <a:t>Eliminar gastos que se consideran</a:t>
            </a:r>
            <a:r>
              <a:rPr lang="es-ES_tradnl" sz="2000" spc="5" dirty="0">
                <a:latin typeface="Arial"/>
                <a:cs typeface="Arial"/>
              </a:rPr>
              <a:t> </a:t>
            </a:r>
            <a:r>
              <a:rPr lang="es-ES_tradnl" sz="2000" spc="-5" dirty="0">
                <a:latin typeface="Arial"/>
                <a:cs typeface="Arial"/>
              </a:rPr>
              <a:t>innecesarios</a:t>
            </a:r>
            <a:r>
              <a:rPr lang="es-ES_tradnl" sz="2000" spc="-5" dirty="0" smtClean="0">
                <a:latin typeface="Arial"/>
                <a:cs typeface="Arial"/>
              </a:rPr>
              <a:t>;</a:t>
            </a:r>
          </a:p>
          <a:p>
            <a:pPr marL="455295" indent="-342900">
              <a:lnSpc>
                <a:spcPct val="100000"/>
              </a:lnSpc>
              <a:spcBef>
                <a:spcPts val="5"/>
              </a:spcBef>
              <a:buFont typeface="Arial"/>
              <a:buChar char="•"/>
              <a:tabLst>
                <a:tab pos="285115" algn="l"/>
              </a:tabLst>
            </a:pPr>
            <a:endParaRPr lang="es-ES_tradnl" sz="2000" dirty="0">
              <a:latin typeface="Arial"/>
              <a:cs typeface="Arial"/>
            </a:endParaRPr>
          </a:p>
          <a:p>
            <a:pPr marL="455295" marR="80645" indent="-342900" algn="just">
              <a:lnSpc>
                <a:spcPct val="100000"/>
              </a:lnSpc>
              <a:buFont typeface="Arial"/>
              <a:buChar char="•"/>
              <a:tabLst>
                <a:tab pos="285115" algn="l"/>
              </a:tabLst>
            </a:pPr>
            <a:r>
              <a:rPr lang="es-ES_tradnl" sz="2000" spc="-5" dirty="0">
                <a:latin typeface="Arial"/>
                <a:cs typeface="Arial"/>
              </a:rPr>
              <a:t>Reasignar presupuesto de partidas que eran utilizadas </a:t>
            </a:r>
            <a:r>
              <a:rPr lang="es-ES_tradnl" sz="2000" spc="-10" dirty="0">
                <a:latin typeface="Arial"/>
                <a:cs typeface="Arial"/>
              </a:rPr>
              <a:t>para  </a:t>
            </a:r>
            <a:r>
              <a:rPr lang="es-ES_tradnl" sz="2000" spc="-5" dirty="0">
                <a:latin typeface="Arial"/>
                <a:cs typeface="Arial"/>
              </a:rPr>
              <a:t>un reparto discrecional de los recursos a programas </a:t>
            </a:r>
            <a:r>
              <a:rPr lang="es-ES_tradnl" sz="2000" dirty="0">
                <a:latin typeface="Arial"/>
                <a:cs typeface="Arial"/>
              </a:rPr>
              <a:t>y  </a:t>
            </a:r>
            <a:r>
              <a:rPr lang="es-ES_tradnl" sz="2000" spc="-5" dirty="0">
                <a:latin typeface="Arial"/>
                <a:cs typeface="Arial"/>
              </a:rPr>
              <a:t>proyectos con reglas claras para su</a:t>
            </a:r>
            <a:r>
              <a:rPr lang="es-ES_tradnl" sz="2000" spc="15" dirty="0">
                <a:latin typeface="Arial"/>
                <a:cs typeface="Arial"/>
              </a:rPr>
              <a:t> </a:t>
            </a:r>
            <a:r>
              <a:rPr lang="es-ES_tradnl" sz="2000" spc="-5" dirty="0">
                <a:latin typeface="Arial"/>
                <a:cs typeface="Arial"/>
              </a:rPr>
              <a:t>asignación</a:t>
            </a:r>
            <a:r>
              <a:rPr lang="es-ES_tradnl" sz="2000" spc="-5" dirty="0" smtClean="0">
                <a:latin typeface="Arial"/>
                <a:cs typeface="Arial"/>
              </a:rPr>
              <a:t>;</a:t>
            </a:r>
          </a:p>
          <a:p>
            <a:pPr marL="455295" marR="80645" indent="-342900" algn="just">
              <a:lnSpc>
                <a:spcPct val="100000"/>
              </a:lnSpc>
              <a:buFont typeface="Arial"/>
              <a:buChar char="•"/>
              <a:tabLst>
                <a:tab pos="285115" algn="l"/>
              </a:tabLst>
            </a:pPr>
            <a:endParaRPr lang="es-ES_tradnl" sz="2000" dirty="0">
              <a:latin typeface="Arial"/>
              <a:cs typeface="Arial"/>
            </a:endParaRPr>
          </a:p>
          <a:p>
            <a:pPr marL="455295" marR="82550" indent="-342900" algn="just">
              <a:lnSpc>
                <a:spcPct val="100000"/>
              </a:lnSpc>
              <a:buFont typeface="Arial"/>
              <a:buChar char="•"/>
              <a:tabLst>
                <a:tab pos="285115" algn="l"/>
              </a:tabLst>
            </a:pPr>
            <a:r>
              <a:rPr lang="es-ES_tradnl" sz="2000" spc="-15" dirty="0">
                <a:latin typeface="Arial"/>
                <a:cs typeface="Arial"/>
              </a:rPr>
              <a:t>Eliminar, </a:t>
            </a:r>
            <a:r>
              <a:rPr lang="es-ES_tradnl" sz="2000" spc="-5" dirty="0">
                <a:latin typeface="Arial"/>
                <a:cs typeface="Arial"/>
              </a:rPr>
              <a:t>fusionar o reducir programas que se consideran  duplicados, que no cumplen con su propósito o </a:t>
            </a:r>
            <a:r>
              <a:rPr lang="es-ES_tradnl" sz="2000" spc="-10" dirty="0">
                <a:latin typeface="Arial"/>
                <a:cs typeface="Arial"/>
              </a:rPr>
              <a:t>ya </a:t>
            </a:r>
            <a:r>
              <a:rPr lang="es-ES_tradnl" sz="2000" spc="-5" dirty="0">
                <a:latin typeface="Arial"/>
                <a:cs typeface="Arial"/>
              </a:rPr>
              <a:t>lo  cumplieron</a:t>
            </a:r>
            <a:r>
              <a:rPr lang="es-ES_tradnl" sz="2000" spc="-5" dirty="0" smtClean="0">
                <a:latin typeface="Arial"/>
                <a:cs typeface="Arial"/>
              </a:rPr>
              <a:t>.</a:t>
            </a:r>
          </a:p>
          <a:p>
            <a:pPr marL="455295" marR="82550" indent="-342900" algn="just">
              <a:lnSpc>
                <a:spcPct val="100000"/>
              </a:lnSpc>
              <a:buFont typeface="Arial"/>
              <a:buChar char="•"/>
              <a:tabLst>
                <a:tab pos="285115" algn="l"/>
              </a:tabLst>
            </a:pPr>
            <a:endParaRPr lang="es-ES_tradnl" sz="2000" dirty="0">
              <a:latin typeface="Arial"/>
              <a:cs typeface="Arial"/>
            </a:endParaRPr>
          </a:p>
          <a:p>
            <a:pPr marL="455295" marR="81280" indent="-342900" algn="just">
              <a:lnSpc>
                <a:spcPct val="100000"/>
              </a:lnSpc>
              <a:buFont typeface="Arial"/>
              <a:buChar char="•"/>
              <a:tabLst>
                <a:tab pos="285115" algn="l"/>
              </a:tabLst>
            </a:pPr>
            <a:r>
              <a:rPr lang="es-ES_tradnl" sz="2000" spc="-5" dirty="0">
                <a:latin typeface="Arial"/>
                <a:cs typeface="Arial"/>
              </a:rPr>
              <a:t>Con la eliminación de programas </a:t>
            </a:r>
            <a:r>
              <a:rPr lang="es-ES_tradnl" sz="2000" dirty="0">
                <a:latin typeface="Arial"/>
                <a:cs typeface="Arial"/>
              </a:rPr>
              <a:t>y </a:t>
            </a:r>
            <a:r>
              <a:rPr lang="es-ES_tradnl" sz="2000" spc="-5" dirty="0">
                <a:latin typeface="Arial"/>
                <a:cs typeface="Arial"/>
              </a:rPr>
              <a:t>gastos </a:t>
            </a:r>
            <a:r>
              <a:rPr lang="es-ES_tradnl" sz="2000" spc="-10" dirty="0">
                <a:latin typeface="Arial"/>
                <a:cs typeface="Arial"/>
              </a:rPr>
              <a:t>con </a:t>
            </a:r>
            <a:r>
              <a:rPr lang="es-ES_tradnl" sz="2000" spc="-5" dirty="0">
                <a:latin typeface="Arial"/>
                <a:cs typeface="Arial"/>
              </a:rPr>
              <a:t>poco impacto  social </a:t>
            </a:r>
            <a:r>
              <a:rPr lang="es-ES_tradnl" sz="2000" dirty="0">
                <a:latin typeface="Arial"/>
                <a:cs typeface="Arial"/>
              </a:rPr>
              <a:t>y </a:t>
            </a:r>
            <a:r>
              <a:rPr lang="es-ES_tradnl" sz="2000" spc="-5" dirty="0">
                <a:latin typeface="Arial"/>
                <a:cs typeface="Arial"/>
              </a:rPr>
              <a:t>productivo se contribuirá a financiar gasto </a:t>
            </a:r>
            <a:r>
              <a:rPr lang="es-ES_tradnl" sz="2000" spc="-10" dirty="0">
                <a:latin typeface="Arial"/>
                <a:cs typeface="Arial"/>
              </a:rPr>
              <a:t>en  </a:t>
            </a:r>
            <a:r>
              <a:rPr lang="es-ES_tradnl" sz="2000" spc="-5" dirty="0">
                <a:latin typeface="Arial"/>
                <a:cs typeface="Arial"/>
              </a:rPr>
              <a:t>infraestructura </a:t>
            </a:r>
            <a:r>
              <a:rPr lang="es-ES_tradnl" sz="2000" dirty="0">
                <a:latin typeface="Arial"/>
                <a:cs typeface="Arial"/>
              </a:rPr>
              <a:t>y </a:t>
            </a:r>
            <a:r>
              <a:rPr lang="es-ES_tradnl" sz="2000" spc="-5" dirty="0">
                <a:latin typeface="Arial"/>
                <a:cs typeface="Arial"/>
              </a:rPr>
              <a:t>programas sociales prioritarios, lo cual  incrementará la eficiencia en el presupuesto sin comprometer  la disciplina</a:t>
            </a:r>
            <a:r>
              <a:rPr lang="es-ES_tradnl" sz="2000" spc="10" dirty="0">
                <a:latin typeface="Arial"/>
                <a:cs typeface="Arial"/>
              </a:rPr>
              <a:t> </a:t>
            </a:r>
            <a:r>
              <a:rPr lang="es-ES_tradnl" sz="2000" dirty="0">
                <a:latin typeface="Arial"/>
                <a:cs typeface="Arial"/>
              </a:rPr>
              <a:t>fiscal.</a:t>
            </a:r>
          </a:p>
        </p:txBody>
      </p:sp>
      <p:sp>
        <p:nvSpPr>
          <p:cNvPr id="2" name="CuadroTexto 1"/>
          <p:cNvSpPr txBox="1"/>
          <p:nvPr/>
        </p:nvSpPr>
        <p:spPr>
          <a:xfrm>
            <a:off x="787749" y="495915"/>
            <a:ext cx="7658100" cy="1077218"/>
          </a:xfrm>
          <a:prstGeom prst="rect">
            <a:avLst/>
          </a:prstGeom>
          <a:noFill/>
        </p:spPr>
        <p:txBody>
          <a:bodyPr wrap="square" rtlCol="0">
            <a:spAutoFit/>
          </a:bodyPr>
          <a:lstStyle/>
          <a:p>
            <a:r>
              <a:rPr lang="es-MX" sz="3200" dirty="0" smtClean="0"/>
              <a:t>Origen de los recursos para los nuevos programas y proyectos de gobierno</a:t>
            </a:r>
            <a:endParaRPr lang="es-MX" sz="3200" dirty="0"/>
          </a:p>
        </p:txBody>
      </p:sp>
    </p:spTree>
    <p:extLst>
      <p:ext uri="{BB962C8B-B14F-4D97-AF65-F5344CB8AC3E}">
        <p14:creationId xmlns:p14="http://schemas.microsoft.com/office/powerpoint/2010/main" val="181283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1254" y="271238"/>
            <a:ext cx="8733074" cy="5672363"/>
          </a:xfrm>
        </p:spPr>
        <p:txBody>
          <a:bodyPr>
            <a:normAutofit fontScale="47500" lnSpcReduction="20000"/>
          </a:bodyPr>
          <a:lstStyle/>
          <a:p>
            <a:pPr marL="0" indent="0" algn="ctr">
              <a:buNone/>
            </a:pPr>
            <a:endParaRPr lang="es-ES" sz="4400" i="1" dirty="0" smtClean="0"/>
          </a:p>
          <a:p>
            <a:pPr marL="0" indent="0" algn="ctr">
              <a:buNone/>
            </a:pPr>
            <a:r>
              <a:rPr lang="es-ES" sz="4400" b="1" dirty="0"/>
              <a:t>¿A QUÉ SE ENFRENTAN LAS EMPRESAS EN MÉXICO ACTUALMENTE? </a:t>
            </a:r>
            <a:endParaRPr lang="es-ES" sz="4400" dirty="0"/>
          </a:p>
          <a:p>
            <a:r>
              <a:rPr lang="es-ES" sz="4400" dirty="0"/>
              <a:t>Nuevos medios de control fiscal. </a:t>
            </a:r>
            <a:r>
              <a:rPr lang="es-ES" sz="4400" dirty="0">
                <a:latin typeface="Wingdings"/>
              </a:rPr>
              <a:t> </a:t>
            </a:r>
            <a:r>
              <a:rPr lang="es-ES" sz="4400" dirty="0"/>
              <a:t>CFDI </a:t>
            </a:r>
          </a:p>
          <a:p>
            <a:pPr lvl="1">
              <a:buFont typeface="Wingdings" charset="2"/>
              <a:buChar char="ü"/>
            </a:pPr>
            <a:r>
              <a:rPr lang="es-ES" sz="4200" dirty="0">
                <a:latin typeface="Wingdings"/>
              </a:rPr>
              <a:t> </a:t>
            </a:r>
            <a:r>
              <a:rPr lang="es-ES" sz="4200" dirty="0"/>
              <a:t>Contabilidad </a:t>
            </a:r>
            <a:r>
              <a:rPr lang="es-ES" sz="4200" dirty="0" err="1"/>
              <a:t>electrónica</a:t>
            </a:r>
            <a:r>
              <a:rPr lang="es-ES" sz="4200" dirty="0"/>
              <a:t>.</a:t>
            </a:r>
            <a:br>
              <a:rPr lang="es-ES" sz="4200" dirty="0"/>
            </a:br>
            <a:r>
              <a:rPr lang="es-ES" sz="4200" dirty="0">
                <a:latin typeface="Wingdings"/>
              </a:rPr>
              <a:t> </a:t>
            </a:r>
            <a:r>
              <a:rPr lang="es-ES" sz="4200" dirty="0" err="1"/>
              <a:t>Buzón</a:t>
            </a:r>
            <a:r>
              <a:rPr lang="es-ES" sz="4200" dirty="0"/>
              <a:t> tributario.</a:t>
            </a:r>
            <a:br>
              <a:rPr lang="es-ES" sz="4200" dirty="0"/>
            </a:br>
            <a:r>
              <a:rPr lang="es-ES" sz="4200" dirty="0">
                <a:latin typeface="Wingdings"/>
              </a:rPr>
              <a:t> </a:t>
            </a:r>
            <a:r>
              <a:rPr lang="es-ES" sz="4200" dirty="0" err="1"/>
              <a:t>Revisión</a:t>
            </a:r>
            <a:r>
              <a:rPr lang="es-ES" sz="4200" dirty="0"/>
              <a:t> </a:t>
            </a:r>
            <a:r>
              <a:rPr lang="es-ES" sz="4200" dirty="0" err="1"/>
              <a:t>electrónica</a:t>
            </a:r>
            <a:r>
              <a:rPr lang="es-ES" sz="4200" dirty="0"/>
              <a:t>.</a:t>
            </a:r>
            <a:br>
              <a:rPr lang="es-ES" sz="4200" dirty="0"/>
            </a:br>
            <a:r>
              <a:rPr lang="es-ES" sz="4200" dirty="0">
                <a:latin typeface="Wingdings"/>
              </a:rPr>
              <a:t> </a:t>
            </a:r>
            <a:r>
              <a:rPr lang="es-ES" sz="4200" dirty="0"/>
              <a:t>Materialidad de las operaciones. </a:t>
            </a:r>
          </a:p>
          <a:p>
            <a:pPr lvl="1">
              <a:buFont typeface="Wingdings" charset="2"/>
              <a:buChar char="ü"/>
            </a:pPr>
            <a:r>
              <a:rPr lang="es-ES" sz="4200" dirty="0" smtClean="0"/>
              <a:t>    Art</a:t>
            </a:r>
            <a:r>
              <a:rPr lang="es-ES" sz="4200" dirty="0"/>
              <a:t>.69-B CFF, </a:t>
            </a:r>
            <a:r>
              <a:rPr lang="es-ES" sz="4200" dirty="0" smtClean="0"/>
              <a:t>Operaciones Inexistentes </a:t>
            </a:r>
            <a:endParaRPr lang="es-ES" sz="4200" dirty="0"/>
          </a:p>
          <a:p>
            <a:pPr lvl="1">
              <a:buFont typeface="Wingdings" charset="2"/>
              <a:buChar char="ü"/>
            </a:pPr>
            <a:r>
              <a:rPr lang="es-ES" sz="4200" dirty="0">
                <a:latin typeface="Wingdings"/>
              </a:rPr>
              <a:t> </a:t>
            </a:r>
            <a:r>
              <a:rPr lang="es-ES" sz="4200" dirty="0" smtClean="0"/>
              <a:t>Art</a:t>
            </a:r>
            <a:r>
              <a:rPr lang="es-ES" sz="4200" dirty="0"/>
              <a:t>. 69-B-Bis CFF, </a:t>
            </a:r>
            <a:r>
              <a:rPr lang="es-ES" sz="4200" dirty="0" err="1"/>
              <a:t>Transmisión</a:t>
            </a:r>
            <a:r>
              <a:rPr lang="es-ES" sz="4200" dirty="0"/>
              <a:t> Indebida de </a:t>
            </a:r>
            <a:r>
              <a:rPr lang="es-ES" sz="4200" dirty="0" err="1"/>
              <a:t>Pérdidas</a:t>
            </a:r>
            <a:r>
              <a:rPr lang="es-ES" sz="4200" dirty="0"/>
              <a:t> </a:t>
            </a:r>
          </a:p>
          <a:p>
            <a:pPr lvl="1">
              <a:buFont typeface="Wingdings" charset="2"/>
              <a:buChar char="ü"/>
            </a:pPr>
            <a:r>
              <a:rPr lang="es-ES" sz="4200" dirty="0">
                <a:latin typeface="Wingdings"/>
              </a:rPr>
              <a:t> </a:t>
            </a:r>
            <a:r>
              <a:rPr lang="es-ES" sz="4200" dirty="0" err="1" smtClean="0"/>
              <a:t>Identificación</a:t>
            </a:r>
            <a:r>
              <a:rPr lang="es-ES" sz="4200" dirty="0" smtClean="0"/>
              <a:t> </a:t>
            </a:r>
            <a:r>
              <a:rPr lang="es-ES" sz="4200" dirty="0"/>
              <a:t>de Operaciones </a:t>
            </a:r>
            <a:r>
              <a:rPr lang="es-ES" sz="4200" dirty="0" err="1"/>
              <a:t>Antilavado</a:t>
            </a:r>
            <a:r>
              <a:rPr lang="es-ES" sz="4200" dirty="0"/>
              <a:t>. </a:t>
            </a:r>
          </a:p>
          <a:p>
            <a:pPr lvl="1">
              <a:buFont typeface="Wingdings" charset="2"/>
              <a:buChar char="ü"/>
            </a:pPr>
            <a:r>
              <a:rPr lang="es-ES" sz="4200" dirty="0">
                <a:latin typeface="Wingdings"/>
              </a:rPr>
              <a:t> </a:t>
            </a:r>
            <a:r>
              <a:rPr lang="es-ES" sz="4200" dirty="0" err="1" smtClean="0"/>
              <a:t>Declaración</a:t>
            </a:r>
            <a:r>
              <a:rPr lang="es-ES" sz="4200" dirty="0" smtClean="0"/>
              <a:t> </a:t>
            </a:r>
            <a:r>
              <a:rPr lang="es-ES" sz="4200" dirty="0"/>
              <a:t>de Operaciones Relevantes. </a:t>
            </a:r>
          </a:p>
          <a:p>
            <a:pPr lvl="1">
              <a:buFont typeface="Wingdings" charset="2"/>
              <a:buChar char="ü"/>
            </a:pPr>
            <a:r>
              <a:rPr lang="es-ES" sz="4200" dirty="0">
                <a:latin typeface="Wingdings"/>
              </a:rPr>
              <a:t> </a:t>
            </a:r>
            <a:r>
              <a:rPr lang="es-ES" sz="4200" dirty="0" smtClean="0"/>
              <a:t>Informativas </a:t>
            </a:r>
            <a:r>
              <a:rPr lang="es-ES" sz="4200" dirty="0"/>
              <a:t>de PT entre PR. </a:t>
            </a:r>
          </a:p>
          <a:p>
            <a:pPr lvl="1">
              <a:buFont typeface="Wingdings" charset="2"/>
              <a:buChar char="ü"/>
            </a:pPr>
            <a:r>
              <a:rPr lang="es-ES" sz="4200" dirty="0">
                <a:latin typeface="Wingdings"/>
              </a:rPr>
              <a:t> </a:t>
            </a:r>
            <a:r>
              <a:rPr lang="es-ES" sz="4200" dirty="0" smtClean="0"/>
              <a:t>Visita </a:t>
            </a:r>
            <a:r>
              <a:rPr lang="es-ES" sz="4200" dirty="0"/>
              <a:t>domiciliaria para verificar operaciones de ingresos o </a:t>
            </a:r>
            <a:r>
              <a:rPr lang="es-ES" sz="4200" dirty="0" smtClean="0"/>
              <a:t>actos </a:t>
            </a:r>
            <a:r>
              <a:rPr lang="es-ES" sz="4200" dirty="0"/>
              <a:t>(presuntiva) </a:t>
            </a:r>
          </a:p>
          <a:p>
            <a:pPr lvl="1">
              <a:buFont typeface="Wingdings" charset="2"/>
              <a:buChar char="ü"/>
            </a:pPr>
            <a:r>
              <a:rPr lang="es-ES" sz="4200" dirty="0">
                <a:latin typeface="Wingdings"/>
              </a:rPr>
              <a:t>  </a:t>
            </a:r>
            <a:r>
              <a:rPr lang="es-ES" sz="4200" dirty="0" err="1"/>
              <a:t>Padrón</a:t>
            </a:r>
            <a:r>
              <a:rPr lang="es-ES" sz="4200" dirty="0"/>
              <a:t> de Beneficiarios del </a:t>
            </a:r>
            <a:r>
              <a:rPr lang="es-ES" sz="4200" dirty="0" err="1"/>
              <a:t>Estímulo</a:t>
            </a:r>
            <a:r>
              <a:rPr lang="es-ES" sz="4200" dirty="0"/>
              <a:t> para la RFN </a:t>
            </a:r>
          </a:p>
          <a:p>
            <a:r>
              <a:rPr lang="es-ES" dirty="0" smtClean="0"/>
              <a:t>º</a:t>
            </a:r>
            <a:endParaRPr lang="es-ES" dirty="0"/>
          </a:p>
        </p:txBody>
      </p:sp>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363844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p:nvPr/>
        </p:nvSpPr>
        <p:spPr>
          <a:xfrm>
            <a:off x="394667" y="1303842"/>
            <a:ext cx="8049865" cy="5539977"/>
          </a:xfrm>
          <a:prstGeom prst="rect">
            <a:avLst/>
          </a:prstGeom>
          <a:ln w="12191">
            <a:noFill/>
          </a:ln>
        </p:spPr>
        <p:txBody>
          <a:bodyPr vert="horz" wrap="square" lIns="0" tIns="0" rIns="0" bIns="0" rtlCol="0">
            <a:spAutoFit/>
          </a:bodyPr>
          <a:lstStyle/>
          <a:p>
            <a:pPr marL="112395" marR="82550" algn="ctr">
              <a:lnSpc>
                <a:spcPct val="100000"/>
              </a:lnSpc>
              <a:spcBef>
                <a:spcPts val="850"/>
              </a:spcBef>
            </a:pPr>
            <a:endParaRPr lang="es-ES" sz="2000" dirty="0">
              <a:latin typeface="Arial"/>
              <a:cs typeface="Arial"/>
            </a:endParaRPr>
          </a:p>
          <a:p>
            <a:pPr marL="129539" marR="153035" algn="just">
              <a:lnSpc>
                <a:spcPct val="100000"/>
              </a:lnSpc>
            </a:pPr>
            <a:r>
              <a:rPr lang="es-ES" sz="2400" spc="-5" dirty="0">
                <a:latin typeface="Arial"/>
                <a:cs typeface="Arial"/>
              </a:rPr>
              <a:t>Para el cierre </a:t>
            </a:r>
            <a:r>
              <a:rPr lang="es-ES" sz="2400" spc="-10" dirty="0">
                <a:latin typeface="Arial"/>
                <a:cs typeface="Arial"/>
              </a:rPr>
              <a:t>de </a:t>
            </a:r>
            <a:r>
              <a:rPr lang="es-ES" sz="2400" spc="-5" dirty="0">
                <a:latin typeface="Arial"/>
                <a:cs typeface="Arial"/>
              </a:rPr>
              <a:t>2018 se prevé una inflación anual </a:t>
            </a:r>
            <a:r>
              <a:rPr lang="es-ES" sz="2400" spc="-10" dirty="0">
                <a:latin typeface="Arial"/>
                <a:cs typeface="Arial"/>
              </a:rPr>
              <a:t>de </a:t>
            </a:r>
            <a:r>
              <a:rPr lang="es-ES" sz="2400" spc="-5" dirty="0">
                <a:latin typeface="Arial"/>
                <a:cs typeface="Arial"/>
              </a:rPr>
              <a:t>4.7%. El  precio promedio </a:t>
            </a:r>
            <a:r>
              <a:rPr lang="es-ES" sz="2400" spc="-10" dirty="0">
                <a:latin typeface="Arial"/>
                <a:cs typeface="Arial"/>
              </a:rPr>
              <a:t>de </a:t>
            </a:r>
            <a:r>
              <a:rPr lang="es-ES" sz="2400" spc="-5" dirty="0">
                <a:latin typeface="Arial"/>
                <a:cs typeface="Arial"/>
              </a:rPr>
              <a:t>la mezcla mexicana de petróleo se estima  en 62 dólares por barril (dpb) </a:t>
            </a:r>
            <a:r>
              <a:rPr lang="es-ES" sz="2400" dirty="0">
                <a:latin typeface="Arial"/>
                <a:cs typeface="Arial"/>
              </a:rPr>
              <a:t>y </a:t>
            </a:r>
            <a:r>
              <a:rPr lang="es-ES" sz="2400" spc="-5" dirty="0">
                <a:latin typeface="Arial"/>
                <a:cs typeface="Arial"/>
              </a:rPr>
              <a:t>un tipo de cambio</a:t>
            </a:r>
            <a:r>
              <a:rPr lang="es-ES" sz="2400" spc="70" dirty="0">
                <a:latin typeface="Arial"/>
                <a:cs typeface="Arial"/>
              </a:rPr>
              <a:t> </a:t>
            </a:r>
            <a:r>
              <a:rPr lang="es-ES" sz="2400" spc="-5" dirty="0">
                <a:latin typeface="Arial"/>
                <a:cs typeface="Arial"/>
              </a:rPr>
              <a:t>promedio de</a:t>
            </a:r>
            <a:endParaRPr lang="es-ES" sz="2400" dirty="0">
              <a:latin typeface="Arial"/>
              <a:cs typeface="Arial"/>
            </a:endParaRPr>
          </a:p>
          <a:p>
            <a:pPr marL="129539">
              <a:lnSpc>
                <a:spcPct val="100000"/>
              </a:lnSpc>
            </a:pPr>
            <a:r>
              <a:rPr lang="es-ES" sz="2400" spc="-5" dirty="0">
                <a:latin typeface="Arial"/>
                <a:cs typeface="Arial"/>
              </a:rPr>
              <a:t>19.2 pesos por</a:t>
            </a:r>
            <a:r>
              <a:rPr lang="es-ES" sz="2400" spc="-30" dirty="0">
                <a:latin typeface="Arial"/>
                <a:cs typeface="Arial"/>
              </a:rPr>
              <a:t> </a:t>
            </a:r>
            <a:r>
              <a:rPr lang="es-ES" sz="2400" spc="-15" dirty="0">
                <a:latin typeface="Arial"/>
                <a:cs typeface="Arial"/>
              </a:rPr>
              <a:t>dólar.</a:t>
            </a:r>
            <a:endParaRPr lang="es-ES" sz="2400" dirty="0">
              <a:latin typeface="Arial"/>
              <a:cs typeface="Arial"/>
            </a:endParaRPr>
          </a:p>
          <a:p>
            <a:pPr>
              <a:lnSpc>
                <a:spcPct val="100000"/>
              </a:lnSpc>
            </a:pPr>
            <a:endParaRPr lang="es-ES" sz="2800" dirty="0">
              <a:latin typeface="Times New Roman"/>
              <a:cs typeface="Times New Roman"/>
            </a:endParaRPr>
          </a:p>
          <a:p>
            <a:pPr marL="129539" marR="153670" algn="just">
              <a:lnSpc>
                <a:spcPct val="100000"/>
              </a:lnSpc>
            </a:pPr>
            <a:r>
              <a:rPr lang="es-ES" sz="2400" spc="-5" dirty="0">
                <a:latin typeface="Arial"/>
                <a:cs typeface="Arial"/>
              </a:rPr>
              <a:t>Para el cierre </a:t>
            </a:r>
            <a:r>
              <a:rPr lang="es-ES" sz="2400" spc="-10" dirty="0">
                <a:latin typeface="Arial"/>
                <a:cs typeface="Arial"/>
              </a:rPr>
              <a:t>de </a:t>
            </a:r>
            <a:r>
              <a:rPr lang="es-ES" sz="2400" spc="-5" dirty="0">
                <a:latin typeface="Arial"/>
                <a:cs typeface="Arial"/>
              </a:rPr>
              <a:t>2019, </a:t>
            </a:r>
            <a:r>
              <a:rPr lang="es-ES" sz="2400" spc="-10" dirty="0">
                <a:latin typeface="Arial"/>
                <a:cs typeface="Arial"/>
              </a:rPr>
              <a:t>se </a:t>
            </a:r>
            <a:r>
              <a:rPr lang="es-ES" sz="2400" spc="-5" dirty="0">
                <a:latin typeface="Arial"/>
                <a:cs typeface="Arial"/>
              </a:rPr>
              <a:t>considera la inflación </a:t>
            </a:r>
            <a:r>
              <a:rPr lang="es-ES" sz="2400" spc="-10" dirty="0">
                <a:latin typeface="Arial"/>
                <a:cs typeface="Arial"/>
              </a:rPr>
              <a:t>de </a:t>
            </a:r>
            <a:r>
              <a:rPr lang="es-ES" sz="2400" spc="-5" dirty="0">
                <a:latin typeface="Arial"/>
                <a:cs typeface="Arial"/>
              </a:rPr>
              <a:t>3.4%, un  tipo de cambio nominal promedio de 20.0 pesos por dólar </a:t>
            </a:r>
            <a:r>
              <a:rPr lang="es-ES" sz="2400" dirty="0">
                <a:latin typeface="Arial"/>
                <a:cs typeface="Arial"/>
              </a:rPr>
              <a:t>y  </a:t>
            </a:r>
            <a:r>
              <a:rPr lang="es-ES" sz="2400" spc="-5" dirty="0">
                <a:latin typeface="Arial"/>
                <a:cs typeface="Arial"/>
              </a:rPr>
              <a:t>una tasa de interés nominal promedio de CETES a 28 días de  </a:t>
            </a:r>
            <a:r>
              <a:rPr lang="es-ES" sz="2400" dirty="0">
                <a:latin typeface="Arial"/>
                <a:cs typeface="Arial"/>
              </a:rPr>
              <a:t>8.3%. </a:t>
            </a:r>
            <a:r>
              <a:rPr lang="es-ES" sz="2400" spc="-5" dirty="0">
                <a:latin typeface="Arial"/>
                <a:cs typeface="Arial"/>
              </a:rPr>
              <a:t>Dada la volatilidad que </a:t>
            </a:r>
            <a:r>
              <a:rPr lang="es-ES" sz="2400" spc="-10" dirty="0">
                <a:latin typeface="Arial"/>
                <a:cs typeface="Arial"/>
              </a:rPr>
              <a:t>ha </a:t>
            </a:r>
            <a:r>
              <a:rPr lang="es-ES" sz="2400" spc="-5" dirty="0">
                <a:latin typeface="Arial"/>
                <a:cs typeface="Arial"/>
              </a:rPr>
              <a:t>mostrado el precio de la  mezcla mexicana de crudo </a:t>
            </a:r>
            <a:r>
              <a:rPr lang="es-ES" sz="2400" spc="-10" dirty="0">
                <a:latin typeface="Arial"/>
                <a:cs typeface="Arial"/>
              </a:rPr>
              <a:t>de </a:t>
            </a:r>
            <a:r>
              <a:rPr lang="es-ES" sz="2400" spc="-5" dirty="0">
                <a:latin typeface="Arial"/>
                <a:cs typeface="Arial"/>
              </a:rPr>
              <a:t>exportación se considera </a:t>
            </a:r>
            <a:r>
              <a:rPr lang="es-ES" sz="2400" spc="-10" dirty="0">
                <a:latin typeface="Arial"/>
                <a:cs typeface="Arial"/>
              </a:rPr>
              <a:t>un  </a:t>
            </a:r>
            <a:r>
              <a:rPr lang="es-ES" sz="2400" spc="-5" dirty="0">
                <a:latin typeface="Arial"/>
                <a:cs typeface="Arial"/>
              </a:rPr>
              <a:t>precio de 55.0 dpb </a:t>
            </a:r>
            <a:r>
              <a:rPr lang="es-ES" sz="2400" dirty="0">
                <a:latin typeface="Arial"/>
                <a:cs typeface="Arial"/>
              </a:rPr>
              <a:t>y </a:t>
            </a:r>
            <a:r>
              <a:rPr lang="es-ES" sz="2400" spc="-5" dirty="0">
                <a:latin typeface="Arial"/>
                <a:cs typeface="Arial"/>
              </a:rPr>
              <a:t>una plataforma </a:t>
            </a:r>
            <a:r>
              <a:rPr lang="es-ES" sz="2400" spc="-10" dirty="0">
                <a:latin typeface="Arial"/>
                <a:cs typeface="Arial"/>
              </a:rPr>
              <a:t>de </a:t>
            </a:r>
            <a:r>
              <a:rPr lang="es-ES" sz="2400" spc="-5" dirty="0">
                <a:latin typeface="Arial"/>
                <a:cs typeface="Arial"/>
              </a:rPr>
              <a:t>producción de 1,847  miles de barriles de petróleo</a:t>
            </a:r>
            <a:r>
              <a:rPr lang="es-ES" sz="2400" spc="-10" dirty="0">
                <a:latin typeface="Arial"/>
                <a:cs typeface="Arial"/>
              </a:rPr>
              <a:t> </a:t>
            </a:r>
            <a:r>
              <a:rPr lang="es-ES" sz="2400" spc="-5" dirty="0">
                <a:latin typeface="Arial"/>
                <a:cs typeface="Arial"/>
              </a:rPr>
              <a:t>diarios.</a:t>
            </a:r>
            <a:endParaRPr lang="es-ES" sz="2400" dirty="0">
              <a:latin typeface="Arial"/>
              <a:cs typeface="Arial"/>
            </a:endParaRPr>
          </a:p>
        </p:txBody>
      </p:sp>
      <p:sp>
        <p:nvSpPr>
          <p:cNvPr id="2" name="CuadroTexto 1"/>
          <p:cNvSpPr txBox="1"/>
          <p:nvPr/>
        </p:nvSpPr>
        <p:spPr>
          <a:xfrm>
            <a:off x="809625" y="523875"/>
            <a:ext cx="7219950" cy="707886"/>
          </a:xfrm>
          <a:prstGeom prst="rect">
            <a:avLst/>
          </a:prstGeom>
          <a:noFill/>
        </p:spPr>
        <p:txBody>
          <a:bodyPr wrap="square" rtlCol="0">
            <a:spAutoFit/>
          </a:bodyPr>
          <a:lstStyle/>
          <a:p>
            <a:r>
              <a:rPr lang="es-MX" sz="4000" dirty="0" smtClean="0"/>
              <a:t>Pronósticos para el 2019</a:t>
            </a:r>
            <a:endParaRPr lang="es-MX" sz="4000" dirty="0"/>
          </a:p>
        </p:txBody>
      </p:sp>
    </p:spTree>
    <p:extLst>
      <p:ext uri="{BB962C8B-B14F-4D97-AF65-F5344CB8AC3E}">
        <p14:creationId xmlns:p14="http://schemas.microsoft.com/office/powerpoint/2010/main" val="3758552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p:nvPr/>
        </p:nvSpPr>
        <p:spPr>
          <a:xfrm>
            <a:off x="552024" y="95853"/>
            <a:ext cx="8049865" cy="6487672"/>
          </a:xfrm>
          <a:prstGeom prst="rect">
            <a:avLst/>
          </a:prstGeom>
          <a:ln w="12191">
            <a:noFill/>
          </a:ln>
        </p:spPr>
        <p:txBody>
          <a:bodyPr vert="horz" wrap="square" lIns="0" tIns="0" rIns="0" bIns="0" rtlCol="0">
            <a:spAutoFit/>
          </a:bodyPr>
          <a:lstStyle/>
          <a:p>
            <a:pPr marL="112395" marR="82550" algn="ctr">
              <a:lnSpc>
                <a:spcPct val="100000"/>
              </a:lnSpc>
              <a:spcBef>
                <a:spcPts val="850"/>
              </a:spcBef>
            </a:pPr>
            <a:endParaRPr lang="es-ES" sz="2000" dirty="0">
              <a:latin typeface="Arial"/>
              <a:cs typeface="Arial"/>
            </a:endParaRPr>
          </a:p>
          <a:p>
            <a:pPr marL="62230" marR="81915" algn="just">
              <a:lnSpc>
                <a:spcPct val="100000"/>
              </a:lnSpc>
              <a:spcBef>
                <a:spcPts val="5"/>
              </a:spcBef>
            </a:pPr>
            <a:r>
              <a:rPr lang="es-ES" sz="2400" spc="-5" dirty="0">
                <a:latin typeface="Arial"/>
                <a:cs typeface="Arial"/>
              </a:rPr>
              <a:t>En materia </a:t>
            </a:r>
            <a:r>
              <a:rPr lang="es-ES" sz="2400" spc="-10" dirty="0">
                <a:latin typeface="Arial"/>
                <a:cs typeface="Arial"/>
              </a:rPr>
              <a:t>de </a:t>
            </a:r>
            <a:r>
              <a:rPr lang="es-ES" sz="2400" spc="-5" dirty="0">
                <a:latin typeface="Arial"/>
                <a:cs typeface="Arial"/>
              </a:rPr>
              <a:t>política de ingresos para 2019 se preserva la  estructura tributaria, </a:t>
            </a:r>
            <a:r>
              <a:rPr lang="es-ES" sz="2400" b="1" spc="-5" dirty="0">
                <a:solidFill>
                  <a:srgbClr val="0000FF"/>
                </a:solidFill>
                <a:latin typeface="Arial"/>
                <a:cs typeface="Arial"/>
              </a:rPr>
              <a:t>enfocando los esfuerzos de recaudación  </a:t>
            </a:r>
            <a:r>
              <a:rPr lang="es-ES" sz="2400" b="1" dirty="0">
                <a:solidFill>
                  <a:srgbClr val="0000FF"/>
                </a:solidFill>
                <a:latin typeface="Arial"/>
                <a:cs typeface="Arial"/>
              </a:rPr>
              <a:t>en la </a:t>
            </a:r>
            <a:r>
              <a:rPr lang="es-ES" sz="2400" b="1" spc="-5" dirty="0">
                <a:solidFill>
                  <a:srgbClr val="0000FF"/>
                </a:solidFill>
                <a:latin typeface="Arial"/>
                <a:cs typeface="Arial"/>
              </a:rPr>
              <a:t>administración</a:t>
            </a:r>
            <a:r>
              <a:rPr lang="es-ES" sz="2400" b="1" spc="-50" dirty="0">
                <a:solidFill>
                  <a:srgbClr val="0000FF"/>
                </a:solidFill>
                <a:latin typeface="Arial"/>
                <a:cs typeface="Arial"/>
              </a:rPr>
              <a:t> </a:t>
            </a:r>
            <a:r>
              <a:rPr lang="es-ES" sz="2400" b="1" spc="-5" dirty="0">
                <a:solidFill>
                  <a:srgbClr val="0000FF"/>
                </a:solidFill>
                <a:latin typeface="Arial"/>
                <a:cs typeface="Arial"/>
              </a:rPr>
              <a:t>tributaria</a:t>
            </a:r>
            <a:r>
              <a:rPr lang="es-ES" sz="2400" b="1" spc="-5" dirty="0" smtClean="0">
                <a:solidFill>
                  <a:srgbClr val="0000FF"/>
                </a:solidFill>
                <a:latin typeface="Arial"/>
                <a:cs typeface="Arial"/>
              </a:rPr>
              <a:t>.</a:t>
            </a:r>
          </a:p>
          <a:p>
            <a:pPr marL="62230" marR="81915" algn="just">
              <a:lnSpc>
                <a:spcPct val="100000"/>
              </a:lnSpc>
              <a:spcBef>
                <a:spcPts val="5"/>
              </a:spcBef>
            </a:pPr>
            <a:endParaRPr lang="es-ES" sz="2400" dirty="0">
              <a:latin typeface="Arial"/>
              <a:cs typeface="Arial"/>
            </a:endParaRPr>
          </a:p>
          <a:p>
            <a:pPr marL="62230" marR="82550" algn="just">
              <a:lnSpc>
                <a:spcPct val="100000"/>
              </a:lnSpc>
              <a:spcBef>
                <a:spcPts val="720"/>
              </a:spcBef>
            </a:pPr>
            <a:r>
              <a:rPr lang="es-ES" sz="2400" spc="-5" dirty="0">
                <a:latin typeface="Arial"/>
                <a:cs typeface="Arial"/>
              </a:rPr>
              <a:t>En materia de gasto público, el Proyecto de </a:t>
            </a:r>
            <a:r>
              <a:rPr lang="es-ES" sz="2400" dirty="0">
                <a:latin typeface="Arial"/>
                <a:cs typeface="Arial"/>
              </a:rPr>
              <a:t>PEF </a:t>
            </a:r>
            <a:r>
              <a:rPr lang="es-ES" sz="2400" spc="-5" dirty="0">
                <a:latin typeface="Arial"/>
                <a:cs typeface="Arial"/>
              </a:rPr>
              <a:t>tiene </a:t>
            </a:r>
            <a:r>
              <a:rPr lang="es-ES" sz="2400" spc="-10" dirty="0">
                <a:latin typeface="Arial"/>
                <a:cs typeface="Arial"/>
              </a:rPr>
              <a:t>como </a:t>
            </a:r>
            <a:r>
              <a:rPr lang="es-ES" sz="2400" spc="-5" dirty="0">
                <a:latin typeface="Arial"/>
                <a:cs typeface="Arial"/>
              </a:rPr>
              <a:t>eje  central una política de ahorro </a:t>
            </a:r>
            <a:r>
              <a:rPr lang="es-ES" sz="2400" dirty="0">
                <a:latin typeface="Arial"/>
                <a:cs typeface="Arial"/>
              </a:rPr>
              <a:t>y </a:t>
            </a:r>
            <a:r>
              <a:rPr lang="es-ES" sz="2400" spc="-5" dirty="0">
                <a:latin typeface="Arial"/>
                <a:cs typeface="Arial"/>
              </a:rPr>
              <a:t>austeridad que permita canalizar  los recursos públicos a las necesidades prioritarias de la  sociedad e impulsar el gasto en inversión</a:t>
            </a:r>
            <a:r>
              <a:rPr lang="es-ES" sz="2400" spc="20" dirty="0">
                <a:latin typeface="Arial"/>
                <a:cs typeface="Arial"/>
              </a:rPr>
              <a:t> </a:t>
            </a:r>
            <a:r>
              <a:rPr lang="es-ES" sz="2400" spc="-5" dirty="0">
                <a:latin typeface="Arial"/>
                <a:cs typeface="Arial"/>
              </a:rPr>
              <a:t>productiva</a:t>
            </a:r>
            <a:r>
              <a:rPr lang="es-ES" sz="2400" spc="-5" dirty="0" smtClean="0">
                <a:latin typeface="Arial"/>
                <a:cs typeface="Arial"/>
              </a:rPr>
              <a:t>.</a:t>
            </a:r>
          </a:p>
          <a:p>
            <a:pPr marL="62230" marR="82550" algn="just">
              <a:lnSpc>
                <a:spcPct val="100000"/>
              </a:lnSpc>
              <a:spcBef>
                <a:spcPts val="720"/>
              </a:spcBef>
            </a:pPr>
            <a:endParaRPr lang="es-ES" sz="2400" dirty="0">
              <a:latin typeface="Arial"/>
              <a:cs typeface="Arial"/>
            </a:endParaRPr>
          </a:p>
          <a:p>
            <a:pPr marL="62230" marR="81915" algn="just">
              <a:lnSpc>
                <a:spcPct val="100000"/>
              </a:lnSpc>
              <a:spcBef>
                <a:spcPts val="660"/>
              </a:spcBef>
            </a:pPr>
            <a:r>
              <a:rPr lang="es-ES" sz="2400" b="1" spc="-5" dirty="0">
                <a:solidFill>
                  <a:srgbClr val="3333FF"/>
                </a:solidFill>
                <a:latin typeface="Arial"/>
                <a:cs typeface="Arial"/>
              </a:rPr>
              <a:t>Se propone implementar </a:t>
            </a:r>
            <a:r>
              <a:rPr lang="es-ES" sz="2400" b="1" spc="-10" dirty="0">
                <a:solidFill>
                  <a:srgbClr val="3333FF"/>
                </a:solidFill>
                <a:latin typeface="Arial"/>
                <a:cs typeface="Arial"/>
              </a:rPr>
              <a:t>un </a:t>
            </a:r>
            <a:r>
              <a:rPr lang="es-ES" sz="2400" b="1" spc="-5" dirty="0">
                <a:solidFill>
                  <a:srgbClr val="3333FF"/>
                </a:solidFill>
                <a:latin typeface="Arial"/>
                <a:cs typeface="Arial"/>
              </a:rPr>
              <a:t>paquete de estímulos para los  municipios </a:t>
            </a:r>
            <a:r>
              <a:rPr lang="es-ES" sz="2400" b="1" spc="-10" dirty="0">
                <a:solidFill>
                  <a:srgbClr val="3333FF"/>
                </a:solidFill>
                <a:latin typeface="Arial"/>
                <a:cs typeface="Arial"/>
              </a:rPr>
              <a:t>de </a:t>
            </a:r>
            <a:r>
              <a:rPr lang="es-ES" sz="2400" b="1" spc="-5" dirty="0">
                <a:solidFill>
                  <a:srgbClr val="3333FF"/>
                </a:solidFill>
                <a:latin typeface="Arial"/>
                <a:cs typeface="Arial"/>
              </a:rPr>
              <a:t>la frontera norte con el fin de reactivar la  economía </a:t>
            </a:r>
            <a:r>
              <a:rPr lang="es-ES" sz="2400" spc="-5" dirty="0">
                <a:latin typeface="Arial"/>
                <a:cs typeface="Arial"/>
              </a:rPr>
              <a:t>en una región del país que durante la última década  ha sido afectada por la violencia, el crimen organizado </a:t>
            </a:r>
            <a:r>
              <a:rPr lang="es-ES" sz="2400" dirty="0">
                <a:latin typeface="Arial"/>
                <a:cs typeface="Arial"/>
              </a:rPr>
              <a:t>y </a:t>
            </a:r>
            <a:r>
              <a:rPr lang="es-ES" sz="2400" spc="-5" dirty="0">
                <a:latin typeface="Arial"/>
                <a:cs typeface="Arial"/>
              </a:rPr>
              <a:t>que </a:t>
            </a:r>
            <a:r>
              <a:rPr lang="es-ES" sz="2400" spc="-10" dirty="0">
                <a:latin typeface="Arial"/>
                <a:cs typeface="Arial"/>
              </a:rPr>
              <a:t>ha  </a:t>
            </a:r>
            <a:r>
              <a:rPr lang="es-ES" sz="2400" spc="-5" dirty="0">
                <a:latin typeface="Arial"/>
                <a:cs typeface="Arial"/>
              </a:rPr>
              <a:t>servido </a:t>
            </a:r>
            <a:r>
              <a:rPr lang="es-ES" sz="2400" dirty="0">
                <a:latin typeface="Arial"/>
                <a:cs typeface="Arial"/>
              </a:rPr>
              <a:t>como </a:t>
            </a:r>
            <a:r>
              <a:rPr lang="es-ES" sz="2400" spc="-5" dirty="0">
                <a:latin typeface="Arial"/>
                <a:cs typeface="Arial"/>
              </a:rPr>
              <a:t>amortiguador de flujos</a:t>
            </a:r>
            <a:r>
              <a:rPr lang="es-ES" sz="2400" spc="-35" dirty="0">
                <a:latin typeface="Arial"/>
                <a:cs typeface="Arial"/>
              </a:rPr>
              <a:t> </a:t>
            </a:r>
            <a:r>
              <a:rPr lang="es-ES" sz="2400" spc="-5" dirty="0">
                <a:latin typeface="Arial"/>
                <a:cs typeface="Arial"/>
              </a:rPr>
              <a:t>migratorios.</a:t>
            </a:r>
            <a:endParaRPr lang="es-ES" sz="2400" dirty="0">
              <a:latin typeface="Arial"/>
              <a:cs typeface="Arial"/>
            </a:endParaRPr>
          </a:p>
        </p:txBody>
      </p:sp>
    </p:spTree>
    <p:extLst>
      <p:ext uri="{BB962C8B-B14F-4D97-AF65-F5344CB8AC3E}">
        <p14:creationId xmlns:p14="http://schemas.microsoft.com/office/powerpoint/2010/main" val="2197208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595213" y="1054598"/>
            <a:ext cx="8026622" cy="4980911"/>
          </a:xfrm>
          <a:prstGeom prst="rect">
            <a:avLst/>
          </a:prstGeom>
          <a:blipFill>
            <a:blip r:embed="rId2" cstate="print"/>
            <a:stretch>
              <a:fillRect/>
            </a:stretch>
          </a:blipFill>
        </p:spPr>
        <p:txBody>
          <a:bodyPr wrap="square" lIns="0" tIns="0" rIns="0" bIns="0" rtlCol="0"/>
          <a:lstStyle/>
          <a:p>
            <a:endParaRP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1523926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26645" y="727522"/>
            <a:ext cx="7439794" cy="5539978"/>
          </a:xfrm>
          <a:prstGeom prst="rect">
            <a:avLst/>
          </a:prstGeom>
        </p:spPr>
        <p:txBody>
          <a:bodyPr wrap="square">
            <a:spAutoFit/>
          </a:bodyPr>
          <a:lstStyle/>
          <a:p>
            <a:pPr marL="129539" marR="120014" algn="just">
              <a:lnSpc>
                <a:spcPct val="100000"/>
              </a:lnSpc>
              <a:spcBef>
                <a:spcPts val="850"/>
              </a:spcBef>
            </a:pPr>
            <a:r>
              <a:rPr lang="es-ES" sz="2800" b="1" spc="-5" dirty="0">
                <a:latin typeface="Arial"/>
                <a:cs typeface="Arial"/>
              </a:rPr>
              <a:t>Se reconocen los beneficios de los siguientes cinco </a:t>
            </a:r>
            <a:r>
              <a:rPr lang="es-ES" sz="2800" b="1" spc="-5" dirty="0" smtClean="0">
                <a:latin typeface="Arial"/>
                <a:cs typeface="Arial"/>
              </a:rPr>
              <a:t>principios </a:t>
            </a:r>
            <a:r>
              <a:rPr lang="es-ES" sz="2800" b="1" spc="-5" dirty="0">
                <a:latin typeface="Arial"/>
                <a:cs typeface="Arial"/>
              </a:rPr>
              <a:t>para dotar de resiliencia a </a:t>
            </a:r>
            <a:r>
              <a:rPr lang="es-ES" sz="2800" b="1" dirty="0">
                <a:latin typeface="Arial"/>
                <a:cs typeface="Arial"/>
              </a:rPr>
              <a:t>la</a:t>
            </a:r>
            <a:r>
              <a:rPr lang="es-ES" sz="2800" b="1" spc="-35" dirty="0">
                <a:latin typeface="Arial"/>
                <a:cs typeface="Arial"/>
              </a:rPr>
              <a:t> </a:t>
            </a:r>
            <a:r>
              <a:rPr lang="es-ES" sz="2800" b="1" spc="-5" dirty="0">
                <a:latin typeface="Arial"/>
                <a:cs typeface="Arial"/>
              </a:rPr>
              <a:t>economía:</a:t>
            </a:r>
            <a:endParaRPr lang="es-ES" sz="2800" dirty="0">
              <a:latin typeface="Arial"/>
              <a:cs typeface="Arial"/>
            </a:endParaRPr>
          </a:p>
          <a:p>
            <a:pPr marL="415290" marR="121285" indent="-285750" algn="just">
              <a:lnSpc>
                <a:spcPct val="100000"/>
              </a:lnSpc>
              <a:spcBef>
                <a:spcPts val="1210"/>
              </a:spcBef>
              <a:buFont typeface="Arial"/>
              <a:buChar char="•"/>
              <a:tabLst>
                <a:tab pos="302260" algn="l"/>
              </a:tabLst>
            </a:pPr>
            <a:r>
              <a:rPr lang="es-ES" sz="1600" b="1" spc="-5" dirty="0">
                <a:latin typeface="Arial"/>
                <a:cs typeface="Arial"/>
              </a:rPr>
              <a:t>Disciplina de </a:t>
            </a:r>
            <a:r>
              <a:rPr lang="es-ES" sz="1600" b="1" spc="-10" dirty="0">
                <a:latin typeface="Arial"/>
                <a:cs typeface="Arial"/>
              </a:rPr>
              <a:t>las </a:t>
            </a:r>
            <a:r>
              <a:rPr lang="es-ES" sz="1600" b="1" spc="-5" dirty="0">
                <a:latin typeface="Arial"/>
                <a:cs typeface="Arial"/>
              </a:rPr>
              <a:t>finanzas públicas</a:t>
            </a:r>
            <a:r>
              <a:rPr lang="es-ES" sz="1600" spc="-5" dirty="0">
                <a:latin typeface="Arial"/>
                <a:cs typeface="Arial"/>
              </a:rPr>
              <a:t>, con balances </a:t>
            </a:r>
            <a:r>
              <a:rPr lang="es-ES" sz="1600" spc="-10" dirty="0">
                <a:latin typeface="Arial"/>
                <a:cs typeface="Arial"/>
              </a:rPr>
              <a:t>que </a:t>
            </a:r>
            <a:r>
              <a:rPr lang="es-ES" sz="1600" spc="-5" dirty="0">
                <a:latin typeface="Arial"/>
                <a:cs typeface="Arial"/>
              </a:rPr>
              <a:t>respetan </a:t>
            </a:r>
            <a:r>
              <a:rPr lang="es-ES" sz="1600" dirty="0">
                <a:latin typeface="Arial"/>
                <a:cs typeface="Arial"/>
              </a:rPr>
              <a:t>el  </a:t>
            </a:r>
            <a:r>
              <a:rPr lang="es-ES" sz="1600" spc="-5" dirty="0">
                <a:latin typeface="Arial"/>
                <a:cs typeface="Arial"/>
              </a:rPr>
              <a:t>equilibrio presupuestario e impliquen niveles constantes o decrecientes  </a:t>
            </a:r>
            <a:r>
              <a:rPr lang="es-ES" sz="1600" spc="-10" dirty="0">
                <a:latin typeface="Arial"/>
                <a:cs typeface="Arial"/>
              </a:rPr>
              <a:t>del </a:t>
            </a:r>
            <a:r>
              <a:rPr lang="es-ES" sz="1600" spc="-5" dirty="0">
                <a:latin typeface="Arial"/>
                <a:cs typeface="Arial"/>
              </a:rPr>
              <a:t>endeudamiento </a:t>
            </a:r>
            <a:r>
              <a:rPr lang="es-ES" sz="1600" dirty="0">
                <a:latin typeface="Arial"/>
                <a:cs typeface="Arial"/>
              </a:rPr>
              <a:t>como </a:t>
            </a:r>
            <a:r>
              <a:rPr lang="es-ES" sz="1600" spc="-5" dirty="0">
                <a:latin typeface="Arial"/>
                <a:cs typeface="Arial"/>
              </a:rPr>
              <a:t>proporción </a:t>
            </a:r>
            <a:r>
              <a:rPr lang="es-ES" sz="1600" spc="-10" dirty="0">
                <a:latin typeface="Arial"/>
                <a:cs typeface="Arial"/>
              </a:rPr>
              <a:t>del</a:t>
            </a:r>
            <a:r>
              <a:rPr lang="es-ES" sz="1600" spc="45" dirty="0">
                <a:latin typeface="Arial"/>
                <a:cs typeface="Arial"/>
              </a:rPr>
              <a:t> </a:t>
            </a:r>
            <a:r>
              <a:rPr lang="es-ES" sz="1600" spc="-10" dirty="0">
                <a:latin typeface="Arial"/>
                <a:cs typeface="Arial"/>
              </a:rPr>
              <a:t>PIB.</a:t>
            </a:r>
            <a:endParaRPr lang="es-ES" sz="1600" dirty="0">
              <a:latin typeface="Arial"/>
              <a:cs typeface="Arial"/>
            </a:endParaRPr>
          </a:p>
          <a:p>
            <a:pPr marL="415290" marR="119380" indent="-285750" algn="just">
              <a:lnSpc>
                <a:spcPct val="100000"/>
              </a:lnSpc>
              <a:spcBef>
                <a:spcPts val="600"/>
              </a:spcBef>
              <a:buFont typeface="Arial"/>
              <a:buChar char="•"/>
              <a:tabLst>
                <a:tab pos="302260" algn="l"/>
              </a:tabLst>
            </a:pPr>
            <a:r>
              <a:rPr lang="es-ES" sz="1600" b="1" spc="-5" dirty="0">
                <a:latin typeface="Arial"/>
                <a:cs typeface="Arial"/>
              </a:rPr>
              <a:t>Una estructura de la deuda pública que minimice los riesgos de  descalces. </a:t>
            </a:r>
            <a:r>
              <a:rPr lang="es-ES" sz="1600" spc="-5" dirty="0">
                <a:latin typeface="Arial"/>
                <a:cs typeface="Arial"/>
              </a:rPr>
              <a:t>La administración de la deuda pública </a:t>
            </a:r>
            <a:r>
              <a:rPr lang="es-ES" sz="1600" dirty="0">
                <a:latin typeface="Arial"/>
                <a:cs typeface="Arial"/>
              </a:rPr>
              <a:t>ha sido </a:t>
            </a:r>
            <a:r>
              <a:rPr lang="es-ES" sz="1600" spc="-5" dirty="0">
                <a:latin typeface="Arial"/>
                <a:cs typeface="Arial"/>
              </a:rPr>
              <a:t>exitosa </a:t>
            </a:r>
            <a:r>
              <a:rPr lang="es-ES" sz="1600" dirty="0">
                <a:latin typeface="Arial"/>
                <a:cs typeface="Arial"/>
              </a:rPr>
              <a:t>en  </a:t>
            </a:r>
            <a:r>
              <a:rPr lang="es-ES" sz="1600" spc="-5" dirty="0">
                <a:latin typeface="Arial"/>
                <a:cs typeface="Arial"/>
              </a:rPr>
              <a:t>conseguir un perfil de </a:t>
            </a:r>
            <a:r>
              <a:rPr lang="es-ES" sz="1600" dirty="0">
                <a:latin typeface="Arial"/>
                <a:cs typeface="Arial"/>
              </a:rPr>
              <a:t>largo </a:t>
            </a:r>
            <a:r>
              <a:rPr lang="es-ES" sz="1600" spc="-5" dirty="0">
                <a:latin typeface="Arial"/>
                <a:cs typeface="Arial"/>
              </a:rPr>
              <a:t>plazo con una proporción </a:t>
            </a:r>
            <a:r>
              <a:rPr lang="es-ES" sz="1600" dirty="0">
                <a:latin typeface="Arial"/>
                <a:cs typeface="Arial"/>
              </a:rPr>
              <a:t>elevada </a:t>
            </a:r>
            <a:r>
              <a:rPr lang="es-ES" sz="1600" spc="-5" dirty="0">
                <a:latin typeface="Arial"/>
                <a:cs typeface="Arial"/>
              </a:rPr>
              <a:t>en  moneda local y un predominio de tasas</a:t>
            </a:r>
            <a:r>
              <a:rPr lang="es-ES" sz="1600" spc="35" dirty="0">
                <a:latin typeface="Arial"/>
                <a:cs typeface="Arial"/>
              </a:rPr>
              <a:t> </a:t>
            </a:r>
            <a:r>
              <a:rPr lang="es-ES" sz="1600" spc="-5" dirty="0">
                <a:latin typeface="Arial"/>
                <a:cs typeface="Arial"/>
              </a:rPr>
              <a:t>fijas.</a:t>
            </a:r>
            <a:endParaRPr lang="es-ES" sz="1600" dirty="0">
              <a:latin typeface="Arial"/>
              <a:cs typeface="Arial"/>
            </a:endParaRPr>
          </a:p>
          <a:p>
            <a:pPr marL="415290" marR="118110" indent="-285750" algn="just">
              <a:lnSpc>
                <a:spcPct val="100000"/>
              </a:lnSpc>
              <a:spcBef>
                <a:spcPts val="600"/>
              </a:spcBef>
              <a:buFont typeface="Arial"/>
              <a:buChar char="•"/>
              <a:tabLst>
                <a:tab pos="302260" algn="l"/>
              </a:tabLst>
            </a:pPr>
            <a:r>
              <a:rPr lang="es-ES" sz="1600" b="1" spc="-5" dirty="0">
                <a:solidFill>
                  <a:srgbClr val="0000FF"/>
                </a:solidFill>
                <a:latin typeface="Arial"/>
                <a:cs typeface="Arial"/>
              </a:rPr>
              <a:t>La autonomía del Banco de México </a:t>
            </a:r>
            <a:r>
              <a:rPr lang="es-ES" sz="1600" spc="-5" dirty="0">
                <a:latin typeface="Arial"/>
                <a:cs typeface="Arial"/>
              </a:rPr>
              <a:t>es parte </a:t>
            </a:r>
            <a:r>
              <a:rPr lang="es-ES" sz="1600" spc="-10" dirty="0">
                <a:latin typeface="Arial"/>
                <a:cs typeface="Arial"/>
              </a:rPr>
              <a:t>del </a:t>
            </a:r>
            <a:r>
              <a:rPr lang="es-ES" sz="1600" spc="-5" dirty="0">
                <a:latin typeface="Arial"/>
                <a:cs typeface="Arial"/>
              </a:rPr>
              <a:t>diseño institucional  </a:t>
            </a:r>
            <a:r>
              <a:rPr lang="es-ES" sz="1600" spc="-10" dirty="0">
                <a:latin typeface="Arial"/>
                <a:cs typeface="Arial"/>
              </a:rPr>
              <a:t>que </a:t>
            </a:r>
            <a:r>
              <a:rPr lang="es-ES" sz="1600" spc="-5" dirty="0">
                <a:latin typeface="Arial"/>
                <a:cs typeface="Arial"/>
              </a:rPr>
              <a:t>ayuda a anclar </a:t>
            </a:r>
            <a:r>
              <a:rPr lang="es-ES" sz="1600" spc="-10" dirty="0">
                <a:latin typeface="Arial"/>
                <a:cs typeface="Arial"/>
              </a:rPr>
              <a:t>las </a:t>
            </a:r>
            <a:r>
              <a:rPr lang="es-ES" sz="1600" spc="-5" dirty="0">
                <a:latin typeface="Arial"/>
                <a:cs typeface="Arial"/>
              </a:rPr>
              <a:t>expectativas de inflación, lo que permite  </a:t>
            </a:r>
            <a:r>
              <a:rPr lang="es-ES" sz="1600" spc="-10" dirty="0">
                <a:latin typeface="Arial"/>
                <a:cs typeface="Arial"/>
              </a:rPr>
              <a:t>estabilizarla </a:t>
            </a:r>
            <a:r>
              <a:rPr lang="es-ES" sz="1600" spc="-5" dirty="0">
                <a:latin typeface="Arial"/>
                <a:cs typeface="Arial"/>
              </a:rPr>
              <a:t>con un menor costo en términos de </a:t>
            </a:r>
            <a:r>
              <a:rPr lang="es-ES" sz="1600" spc="-10" dirty="0">
                <a:latin typeface="Arial"/>
                <a:cs typeface="Arial"/>
              </a:rPr>
              <a:t>actividad</a:t>
            </a:r>
            <a:r>
              <a:rPr lang="es-ES" sz="1600" spc="150" dirty="0">
                <a:latin typeface="Arial"/>
                <a:cs typeface="Arial"/>
              </a:rPr>
              <a:t> </a:t>
            </a:r>
            <a:r>
              <a:rPr lang="es-ES" sz="1600" spc="-5" dirty="0">
                <a:latin typeface="Arial"/>
                <a:cs typeface="Arial"/>
              </a:rPr>
              <a:t>económica.</a:t>
            </a:r>
            <a:endParaRPr lang="es-ES" sz="1600" dirty="0">
              <a:latin typeface="Arial"/>
              <a:cs typeface="Arial"/>
            </a:endParaRPr>
          </a:p>
          <a:p>
            <a:pPr marL="415290" marR="120014" indent="-285750" algn="just">
              <a:lnSpc>
                <a:spcPct val="100000"/>
              </a:lnSpc>
              <a:spcBef>
                <a:spcPts val="600"/>
              </a:spcBef>
              <a:buFont typeface="Arial"/>
              <a:buChar char="•"/>
              <a:tabLst>
                <a:tab pos="302260" algn="l"/>
              </a:tabLst>
            </a:pPr>
            <a:r>
              <a:rPr lang="es-ES" sz="1600" b="1" spc="-5" dirty="0">
                <a:latin typeface="Arial"/>
                <a:cs typeface="Arial"/>
              </a:rPr>
              <a:t>Una regulación prudencial y supervisión del sistema financiero </a:t>
            </a:r>
            <a:r>
              <a:rPr lang="es-ES" sz="1600" spc="-5" dirty="0">
                <a:latin typeface="Arial"/>
                <a:cs typeface="Arial"/>
              </a:rPr>
              <a:t>para  mantener </a:t>
            </a:r>
            <a:r>
              <a:rPr lang="es-ES" sz="1600" dirty="0">
                <a:latin typeface="Arial"/>
                <a:cs typeface="Arial"/>
              </a:rPr>
              <a:t>su </a:t>
            </a:r>
            <a:r>
              <a:rPr lang="es-ES" sz="1600" spc="-5" dirty="0">
                <a:latin typeface="Arial"/>
                <a:cs typeface="Arial"/>
              </a:rPr>
              <a:t>estabilidad y </a:t>
            </a:r>
            <a:r>
              <a:rPr lang="es-ES" sz="1600" spc="-10" dirty="0">
                <a:latin typeface="Arial"/>
                <a:cs typeface="Arial"/>
              </a:rPr>
              <a:t>la </a:t>
            </a:r>
            <a:r>
              <a:rPr lang="es-ES" sz="1600" spc="-5" dirty="0">
                <a:latin typeface="Arial"/>
                <a:cs typeface="Arial"/>
              </a:rPr>
              <a:t>expansión </a:t>
            </a:r>
            <a:r>
              <a:rPr lang="es-ES" sz="1600" dirty="0">
                <a:latin typeface="Arial"/>
                <a:cs typeface="Arial"/>
              </a:rPr>
              <a:t>de </a:t>
            </a:r>
            <a:r>
              <a:rPr lang="es-ES" sz="1600" spc="-5" dirty="0">
                <a:latin typeface="Arial"/>
                <a:cs typeface="Arial"/>
              </a:rPr>
              <a:t>financiamiento </a:t>
            </a:r>
            <a:r>
              <a:rPr lang="es-ES" sz="1600" spc="-10" dirty="0">
                <a:latin typeface="Arial"/>
                <a:cs typeface="Arial"/>
              </a:rPr>
              <a:t>dentro de  </a:t>
            </a:r>
            <a:r>
              <a:rPr lang="es-ES" sz="1600" spc="-5" dirty="0">
                <a:latin typeface="Arial"/>
                <a:cs typeface="Arial"/>
              </a:rPr>
              <a:t>condiciones de</a:t>
            </a:r>
            <a:r>
              <a:rPr lang="es-ES" sz="1600" spc="30" dirty="0">
                <a:latin typeface="Arial"/>
                <a:cs typeface="Arial"/>
              </a:rPr>
              <a:t> </a:t>
            </a:r>
            <a:r>
              <a:rPr lang="es-ES" sz="1600" spc="-5" dirty="0">
                <a:latin typeface="Arial"/>
                <a:cs typeface="Arial"/>
              </a:rPr>
              <a:t>competencia.</a:t>
            </a:r>
            <a:endParaRPr lang="es-ES" sz="1600" dirty="0">
              <a:latin typeface="Arial"/>
              <a:cs typeface="Arial"/>
            </a:endParaRPr>
          </a:p>
          <a:p>
            <a:pPr marL="415290" marR="121285" indent="-285750" algn="just">
              <a:lnSpc>
                <a:spcPct val="100000"/>
              </a:lnSpc>
              <a:spcBef>
                <a:spcPts val="600"/>
              </a:spcBef>
              <a:buFont typeface="Arial"/>
              <a:buChar char="•"/>
              <a:tabLst>
                <a:tab pos="302260" algn="l"/>
              </a:tabLst>
            </a:pPr>
            <a:r>
              <a:rPr lang="es-ES" sz="1600" b="1" spc="-5" dirty="0">
                <a:latin typeface="Arial"/>
                <a:cs typeface="Arial"/>
              </a:rPr>
              <a:t>Acuerdos comerciales </a:t>
            </a:r>
            <a:r>
              <a:rPr lang="es-ES" sz="1600" spc="-5" dirty="0">
                <a:latin typeface="Arial"/>
                <a:cs typeface="Arial"/>
              </a:rPr>
              <a:t>que permiten aprovechar ventajas competitivas </a:t>
            </a:r>
            <a:r>
              <a:rPr lang="es-ES" sz="1600" spc="-10" dirty="0">
                <a:latin typeface="Arial"/>
                <a:cs typeface="Arial"/>
              </a:rPr>
              <a:t>de  la </a:t>
            </a:r>
            <a:r>
              <a:rPr lang="es-ES" sz="1600" spc="-5" dirty="0">
                <a:latin typeface="Arial"/>
                <a:cs typeface="Arial"/>
              </a:rPr>
              <a:t>economía</a:t>
            </a:r>
            <a:r>
              <a:rPr lang="es-ES" sz="1600" spc="5" dirty="0">
                <a:latin typeface="Arial"/>
                <a:cs typeface="Arial"/>
              </a:rPr>
              <a:t> </a:t>
            </a:r>
            <a:r>
              <a:rPr lang="es-ES" sz="1600" spc="-5" dirty="0">
                <a:latin typeface="Arial"/>
                <a:cs typeface="Arial"/>
              </a:rPr>
              <a:t>mexicana.</a:t>
            </a:r>
            <a:endParaRPr lang="es-ES" sz="1600" dirty="0">
              <a:latin typeface="Arial"/>
              <a:cs typeface="Arial"/>
            </a:endParaRPr>
          </a:p>
        </p:txBody>
      </p:sp>
    </p:spTree>
    <p:extLst>
      <p:ext uri="{BB962C8B-B14F-4D97-AF65-F5344CB8AC3E}">
        <p14:creationId xmlns:p14="http://schemas.microsoft.com/office/powerpoint/2010/main" val="3096072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
          <p:cNvSpPr/>
          <p:nvPr/>
        </p:nvSpPr>
        <p:spPr>
          <a:xfrm>
            <a:off x="0" y="0"/>
            <a:ext cx="9143999" cy="6858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21863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3"/>
          <p:cNvSpPr txBox="1"/>
          <p:nvPr/>
        </p:nvSpPr>
        <p:spPr>
          <a:xfrm>
            <a:off x="545943" y="415436"/>
            <a:ext cx="8319098" cy="5997796"/>
          </a:xfrm>
          <a:prstGeom prst="rect">
            <a:avLst/>
          </a:prstGeom>
          <a:ln w="12191">
            <a:noFill/>
          </a:ln>
        </p:spPr>
        <p:txBody>
          <a:bodyPr vert="horz" wrap="square" lIns="0" tIns="71120" rIns="0" bIns="0" rtlCol="0">
            <a:spAutoFit/>
          </a:bodyPr>
          <a:lstStyle/>
          <a:p>
            <a:pPr marL="50165" marR="48260">
              <a:lnSpc>
                <a:spcPct val="100000"/>
              </a:lnSpc>
              <a:spcBef>
                <a:spcPts val="560"/>
              </a:spcBef>
            </a:pPr>
            <a:r>
              <a:rPr sz="2000" b="1" dirty="0">
                <a:latin typeface="Arial"/>
                <a:cs typeface="Arial"/>
              </a:rPr>
              <a:t>Hay </a:t>
            </a:r>
            <a:r>
              <a:rPr sz="2000" b="1" spc="-5" dirty="0">
                <a:latin typeface="Arial"/>
                <a:cs typeface="Arial"/>
              </a:rPr>
              <a:t>diversas iniciativas que pueden tener un efecto positivo  </a:t>
            </a:r>
            <a:r>
              <a:rPr sz="2000" b="1" dirty="0">
                <a:latin typeface="Arial"/>
                <a:cs typeface="Arial"/>
              </a:rPr>
              <a:t>en </a:t>
            </a:r>
            <a:r>
              <a:rPr sz="2000" b="1" spc="-5" dirty="0">
                <a:latin typeface="Arial"/>
                <a:cs typeface="Arial"/>
              </a:rPr>
              <a:t>propiciar una </a:t>
            </a:r>
            <a:r>
              <a:rPr sz="2000" b="1" spc="-10" dirty="0">
                <a:latin typeface="Arial"/>
                <a:cs typeface="Arial"/>
              </a:rPr>
              <a:t>mayor </a:t>
            </a:r>
            <a:r>
              <a:rPr sz="2000" b="1" spc="-5" dirty="0">
                <a:latin typeface="Arial"/>
                <a:cs typeface="Arial"/>
              </a:rPr>
              <a:t>tasa de</a:t>
            </a:r>
            <a:r>
              <a:rPr sz="2000" b="1" spc="5" dirty="0">
                <a:latin typeface="Arial"/>
                <a:cs typeface="Arial"/>
              </a:rPr>
              <a:t> </a:t>
            </a:r>
            <a:r>
              <a:rPr sz="2000" b="1" spc="-5" dirty="0">
                <a:latin typeface="Arial"/>
                <a:cs typeface="Arial"/>
              </a:rPr>
              <a:t>crecimiento:</a:t>
            </a:r>
            <a:endParaRPr sz="2000" dirty="0">
              <a:latin typeface="Arial"/>
              <a:cs typeface="Arial"/>
            </a:endParaRPr>
          </a:p>
          <a:p>
            <a:pPr marL="393065" marR="47625" indent="-342900" algn="just">
              <a:lnSpc>
                <a:spcPct val="100000"/>
              </a:lnSpc>
              <a:spcBef>
                <a:spcPts val="1210"/>
              </a:spcBef>
              <a:buFont typeface="Wingdings" charset="2"/>
              <a:buChar char="ü"/>
              <a:tabLst>
                <a:tab pos="193675" algn="l"/>
              </a:tabLst>
            </a:pPr>
            <a:r>
              <a:rPr sz="2000" b="1" spc="-5" dirty="0">
                <a:solidFill>
                  <a:srgbClr val="0000FF"/>
                </a:solidFill>
                <a:latin typeface="Arial"/>
                <a:cs typeface="Arial"/>
              </a:rPr>
              <a:t>El mayor gasto en inversión en infraestructura</a:t>
            </a:r>
            <a:r>
              <a:rPr sz="2000" spc="-5" dirty="0">
                <a:latin typeface="Arial"/>
                <a:cs typeface="Arial"/>
              </a:rPr>
              <a:t>, incluyendo los proyectos  en regiones con mayor pobreza y desigualdad, </a:t>
            </a:r>
            <a:r>
              <a:rPr sz="2000" dirty="0">
                <a:latin typeface="Arial"/>
                <a:cs typeface="Arial"/>
              </a:rPr>
              <a:t>bajo </a:t>
            </a:r>
            <a:r>
              <a:rPr sz="2000" spc="-5" dirty="0">
                <a:latin typeface="Arial"/>
                <a:cs typeface="Arial"/>
              </a:rPr>
              <a:t>crecimiento, y poca  conectividad espacial, permitirá reducir los costos de producción y generar  focos de desarrollo </a:t>
            </a:r>
            <a:r>
              <a:rPr sz="2000" spc="-10" dirty="0">
                <a:latin typeface="Arial"/>
                <a:cs typeface="Arial"/>
              </a:rPr>
              <a:t>que incentiven </a:t>
            </a:r>
            <a:r>
              <a:rPr sz="2000" spc="-5" dirty="0">
                <a:latin typeface="Arial"/>
                <a:cs typeface="Arial"/>
              </a:rPr>
              <a:t>el crecimiento de la</a:t>
            </a:r>
            <a:r>
              <a:rPr sz="2000" spc="140" dirty="0">
                <a:latin typeface="Arial"/>
                <a:cs typeface="Arial"/>
              </a:rPr>
              <a:t> </a:t>
            </a:r>
            <a:r>
              <a:rPr sz="2000" spc="-10" dirty="0">
                <a:latin typeface="Arial"/>
                <a:cs typeface="Arial"/>
              </a:rPr>
              <a:t>productividad.</a:t>
            </a:r>
            <a:endParaRPr sz="2000" dirty="0">
              <a:latin typeface="Arial"/>
              <a:cs typeface="Arial"/>
            </a:endParaRPr>
          </a:p>
          <a:p>
            <a:pPr marL="393065" marR="48260" indent="-342900" algn="just">
              <a:lnSpc>
                <a:spcPct val="100000"/>
              </a:lnSpc>
              <a:spcBef>
                <a:spcPts val="600"/>
              </a:spcBef>
              <a:buFont typeface="Wingdings" charset="2"/>
              <a:buChar char="ü"/>
              <a:tabLst>
                <a:tab pos="193675" algn="l"/>
              </a:tabLst>
            </a:pPr>
            <a:r>
              <a:rPr sz="2000" spc="-10" dirty="0">
                <a:latin typeface="Arial"/>
                <a:cs typeface="Arial"/>
              </a:rPr>
              <a:t>Las </a:t>
            </a:r>
            <a:r>
              <a:rPr sz="2000" spc="-5" dirty="0">
                <a:latin typeface="Arial"/>
                <a:cs typeface="Arial"/>
              </a:rPr>
              <a:t>políticas destinadas a una mayor profundidad financiera pueden  aumentar el ahorro y permitir </a:t>
            </a:r>
            <a:r>
              <a:rPr sz="2000" spc="-10" dirty="0">
                <a:latin typeface="Arial"/>
                <a:cs typeface="Arial"/>
              </a:rPr>
              <a:t>una </a:t>
            </a:r>
            <a:r>
              <a:rPr sz="2000" dirty="0">
                <a:latin typeface="Arial"/>
                <a:cs typeface="Arial"/>
              </a:rPr>
              <a:t>mejor </a:t>
            </a:r>
            <a:r>
              <a:rPr sz="2000" spc="-5" dirty="0">
                <a:latin typeface="Arial"/>
                <a:cs typeface="Arial"/>
              </a:rPr>
              <a:t>asignación de recursos en la  economía.</a:t>
            </a:r>
            <a:endParaRPr sz="2000" dirty="0">
              <a:latin typeface="Arial"/>
              <a:cs typeface="Arial"/>
            </a:endParaRPr>
          </a:p>
          <a:p>
            <a:pPr marL="393065" marR="46990" indent="-342900" algn="just">
              <a:lnSpc>
                <a:spcPct val="100000"/>
              </a:lnSpc>
              <a:spcBef>
                <a:spcPts val="600"/>
              </a:spcBef>
              <a:buFont typeface="Wingdings" charset="2"/>
              <a:buChar char="ü"/>
              <a:tabLst>
                <a:tab pos="193675" algn="l"/>
              </a:tabLst>
            </a:pPr>
            <a:r>
              <a:rPr sz="2000" b="1" spc="-5" dirty="0">
                <a:solidFill>
                  <a:srgbClr val="0000FF"/>
                </a:solidFill>
                <a:latin typeface="Arial"/>
                <a:cs typeface="Arial"/>
              </a:rPr>
              <a:t>La estrategia de pacificación, la reducción de </a:t>
            </a:r>
            <a:r>
              <a:rPr sz="2000" b="1" dirty="0">
                <a:solidFill>
                  <a:srgbClr val="0000FF"/>
                </a:solidFill>
                <a:latin typeface="Arial"/>
                <a:cs typeface="Arial"/>
              </a:rPr>
              <a:t>la </a:t>
            </a:r>
            <a:r>
              <a:rPr sz="2000" b="1" spc="-5" dirty="0">
                <a:solidFill>
                  <a:srgbClr val="0000FF"/>
                </a:solidFill>
                <a:latin typeface="Arial"/>
                <a:cs typeface="Arial"/>
              </a:rPr>
              <a:t>violencia, la lucha  contra la corrupción </a:t>
            </a:r>
            <a:r>
              <a:rPr sz="2000" spc="-50" dirty="0">
                <a:latin typeface="Arial"/>
                <a:cs typeface="Arial"/>
              </a:rPr>
              <a:t>y, </a:t>
            </a:r>
            <a:r>
              <a:rPr sz="2000" spc="-5" dirty="0">
                <a:latin typeface="Arial"/>
                <a:cs typeface="Arial"/>
              </a:rPr>
              <a:t>en general, </a:t>
            </a:r>
            <a:r>
              <a:rPr sz="2000" dirty="0">
                <a:latin typeface="Arial"/>
                <a:cs typeface="Arial"/>
              </a:rPr>
              <a:t>el </a:t>
            </a:r>
            <a:r>
              <a:rPr sz="2000" spc="-5" dirty="0">
                <a:latin typeface="Arial"/>
                <a:cs typeface="Arial"/>
              </a:rPr>
              <a:t>fortalecimiento </a:t>
            </a:r>
            <a:r>
              <a:rPr sz="2000" spc="-10" dirty="0">
                <a:latin typeface="Arial"/>
                <a:cs typeface="Arial"/>
              </a:rPr>
              <a:t>del </a:t>
            </a:r>
            <a:r>
              <a:rPr sz="2000" spc="-5" dirty="0">
                <a:latin typeface="Arial"/>
                <a:cs typeface="Arial"/>
              </a:rPr>
              <a:t>Estado de  derecho, posibilitarán una asignación </a:t>
            </a:r>
            <a:r>
              <a:rPr sz="2000" dirty="0">
                <a:latin typeface="Arial"/>
                <a:cs typeface="Arial"/>
              </a:rPr>
              <a:t>más </a:t>
            </a:r>
            <a:r>
              <a:rPr sz="2000" spc="-5" dirty="0">
                <a:latin typeface="Arial"/>
                <a:cs typeface="Arial"/>
              </a:rPr>
              <a:t>eficiente </a:t>
            </a:r>
            <a:r>
              <a:rPr sz="2000" dirty="0">
                <a:latin typeface="Arial"/>
                <a:cs typeface="Arial"/>
              </a:rPr>
              <a:t>de </a:t>
            </a:r>
            <a:r>
              <a:rPr sz="2000" spc="-5" dirty="0">
                <a:latin typeface="Arial"/>
                <a:cs typeface="Arial"/>
              </a:rPr>
              <a:t>recursos, un mayor  retorno a la inversión y una mayor eficiencia en </a:t>
            </a:r>
            <a:r>
              <a:rPr sz="2000" dirty="0">
                <a:latin typeface="Arial"/>
                <a:cs typeface="Arial"/>
              </a:rPr>
              <a:t>la </a:t>
            </a:r>
            <a:r>
              <a:rPr sz="2000" spc="-5" dirty="0">
                <a:latin typeface="Arial"/>
                <a:cs typeface="Arial"/>
              </a:rPr>
              <a:t>combinación de </a:t>
            </a:r>
            <a:r>
              <a:rPr sz="2000" spc="-10" dirty="0">
                <a:latin typeface="Arial"/>
                <a:cs typeface="Arial"/>
              </a:rPr>
              <a:t>los  </a:t>
            </a:r>
            <a:r>
              <a:rPr sz="2000" spc="-5" dirty="0">
                <a:latin typeface="Arial"/>
                <a:cs typeface="Arial"/>
              </a:rPr>
              <a:t>factores de</a:t>
            </a:r>
            <a:r>
              <a:rPr sz="2000" spc="-15" dirty="0">
                <a:latin typeface="Arial"/>
                <a:cs typeface="Arial"/>
              </a:rPr>
              <a:t> </a:t>
            </a:r>
            <a:r>
              <a:rPr sz="2000" spc="-5" dirty="0">
                <a:latin typeface="Arial"/>
                <a:cs typeface="Arial"/>
              </a:rPr>
              <a:t>producción.</a:t>
            </a:r>
            <a:endParaRPr sz="2000" dirty="0">
              <a:latin typeface="Arial"/>
              <a:cs typeface="Arial"/>
            </a:endParaRPr>
          </a:p>
          <a:p>
            <a:pPr marL="393065" marR="46990" indent="-342900" algn="just">
              <a:lnSpc>
                <a:spcPct val="100000"/>
              </a:lnSpc>
              <a:spcBef>
                <a:spcPts val="600"/>
              </a:spcBef>
              <a:buFont typeface="Wingdings" charset="2"/>
              <a:buChar char="ü"/>
              <a:tabLst>
                <a:tab pos="193675" algn="l"/>
              </a:tabLst>
            </a:pPr>
            <a:r>
              <a:rPr sz="2000" b="1" spc="-5" dirty="0">
                <a:solidFill>
                  <a:srgbClr val="0000FF"/>
                </a:solidFill>
                <a:latin typeface="Arial"/>
                <a:cs typeface="Arial"/>
              </a:rPr>
              <a:t>El desarrollo </a:t>
            </a:r>
            <a:r>
              <a:rPr sz="2000" b="1" dirty="0">
                <a:solidFill>
                  <a:srgbClr val="0000FF"/>
                </a:solidFill>
                <a:latin typeface="Arial"/>
                <a:cs typeface="Arial"/>
              </a:rPr>
              <a:t>de </a:t>
            </a:r>
            <a:r>
              <a:rPr sz="2000" b="1" spc="-5" dirty="0">
                <a:solidFill>
                  <a:srgbClr val="0000FF"/>
                </a:solidFill>
                <a:latin typeface="Arial"/>
                <a:cs typeface="Arial"/>
              </a:rPr>
              <a:t>capital </a:t>
            </a:r>
            <a:r>
              <a:rPr sz="2000" b="1" dirty="0">
                <a:solidFill>
                  <a:srgbClr val="0000FF"/>
                </a:solidFill>
                <a:latin typeface="Arial"/>
                <a:cs typeface="Arial"/>
              </a:rPr>
              <a:t>humano </a:t>
            </a:r>
            <a:r>
              <a:rPr sz="2000" b="1" spc="-5" dirty="0">
                <a:solidFill>
                  <a:srgbClr val="0000FF"/>
                </a:solidFill>
                <a:latin typeface="Arial"/>
                <a:cs typeface="Arial"/>
              </a:rPr>
              <a:t>de </a:t>
            </a:r>
            <a:r>
              <a:rPr sz="2000" b="1" spc="-10" dirty="0">
                <a:solidFill>
                  <a:srgbClr val="0000FF"/>
                </a:solidFill>
                <a:latin typeface="Arial"/>
                <a:cs typeface="Arial"/>
              </a:rPr>
              <a:t>los jóvenes </a:t>
            </a:r>
            <a:r>
              <a:rPr sz="2000" b="1" spc="-5" dirty="0">
                <a:solidFill>
                  <a:srgbClr val="0000FF"/>
                </a:solidFill>
                <a:latin typeface="Arial"/>
                <a:cs typeface="Arial"/>
              </a:rPr>
              <a:t>a través de </a:t>
            </a:r>
            <a:r>
              <a:rPr sz="2000" b="1" dirty="0">
                <a:solidFill>
                  <a:srgbClr val="0000FF"/>
                </a:solidFill>
                <a:latin typeface="Arial"/>
                <a:cs typeface="Arial"/>
              </a:rPr>
              <a:t>la </a:t>
            </a:r>
            <a:r>
              <a:rPr sz="2000" b="1" spc="-5" dirty="0">
                <a:solidFill>
                  <a:srgbClr val="0000FF"/>
                </a:solidFill>
                <a:latin typeface="Arial"/>
                <a:cs typeface="Arial"/>
              </a:rPr>
              <a:t>construcción  de 100 universidades en </a:t>
            </a:r>
            <a:r>
              <a:rPr sz="2000" b="1" spc="-10" dirty="0">
                <a:solidFill>
                  <a:srgbClr val="0000FF"/>
                </a:solidFill>
                <a:latin typeface="Arial"/>
                <a:cs typeface="Arial"/>
              </a:rPr>
              <a:t>zonas </a:t>
            </a:r>
            <a:r>
              <a:rPr sz="2000" b="1" spc="-5" dirty="0">
                <a:solidFill>
                  <a:srgbClr val="0000FF"/>
                </a:solidFill>
                <a:latin typeface="Arial"/>
                <a:cs typeface="Arial"/>
              </a:rPr>
              <a:t>marginadas </a:t>
            </a:r>
            <a:r>
              <a:rPr sz="2000" spc="-5" dirty="0">
                <a:latin typeface="Arial"/>
                <a:cs typeface="Arial"/>
              </a:rPr>
              <a:t>y el programa </a:t>
            </a:r>
            <a:r>
              <a:rPr sz="2000" spc="-10" dirty="0">
                <a:latin typeface="Arial"/>
                <a:cs typeface="Arial"/>
              </a:rPr>
              <a:t>“Jóvenes  Construyendo </a:t>
            </a:r>
            <a:r>
              <a:rPr sz="2000" spc="-5" dirty="0">
                <a:latin typeface="Arial"/>
                <a:cs typeface="Arial"/>
              </a:rPr>
              <a:t>el</a:t>
            </a:r>
            <a:r>
              <a:rPr sz="2000" spc="60" dirty="0">
                <a:latin typeface="Arial"/>
                <a:cs typeface="Arial"/>
              </a:rPr>
              <a:t> </a:t>
            </a:r>
            <a:r>
              <a:rPr sz="2000" spc="-5" dirty="0">
                <a:latin typeface="Arial"/>
                <a:cs typeface="Arial"/>
              </a:rPr>
              <a:t>Futuro”.</a:t>
            </a:r>
            <a:endParaRPr sz="2000" dirty="0">
              <a:latin typeface="Arial"/>
              <a:cs typeface="Arial"/>
            </a:endParaRPr>
          </a:p>
        </p:txBody>
      </p:sp>
    </p:spTree>
    <p:extLst>
      <p:ext uri="{BB962C8B-B14F-4D97-AF65-F5344CB8AC3E}">
        <p14:creationId xmlns:p14="http://schemas.microsoft.com/office/powerpoint/2010/main" val="2493269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2571" y="2607648"/>
            <a:ext cx="8042276" cy="1336956"/>
          </a:xfrm>
        </p:spPr>
        <p:txBody>
          <a:bodyPr/>
          <a:lstStyle/>
          <a:p>
            <a:r>
              <a:rPr lang="es-ES" sz="8800" dirty="0" smtClean="0"/>
              <a:t>DATOS </a:t>
            </a:r>
            <a:r>
              <a:rPr lang="es-ES" sz="8800" dirty="0" smtClean="0"/>
              <a:t>HISTÓRICOS</a:t>
            </a:r>
            <a:endParaRPr lang="es-ES" sz="8800" dirty="0"/>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553909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236029" y="544286"/>
            <a:ext cx="4619274" cy="369332"/>
          </a:xfrm>
          <a:prstGeom prst="rect">
            <a:avLst/>
          </a:prstGeom>
        </p:spPr>
        <p:txBody>
          <a:bodyPr wrap="square">
            <a:spAutoFit/>
          </a:bodyPr>
          <a:lstStyle/>
          <a:p>
            <a:pPr marL="886460">
              <a:lnSpc>
                <a:spcPct val="100000"/>
              </a:lnSpc>
            </a:pPr>
            <a:r>
              <a:rPr lang="es-ES" spc="-15" dirty="0">
                <a:latin typeface="Calibri"/>
                <a:cs typeface="Calibri"/>
              </a:rPr>
              <a:t>PADRON </a:t>
            </a:r>
            <a:r>
              <a:rPr lang="es-ES" spc="-5" dirty="0">
                <a:latin typeface="Calibri"/>
                <a:cs typeface="Calibri"/>
              </a:rPr>
              <a:t>DE</a:t>
            </a:r>
            <a:r>
              <a:rPr lang="es-ES" spc="15" dirty="0">
                <a:latin typeface="Calibri"/>
                <a:cs typeface="Calibri"/>
              </a:rPr>
              <a:t> </a:t>
            </a:r>
            <a:r>
              <a:rPr lang="es-ES" spc="-5" dirty="0">
                <a:latin typeface="Calibri"/>
                <a:cs typeface="Calibri"/>
              </a:rPr>
              <a:t>CONTRIBUYENTES</a:t>
            </a:r>
            <a:endParaRPr lang="es-ES" dirty="0">
              <a:latin typeface="Calibri"/>
              <a:cs typeface="Calibri"/>
            </a:endParaRPr>
          </a:p>
        </p:txBody>
      </p:sp>
      <p:pic>
        <p:nvPicPr>
          <p:cNvPr id="10" name="Imagen 9" descr="Captura de pantalla 2019-01-23 a la(s) 22.32.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099" y="1374774"/>
            <a:ext cx="6178551" cy="3991313"/>
          </a:xfrm>
          <a:prstGeom prst="rect">
            <a:avLst/>
          </a:prstGeom>
        </p:spPr>
      </p:pic>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877433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9-01-23 a la(s) 22.34.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581" y="1459850"/>
            <a:ext cx="5960535" cy="3816999"/>
          </a:xfrm>
          <a:prstGeom prst="rect">
            <a:avLst/>
          </a:prstGeom>
        </p:spPr>
      </p:pic>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639682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9-01-23 a la(s) 23.03.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62" y="6307"/>
            <a:ext cx="8902700" cy="6426200"/>
          </a:xfrm>
          <a:prstGeom prst="rect">
            <a:avLst/>
          </a:prstGeom>
        </p:spPr>
      </p:pic>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248519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lgn="ctr">
              <a:buNone/>
            </a:pPr>
            <a:r>
              <a:rPr lang="es-ES" sz="5400" b="1" dirty="0"/>
              <a:t>PLANES DEL NUEVO GOBIERNO </a:t>
            </a:r>
            <a:endParaRPr lang="es-ES" sz="5400" dirty="0"/>
          </a:p>
          <a:p>
            <a:endParaRPr lang="es-ES" dirty="0"/>
          </a:p>
        </p:txBody>
      </p:sp>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763303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3"/>
          <p:cNvSpPr/>
          <p:nvPr/>
        </p:nvSpPr>
        <p:spPr>
          <a:xfrm>
            <a:off x="1042345" y="889963"/>
            <a:ext cx="7473005" cy="4939337"/>
          </a:xfrm>
          <a:prstGeom prst="rect">
            <a:avLst/>
          </a:prstGeom>
          <a:blipFill>
            <a:blip r:embed="rId2" cstate="print"/>
            <a:stretch>
              <a:fillRect/>
            </a:stretch>
          </a:blipFill>
        </p:spPr>
        <p:txBody>
          <a:bodyPr wrap="square" lIns="0" tIns="0" rIns="0" bIns="0" rtlCol="0"/>
          <a:lstStyle/>
          <a:p>
            <a:endParaRPr/>
          </a:p>
        </p:txBody>
      </p:sp>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1760635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p:nvPr/>
        </p:nvSpPr>
        <p:spPr>
          <a:xfrm>
            <a:off x="1356264" y="616448"/>
            <a:ext cx="7044785" cy="5098551"/>
          </a:xfrm>
          <a:prstGeom prst="rect">
            <a:avLst/>
          </a:prstGeom>
          <a:blipFill>
            <a:blip r:embed="rId2" cstate="print"/>
            <a:stretch>
              <a:fillRect/>
            </a:stretch>
          </a:blipFill>
        </p:spPr>
        <p:txBody>
          <a:bodyPr wrap="square" lIns="0" tIns="0" rIns="0" bIns="0" rtlCol="0"/>
          <a:lstStyle/>
          <a:p>
            <a:endParaRP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007797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9-01-23 a la(s) 22.46.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54100"/>
            <a:ext cx="8940800" cy="4749800"/>
          </a:xfrm>
          <a:prstGeom prst="rect">
            <a:avLst/>
          </a:prstGeom>
        </p:spPr>
      </p:pic>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2010696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aptura de pantalla 2019-01-23 a la(s) 23.36.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320800"/>
            <a:ext cx="6197600" cy="4216400"/>
          </a:xfrm>
          <a:prstGeom prst="rect">
            <a:avLst/>
          </a:prstGeom>
        </p:spPr>
      </p:pic>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1879793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p:nvPr/>
        </p:nvSpPr>
        <p:spPr>
          <a:xfrm>
            <a:off x="0" y="246580"/>
            <a:ext cx="8885077" cy="5794624"/>
          </a:xfrm>
          <a:prstGeom prst="rect">
            <a:avLst/>
          </a:prstGeom>
          <a:blipFill>
            <a:blip r:embed="rId2" cstate="print"/>
            <a:stretch>
              <a:fillRect/>
            </a:stretch>
          </a:blipFill>
        </p:spPr>
        <p:txBody>
          <a:bodyPr wrap="square" lIns="0" tIns="0" rIns="0" bIns="0" rtlCol="0"/>
          <a:lstStyle/>
          <a:p>
            <a:endParaRP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460554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5"/>
          <p:cNvGraphicFramePr>
            <a:graphicFrameLocks noGrp="1"/>
          </p:cNvGraphicFramePr>
          <p:nvPr>
            <p:extLst>
              <p:ext uri="{D42A27DB-BD31-4B8C-83A1-F6EECF244321}">
                <p14:modId xmlns:p14="http://schemas.microsoft.com/office/powerpoint/2010/main" val="1174148302"/>
              </p:ext>
            </p:extLst>
          </p:nvPr>
        </p:nvGraphicFramePr>
        <p:xfrm>
          <a:off x="2208798" y="4204185"/>
          <a:ext cx="5053384" cy="567134"/>
        </p:xfrm>
        <a:graphic>
          <a:graphicData uri="http://schemas.openxmlformats.org/drawingml/2006/table">
            <a:tbl>
              <a:tblPr firstRow="1" bandRow="1">
                <a:tableStyleId>{2D5ABB26-0587-4C30-8999-92F81FD0307C}</a:tableStyleId>
              </a:tblPr>
              <a:tblGrid>
                <a:gridCol w="2525956">
                  <a:extLst>
                    <a:ext uri="{9D8B030D-6E8A-4147-A177-3AD203B41FA5}">
                      <a16:colId xmlns:a16="http://schemas.microsoft.com/office/drawing/2014/main" val="20000"/>
                    </a:ext>
                  </a:extLst>
                </a:gridCol>
                <a:gridCol w="2527428">
                  <a:extLst>
                    <a:ext uri="{9D8B030D-6E8A-4147-A177-3AD203B41FA5}">
                      <a16:colId xmlns:a16="http://schemas.microsoft.com/office/drawing/2014/main" val="20001"/>
                    </a:ext>
                  </a:extLst>
                </a:gridCol>
              </a:tblGrid>
              <a:tr h="149020">
                <a:tc>
                  <a:txBody>
                    <a:bodyPr/>
                    <a:lstStyle/>
                    <a:p>
                      <a:pPr marL="34925">
                        <a:lnSpc>
                          <a:spcPct val="100000"/>
                        </a:lnSpc>
                        <a:spcBef>
                          <a:spcPts val="155"/>
                        </a:spcBef>
                      </a:pPr>
                      <a:r>
                        <a:rPr sz="1600" b="1" spc="-5" dirty="0">
                          <a:solidFill>
                            <a:srgbClr val="FFFFFF"/>
                          </a:solidFill>
                          <a:latin typeface="Arial"/>
                          <a:cs typeface="Arial"/>
                        </a:rPr>
                        <a:t>Incremento </a:t>
                      </a:r>
                      <a:r>
                        <a:rPr sz="1600" b="1" dirty="0">
                          <a:solidFill>
                            <a:srgbClr val="FFFFFF"/>
                          </a:solidFill>
                          <a:latin typeface="Arial"/>
                          <a:cs typeface="Arial"/>
                        </a:rPr>
                        <a:t>en</a:t>
                      </a:r>
                      <a:r>
                        <a:rPr sz="1600" b="1" spc="-35" dirty="0">
                          <a:solidFill>
                            <a:srgbClr val="FFFFFF"/>
                          </a:solidFill>
                          <a:latin typeface="Arial"/>
                          <a:cs typeface="Arial"/>
                        </a:rPr>
                        <a:t> </a:t>
                      </a:r>
                      <a:r>
                        <a:rPr sz="1600" b="1" spc="-5" dirty="0">
                          <a:solidFill>
                            <a:srgbClr val="FFFFFF"/>
                          </a:solidFill>
                          <a:latin typeface="Arial"/>
                          <a:cs typeface="Arial"/>
                        </a:rPr>
                        <a:t>pesos</a:t>
                      </a:r>
                      <a:endParaRPr sz="1600" dirty="0">
                        <a:latin typeface="Arial"/>
                        <a:cs typeface="Arial"/>
                      </a:endParaRPr>
                    </a:p>
                  </a:txBody>
                  <a:tcPr marL="0" marR="0" marT="19685"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5"/>
                    </a:solidFill>
                  </a:tcPr>
                </a:tc>
                <a:tc>
                  <a:txBody>
                    <a:bodyPr/>
                    <a:lstStyle/>
                    <a:p>
                      <a:pPr algn="ctr">
                        <a:lnSpc>
                          <a:spcPct val="100000"/>
                        </a:lnSpc>
                        <a:spcBef>
                          <a:spcPts val="155"/>
                        </a:spcBef>
                      </a:pPr>
                      <a:r>
                        <a:rPr sz="1600" b="1" spc="-5" dirty="0">
                          <a:solidFill>
                            <a:srgbClr val="FFFFFF"/>
                          </a:solidFill>
                          <a:latin typeface="Arial"/>
                          <a:cs typeface="Arial"/>
                        </a:rPr>
                        <a:t>7.15</a:t>
                      </a:r>
                      <a:endParaRPr sz="1600" dirty="0">
                        <a:latin typeface="Arial"/>
                        <a:cs typeface="Arial"/>
                      </a:endParaRPr>
                    </a:p>
                  </a:txBody>
                  <a:tcPr marL="0" marR="0" marT="19685"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5"/>
                    </a:solidFill>
                  </a:tcPr>
                </a:tc>
                <a:extLst>
                  <a:ext uri="{0D108BD9-81ED-4DB2-BD59-A6C34878D82A}">
                    <a16:rowId xmlns:a16="http://schemas.microsoft.com/office/drawing/2014/main" val="10000"/>
                  </a:ext>
                </a:extLst>
              </a:tr>
              <a:tr h="303609">
                <a:tc>
                  <a:txBody>
                    <a:bodyPr/>
                    <a:lstStyle/>
                    <a:p>
                      <a:pPr marL="34925">
                        <a:lnSpc>
                          <a:spcPct val="100000"/>
                        </a:lnSpc>
                        <a:spcBef>
                          <a:spcPts val="155"/>
                        </a:spcBef>
                      </a:pPr>
                      <a:r>
                        <a:rPr sz="1600" b="1" spc="-5" dirty="0">
                          <a:latin typeface="Arial"/>
                          <a:cs typeface="Arial"/>
                        </a:rPr>
                        <a:t>Incremento </a:t>
                      </a:r>
                      <a:r>
                        <a:rPr sz="1600" b="1" dirty="0">
                          <a:latin typeface="Arial"/>
                          <a:cs typeface="Arial"/>
                        </a:rPr>
                        <a:t>en</a:t>
                      </a:r>
                      <a:r>
                        <a:rPr sz="1600" b="1" spc="-35" dirty="0">
                          <a:latin typeface="Arial"/>
                          <a:cs typeface="Arial"/>
                        </a:rPr>
                        <a:t> </a:t>
                      </a:r>
                      <a:r>
                        <a:rPr sz="1600" b="1" spc="-5" dirty="0">
                          <a:latin typeface="Arial"/>
                          <a:cs typeface="Arial"/>
                        </a:rPr>
                        <a:t>porciento</a:t>
                      </a:r>
                      <a:endParaRPr sz="1600" dirty="0">
                        <a:latin typeface="Arial"/>
                        <a:cs typeface="Arial"/>
                      </a:endParaRPr>
                    </a:p>
                  </a:txBody>
                  <a:tcPr marL="0" marR="0" marT="1968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tc>
                  <a:txBody>
                    <a:bodyPr/>
                    <a:lstStyle/>
                    <a:p>
                      <a:pPr marL="1270" algn="ctr">
                        <a:lnSpc>
                          <a:spcPct val="100000"/>
                        </a:lnSpc>
                        <a:spcBef>
                          <a:spcPts val="155"/>
                        </a:spcBef>
                      </a:pPr>
                      <a:r>
                        <a:rPr sz="1600" b="1" spc="-5" dirty="0">
                          <a:latin typeface="Arial"/>
                          <a:cs typeface="Arial"/>
                        </a:rPr>
                        <a:t>55.19%</a:t>
                      </a:r>
                      <a:endParaRPr sz="1600" dirty="0">
                        <a:latin typeface="Arial"/>
                        <a:cs typeface="Arial"/>
                      </a:endParaRPr>
                    </a:p>
                  </a:txBody>
                  <a:tcPr marL="0" marR="0" marT="1968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extLst>
                  <a:ext uri="{0D108BD9-81ED-4DB2-BD59-A6C34878D82A}">
                    <a16:rowId xmlns:a16="http://schemas.microsoft.com/office/drawing/2014/main" val="10001"/>
                  </a:ext>
                </a:extLst>
              </a:tr>
            </a:tbl>
          </a:graphicData>
        </a:graphic>
      </p:graphicFrame>
      <p:graphicFrame>
        <p:nvGraphicFramePr>
          <p:cNvPr id="5" name="object 16"/>
          <p:cNvGraphicFramePr>
            <a:graphicFrameLocks noGrp="1"/>
          </p:cNvGraphicFramePr>
          <p:nvPr>
            <p:extLst>
              <p:ext uri="{D42A27DB-BD31-4B8C-83A1-F6EECF244321}">
                <p14:modId xmlns:p14="http://schemas.microsoft.com/office/powerpoint/2010/main" val="2522341111"/>
              </p:ext>
            </p:extLst>
          </p:nvPr>
        </p:nvGraphicFramePr>
        <p:xfrm>
          <a:off x="1652176" y="826044"/>
          <a:ext cx="6460753" cy="2964906"/>
        </p:xfrm>
        <a:graphic>
          <a:graphicData uri="http://schemas.openxmlformats.org/drawingml/2006/table">
            <a:tbl>
              <a:tblPr firstRow="1" bandRow="1">
                <a:tableStyleId>{2D5ABB26-0587-4C30-8999-92F81FD0307C}</a:tableStyleId>
              </a:tblPr>
              <a:tblGrid>
                <a:gridCol w="1078048">
                  <a:extLst>
                    <a:ext uri="{9D8B030D-6E8A-4147-A177-3AD203B41FA5}">
                      <a16:colId xmlns:a16="http://schemas.microsoft.com/office/drawing/2014/main" val="20000"/>
                    </a:ext>
                  </a:extLst>
                </a:gridCol>
                <a:gridCol w="768285">
                  <a:extLst>
                    <a:ext uri="{9D8B030D-6E8A-4147-A177-3AD203B41FA5}">
                      <a16:colId xmlns:a16="http://schemas.microsoft.com/office/drawing/2014/main" val="20001"/>
                    </a:ext>
                  </a:extLst>
                </a:gridCol>
                <a:gridCol w="921754">
                  <a:extLst>
                    <a:ext uri="{9D8B030D-6E8A-4147-A177-3AD203B41FA5}">
                      <a16:colId xmlns:a16="http://schemas.microsoft.com/office/drawing/2014/main" val="20002"/>
                    </a:ext>
                  </a:extLst>
                </a:gridCol>
                <a:gridCol w="768286">
                  <a:extLst>
                    <a:ext uri="{9D8B030D-6E8A-4147-A177-3AD203B41FA5}">
                      <a16:colId xmlns:a16="http://schemas.microsoft.com/office/drawing/2014/main" val="20003"/>
                    </a:ext>
                  </a:extLst>
                </a:gridCol>
                <a:gridCol w="766401">
                  <a:extLst>
                    <a:ext uri="{9D8B030D-6E8A-4147-A177-3AD203B41FA5}">
                      <a16:colId xmlns:a16="http://schemas.microsoft.com/office/drawing/2014/main" val="20004"/>
                    </a:ext>
                  </a:extLst>
                </a:gridCol>
                <a:gridCol w="1078048">
                  <a:extLst>
                    <a:ext uri="{9D8B030D-6E8A-4147-A177-3AD203B41FA5}">
                      <a16:colId xmlns:a16="http://schemas.microsoft.com/office/drawing/2014/main" val="20005"/>
                    </a:ext>
                  </a:extLst>
                </a:gridCol>
                <a:gridCol w="1079931">
                  <a:extLst>
                    <a:ext uri="{9D8B030D-6E8A-4147-A177-3AD203B41FA5}">
                      <a16:colId xmlns:a16="http://schemas.microsoft.com/office/drawing/2014/main" val="20006"/>
                    </a:ext>
                  </a:extLst>
                </a:gridCol>
              </a:tblGrid>
              <a:tr h="539575">
                <a:tc gridSpan="7">
                  <a:txBody>
                    <a:bodyPr/>
                    <a:lstStyle/>
                    <a:p>
                      <a:pPr marL="473709">
                        <a:lnSpc>
                          <a:spcPct val="100000"/>
                        </a:lnSpc>
                        <a:spcBef>
                          <a:spcPts val="140"/>
                        </a:spcBef>
                      </a:pPr>
                      <a:r>
                        <a:rPr sz="1600" b="1" spc="-5" dirty="0">
                          <a:solidFill>
                            <a:srgbClr val="FFFFFF"/>
                          </a:solidFill>
                          <a:latin typeface="Arial"/>
                          <a:cs typeface="Arial"/>
                        </a:rPr>
                        <a:t>TIPO DE </a:t>
                      </a:r>
                      <a:r>
                        <a:rPr sz="1600" b="1" spc="-10" dirty="0">
                          <a:solidFill>
                            <a:srgbClr val="FFFFFF"/>
                          </a:solidFill>
                          <a:latin typeface="Arial"/>
                          <a:cs typeface="Arial"/>
                        </a:rPr>
                        <a:t>CAMBIO </a:t>
                      </a:r>
                      <a:r>
                        <a:rPr sz="1600" b="1" spc="-5" dirty="0">
                          <a:solidFill>
                            <a:srgbClr val="FFFFFF"/>
                          </a:solidFill>
                          <a:latin typeface="Arial"/>
                          <a:cs typeface="Arial"/>
                        </a:rPr>
                        <a:t>A DICIEMBRE DE </a:t>
                      </a:r>
                      <a:r>
                        <a:rPr sz="1600" b="1" spc="-15" dirty="0">
                          <a:solidFill>
                            <a:srgbClr val="FFFFFF"/>
                          </a:solidFill>
                          <a:latin typeface="Arial"/>
                          <a:cs typeface="Arial"/>
                        </a:rPr>
                        <a:t>CADA</a:t>
                      </a:r>
                      <a:r>
                        <a:rPr sz="1600" b="1" spc="-70" dirty="0">
                          <a:solidFill>
                            <a:srgbClr val="FFFFFF"/>
                          </a:solidFill>
                          <a:latin typeface="Arial"/>
                          <a:cs typeface="Arial"/>
                        </a:rPr>
                        <a:t> </a:t>
                      </a:r>
                      <a:r>
                        <a:rPr sz="1600" b="1" spc="-20" dirty="0">
                          <a:solidFill>
                            <a:srgbClr val="FFFFFF"/>
                          </a:solidFill>
                          <a:latin typeface="Arial"/>
                          <a:cs typeface="Arial"/>
                        </a:rPr>
                        <a:t>AÑO</a:t>
                      </a:r>
                      <a:endParaRPr sz="1600" dirty="0">
                        <a:latin typeface="Arial"/>
                        <a:cs typeface="Arial"/>
                      </a:endParaRPr>
                    </a:p>
                  </a:txBody>
                  <a:tcPr marL="0" marR="0" marT="17780"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64455">
                <a:tc>
                  <a:txBody>
                    <a:bodyPr/>
                    <a:lstStyle/>
                    <a:p>
                      <a:pPr algn="ctr">
                        <a:lnSpc>
                          <a:spcPct val="100000"/>
                        </a:lnSpc>
                        <a:spcBef>
                          <a:spcPts val="450"/>
                        </a:spcBef>
                      </a:pPr>
                      <a:r>
                        <a:rPr sz="1600" b="1" spc="-5" dirty="0">
                          <a:solidFill>
                            <a:srgbClr val="FFFFFF"/>
                          </a:solidFill>
                          <a:latin typeface="Calibri"/>
                          <a:cs typeface="Calibri"/>
                        </a:rPr>
                        <a:t>Enero</a:t>
                      </a:r>
                      <a:endParaRPr sz="1600">
                        <a:latin typeface="Calibri"/>
                        <a:cs typeface="Calibri"/>
                      </a:endParaRPr>
                    </a:p>
                  </a:txBody>
                  <a:tcPr marL="0" marR="0" marT="57150" marB="0">
                    <a:lnL w="6350">
                      <a:solidFill>
                        <a:srgbClr val="FFFFFF"/>
                      </a:solidFill>
                      <a:prstDash val="solid"/>
                    </a:lnL>
                    <a:lnR w="6350">
                      <a:solidFill>
                        <a:srgbClr val="FFFFFF"/>
                      </a:solidFill>
                      <a:prstDash val="solid"/>
                    </a:lnR>
                    <a:lnT w="19050">
                      <a:solidFill>
                        <a:srgbClr val="FFFFFF"/>
                      </a:solidFill>
                      <a:prstDash val="solid"/>
                    </a:lnT>
                    <a:lnB w="19050">
                      <a:solidFill>
                        <a:srgbClr val="FFFFFF"/>
                      </a:solidFill>
                      <a:prstDash val="solid"/>
                    </a:lnB>
                    <a:solidFill>
                      <a:srgbClr val="5B9BD5"/>
                    </a:solidFill>
                  </a:tcPr>
                </a:tc>
                <a:tc>
                  <a:txBody>
                    <a:bodyPr/>
                    <a:lstStyle/>
                    <a:p>
                      <a:pPr marL="1270" algn="ctr">
                        <a:lnSpc>
                          <a:spcPct val="100000"/>
                        </a:lnSpc>
                        <a:spcBef>
                          <a:spcPts val="450"/>
                        </a:spcBef>
                      </a:pPr>
                      <a:r>
                        <a:rPr sz="1600" b="1" spc="-5" dirty="0">
                          <a:solidFill>
                            <a:srgbClr val="FFFFFF"/>
                          </a:solidFill>
                          <a:latin typeface="Calibri"/>
                          <a:cs typeface="Calibri"/>
                        </a:rPr>
                        <a:t>Enero</a:t>
                      </a:r>
                      <a:endParaRPr sz="1600">
                        <a:latin typeface="Calibri"/>
                        <a:cs typeface="Calibri"/>
                      </a:endParaRPr>
                    </a:p>
                  </a:txBody>
                  <a:tcPr marL="0" marR="0" marT="57150" marB="0">
                    <a:lnL w="6350">
                      <a:solidFill>
                        <a:srgbClr val="FFFFFF"/>
                      </a:solidFill>
                      <a:prstDash val="solid"/>
                    </a:lnL>
                    <a:lnR w="6350">
                      <a:solidFill>
                        <a:srgbClr val="FFFFFF"/>
                      </a:solidFill>
                      <a:prstDash val="solid"/>
                    </a:lnR>
                    <a:lnT w="19050">
                      <a:solidFill>
                        <a:srgbClr val="FFFFFF"/>
                      </a:solidFill>
                      <a:prstDash val="solid"/>
                    </a:lnT>
                    <a:lnB w="19050">
                      <a:solidFill>
                        <a:srgbClr val="FFFFFF"/>
                      </a:solidFill>
                      <a:prstDash val="solid"/>
                    </a:lnB>
                    <a:solidFill>
                      <a:srgbClr val="5B9BD5"/>
                    </a:solidFill>
                  </a:tcPr>
                </a:tc>
                <a:tc>
                  <a:txBody>
                    <a:bodyPr/>
                    <a:lstStyle/>
                    <a:p>
                      <a:pPr algn="ctr">
                        <a:lnSpc>
                          <a:spcPct val="100000"/>
                        </a:lnSpc>
                        <a:spcBef>
                          <a:spcPts val="450"/>
                        </a:spcBef>
                      </a:pPr>
                      <a:r>
                        <a:rPr sz="1600" b="1" spc="-5" dirty="0">
                          <a:solidFill>
                            <a:srgbClr val="FFFFFF"/>
                          </a:solidFill>
                          <a:latin typeface="Calibri"/>
                          <a:cs typeface="Calibri"/>
                        </a:rPr>
                        <a:t>Enero</a:t>
                      </a:r>
                      <a:endParaRPr sz="1600">
                        <a:latin typeface="Calibri"/>
                        <a:cs typeface="Calibri"/>
                      </a:endParaRPr>
                    </a:p>
                  </a:txBody>
                  <a:tcPr marL="0" marR="0" marT="57150" marB="0">
                    <a:lnL w="6350">
                      <a:solidFill>
                        <a:srgbClr val="FFFFFF"/>
                      </a:solidFill>
                      <a:prstDash val="solid"/>
                    </a:lnL>
                    <a:lnR w="6350">
                      <a:solidFill>
                        <a:srgbClr val="FFFFFF"/>
                      </a:solidFill>
                      <a:prstDash val="solid"/>
                    </a:lnR>
                    <a:lnT w="19050">
                      <a:solidFill>
                        <a:srgbClr val="FFFFFF"/>
                      </a:solidFill>
                      <a:prstDash val="solid"/>
                    </a:lnT>
                    <a:lnB w="19050">
                      <a:solidFill>
                        <a:srgbClr val="FFFFFF"/>
                      </a:solidFill>
                      <a:prstDash val="solid"/>
                    </a:lnB>
                    <a:solidFill>
                      <a:srgbClr val="5B9BD5"/>
                    </a:solidFill>
                  </a:tcPr>
                </a:tc>
                <a:tc>
                  <a:txBody>
                    <a:bodyPr/>
                    <a:lstStyle/>
                    <a:p>
                      <a:pPr marL="120014">
                        <a:lnSpc>
                          <a:spcPct val="100000"/>
                        </a:lnSpc>
                        <a:spcBef>
                          <a:spcPts val="450"/>
                        </a:spcBef>
                      </a:pPr>
                      <a:r>
                        <a:rPr sz="1600" b="1" spc="-5" dirty="0">
                          <a:solidFill>
                            <a:srgbClr val="FFFFFF"/>
                          </a:solidFill>
                          <a:latin typeface="Calibri"/>
                          <a:cs typeface="Calibri"/>
                        </a:rPr>
                        <a:t>Enero</a:t>
                      </a:r>
                      <a:endParaRPr sz="1600">
                        <a:latin typeface="Calibri"/>
                        <a:cs typeface="Calibri"/>
                      </a:endParaRPr>
                    </a:p>
                  </a:txBody>
                  <a:tcPr marL="0" marR="0" marT="57150" marB="0">
                    <a:lnL w="6350">
                      <a:solidFill>
                        <a:srgbClr val="FFFFFF"/>
                      </a:solidFill>
                      <a:prstDash val="solid"/>
                    </a:lnL>
                    <a:lnR w="6350">
                      <a:solidFill>
                        <a:srgbClr val="FFFFFF"/>
                      </a:solidFill>
                      <a:prstDash val="solid"/>
                    </a:lnR>
                    <a:lnT w="19050">
                      <a:solidFill>
                        <a:srgbClr val="FFFFFF"/>
                      </a:solidFill>
                      <a:prstDash val="solid"/>
                    </a:lnT>
                    <a:lnB w="19050">
                      <a:solidFill>
                        <a:srgbClr val="FFFFFF"/>
                      </a:solidFill>
                      <a:prstDash val="solid"/>
                    </a:lnB>
                    <a:solidFill>
                      <a:srgbClr val="5B9BD5"/>
                    </a:solidFill>
                  </a:tcPr>
                </a:tc>
                <a:tc>
                  <a:txBody>
                    <a:bodyPr/>
                    <a:lstStyle/>
                    <a:p>
                      <a:pPr algn="ctr">
                        <a:lnSpc>
                          <a:spcPct val="100000"/>
                        </a:lnSpc>
                        <a:spcBef>
                          <a:spcPts val="450"/>
                        </a:spcBef>
                      </a:pPr>
                      <a:r>
                        <a:rPr sz="1600" b="1" spc="-5" dirty="0">
                          <a:solidFill>
                            <a:srgbClr val="FFFFFF"/>
                          </a:solidFill>
                          <a:latin typeface="Calibri"/>
                          <a:cs typeface="Calibri"/>
                        </a:rPr>
                        <a:t>Enero</a:t>
                      </a:r>
                      <a:endParaRPr sz="1600">
                        <a:latin typeface="Calibri"/>
                        <a:cs typeface="Calibri"/>
                      </a:endParaRPr>
                    </a:p>
                  </a:txBody>
                  <a:tcPr marL="0" marR="0" marT="57150" marB="0">
                    <a:lnL w="6350">
                      <a:solidFill>
                        <a:srgbClr val="FFFFFF"/>
                      </a:solidFill>
                      <a:prstDash val="solid"/>
                    </a:lnL>
                    <a:lnR w="6350">
                      <a:solidFill>
                        <a:srgbClr val="FFFFFF"/>
                      </a:solidFill>
                      <a:prstDash val="solid"/>
                    </a:lnR>
                    <a:lnT w="19050">
                      <a:solidFill>
                        <a:srgbClr val="FFFFFF"/>
                      </a:solidFill>
                      <a:prstDash val="solid"/>
                    </a:lnT>
                    <a:lnB w="19050">
                      <a:solidFill>
                        <a:srgbClr val="FFFFFF"/>
                      </a:solidFill>
                      <a:prstDash val="solid"/>
                    </a:lnB>
                    <a:solidFill>
                      <a:srgbClr val="5B9BD5"/>
                    </a:solidFill>
                  </a:tcPr>
                </a:tc>
                <a:tc>
                  <a:txBody>
                    <a:bodyPr/>
                    <a:lstStyle/>
                    <a:p>
                      <a:pPr algn="ctr">
                        <a:lnSpc>
                          <a:spcPct val="100000"/>
                        </a:lnSpc>
                        <a:spcBef>
                          <a:spcPts val="450"/>
                        </a:spcBef>
                      </a:pPr>
                      <a:r>
                        <a:rPr sz="1600" b="1" spc="-5" dirty="0">
                          <a:solidFill>
                            <a:srgbClr val="FFFFFF"/>
                          </a:solidFill>
                          <a:latin typeface="Calibri"/>
                          <a:cs typeface="Calibri"/>
                        </a:rPr>
                        <a:t>Enero</a:t>
                      </a:r>
                      <a:endParaRPr sz="1600">
                        <a:latin typeface="Calibri"/>
                        <a:cs typeface="Calibri"/>
                      </a:endParaRPr>
                    </a:p>
                  </a:txBody>
                  <a:tcPr marL="0" marR="0" marT="57150" marB="0">
                    <a:lnL w="6350">
                      <a:solidFill>
                        <a:srgbClr val="FFFFFF"/>
                      </a:solidFill>
                      <a:prstDash val="solid"/>
                    </a:lnL>
                    <a:lnR w="6350">
                      <a:solidFill>
                        <a:srgbClr val="FFFFFF"/>
                      </a:solidFill>
                      <a:prstDash val="solid"/>
                    </a:lnR>
                    <a:lnT w="19050">
                      <a:solidFill>
                        <a:srgbClr val="FFFFFF"/>
                      </a:solidFill>
                      <a:prstDash val="solid"/>
                    </a:lnT>
                    <a:lnB w="19050">
                      <a:solidFill>
                        <a:srgbClr val="FFFFFF"/>
                      </a:solidFill>
                      <a:prstDash val="solid"/>
                    </a:lnB>
                    <a:solidFill>
                      <a:srgbClr val="5B9BD5"/>
                    </a:solidFill>
                  </a:tcPr>
                </a:tc>
                <a:tc>
                  <a:txBody>
                    <a:bodyPr/>
                    <a:lstStyle/>
                    <a:p>
                      <a:pPr marL="635" algn="ctr">
                        <a:lnSpc>
                          <a:spcPct val="100000"/>
                        </a:lnSpc>
                        <a:spcBef>
                          <a:spcPts val="450"/>
                        </a:spcBef>
                      </a:pPr>
                      <a:r>
                        <a:rPr sz="1600" b="1" spc="-5" dirty="0">
                          <a:solidFill>
                            <a:srgbClr val="FFFFFF"/>
                          </a:solidFill>
                          <a:latin typeface="Calibri"/>
                          <a:cs typeface="Calibri"/>
                        </a:rPr>
                        <a:t>01-dic-18</a:t>
                      </a:r>
                      <a:endParaRPr sz="1600">
                        <a:latin typeface="Calibri"/>
                        <a:cs typeface="Calibri"/>
                      </a:endParaRPr>
                    </a:p>
                  </a:txBody>
                  <a:tcPr marL="0" marR="0" marT="57150" marB="0">
                    <a:lnL w="6350">
                      <a:solidFill>
                        <a:srgbClr val="FFFFFF"/>
                      </a:solidFill>
                      <a:prstDash val="solid"/>
                    </a:lnL>
                    <a:lnR w="6350">
                      <a:solidFill>
                        <a:srgbClr val="FFFFFF"/>
                      </a:solidFill>
                      <a:prstDash val="solid"/>
                    </a:lnR>
                    <a:lnT w="19050">
                      <a:solidFill>
                        <a:srgbClr val="FFFFFF"/>
                      </a:solidFill>
                      <a:prstDash val="solid"/>
                    </a:lnT>
                    <a:lnB w="19050">
                      <a:solidFill>
                        <a:srgbClr val="FFFFFF"/>
                      </a:solidFill>
                      <a:prstDash val="solid"/>
                    </a:lnB>
                    <a:solidFill>
                      <a:srgbClr val="5B9BD5"/>
                    </a:solidFill>
                  </a:tcPr>
                </a:tc>
                <a:extLst>
                  <a:ext uri="{0D108BD9-81ED-4DB2-BD59-A6C34878D82A}">
                    <a16:rowId xmlns:a16="http://schemas.microsoft.com/office/drawing/2014/main" val="10001"/>
                  </a:ext>
                </a:extLst>
              </a:tr>
              <a:tr h="680470">
                <a:tc>
                  <a:txBody>
                    <a:bodyPr/>
                    <a:lstStyle/>
                    <a:p>
                      <a:pPr algn="ctr">
                        <a:lnSpc>
                          <a:spcPct val="100000"/>
                        </a:lnSpc>
                        <a:spcBef>
                          <a:spcPts val="395"/>
                        </a:spcBef>
                      </a:pPr>
                      <a:r>
                        <a:rPr sz="1600" dirty="0">
                          <a:latin typeface="Calibri"/>
                          <a:cs typeface="Calibri"/>
                        </a:rPr>
                        <a:t>2013</a:t>
                      </a:r>
                      <a:endParaRPr sz="1600">
                        <a:latin typeface="Calibri"/>
                        <a:cs typeface="Calibri"/>
                      </a:endParaRPr>
                    </a:p>
                  </a:txBody>
                  <a:tcPr marL="0" marR="0" marT="5016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395"/>
                        </a:spcBef>
                      </a:pPr>
                      <a:r>
                        <a:rPr sz="1600" dirty="0">
                          <a:latin typeface="Calibri"/>
                          <a:cs typeface="Calibri"/>
                        </a:rPr>
                        <a:t>2014</a:t>
                      </a:r>
                      <a:endParaRPr sz="1600">
                        <a:latin typeface="Calibri"/>
                        <a:cs typeface="Calibri"/>
                      </a:endParaRPr>
                    </a:p>
                  </a:txBody>
                  <a:tcPr marL="0" marR="0" marT="5016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395"/>
                        </a:spcBef>
                      </a:pPr>
                      <a:r>
                        <a:rPr sz="1600" dirty="0">
                          <a:latin typeface="Calibri"/>
                          <a:cs typeface="Calibri"/>
                        </a:rPr>
                        <a:t>2015</a:t>
                      </a:r>
                      <a:endParaRPr sz="1600">
                        <a:latin typeface="Calibri"/>
                        <a:cs typeface="Calibri"/>
                      </a:endParaRPr>
                    </a:p>
                  </a:txBody>
                  <a:tcPr marL="0" marR="0" marT="5016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tc>
                  <a:txBody>
                    <a:bodyPr/>
                    <a:lstStyle/>
                    <a:p>
                      <a:pPr marL="102235">
                        <a:lnSpc>
                          <a:spcPct val="100000"/>
                        </a:lnSpc>
                        <a:spcBef>
                          <a:spcPts val="395"/>
                        </a:spcBef>
                      </a:pPr>
                      <a:r>
                        <a:rPr sz="1600" dirty="0">
                          <a:latin typeface="Calibri"/>
                          <a:cs typeface="Calibri"/>
                        </a:rPr>
                        <a:t>2016</a:t>
                      </a:r>
                      <a:endParaRPr sz="1600">
                        <a:latin typeface="Calibri"/>
                        <a:cs typeface="Calibri"/>
                      </a:endParaRPr>
                    </a:p>
                  </a:txBody>
                  <a:tcPr marL="0" marR="0" marT="5016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395"/>
                        </a:spcBef>
                      </a:pPr>
                      <a:r>
                        <a:rPr sz="1600" dirty="0">
                          <a:latin typeface="Calibri"/>
                          <a:cs typeface="Calibri"/>
                        </a:rPr>
                        <a:t>2017</a:t>
                      </a:r>
                      <a:endParaRPr sz="1600">
                        <a:latin typeface="Calibri"/>
                        <a:cs typeface="Calibri"/>
                      </a:endParaRPr>
                    </a:p>
                  </a:txBody>
                  <a:tcPr marL="0" marR="0" marT="5016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395"/>
                        </a:spcBef>
                      </a:pPr>
                      <a:r>
                        <a:rPr sz="1600" dirty="0">
                          <a:latin typeface="Calibri"/>
                          <a:cs typeface="Calibri"/>
                        </a:rPr>
                        <a:t>2018</a:t>
                      </a:r>
                      <a:endParaRPr sz="1600">
                        <a:latin typeface="Calibri"/>
                        <a:cs typeface="Calibri"/>
                      </a:endParaRPr>
                    </a:p>
                  </a:txBody>
                  <a:tcPr marL="0" marR="0" marT="5016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tc>
                  <a:txBody>
                    <a:bodyPr/>
                    <a:lstStyle/>
                    <a:p>
                      <a:pPr marL="1270" algn="ctr">
                        <a:lnSpc>
                          <a:spcPct val="100000"/>
                        </a:lnSpc>
                        <a:spcBef>
                          <a:spcPts val="395"/>
                        </a:spcBef>
                      </a:pPr>
                      <a:r>
                        <a:rPr sz="1600" dirty="0">
                          <a:latin typeface="Calibri"/>
                          <a:cs typeface="Calibri"/>
                        </a:rPr>
                        <a:t>2018</a:t>
                      </a:r>
                      <a:endParaRPr sz="1600">
                        <a:latin typeface="Calibri"/>
                        <a:cs typeface="Calibri"/>
                      </a:endParaRPr>
                    </a:p>
                  </a:txBody>
                  <a:tcPr marL="0" marR="0" marT="5016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extLst>
                  <a:ext uri="{0D108BD9-81ED-4DB2-BD59-A6C34878D82A}">
                    <a16:rowId xmlns:a16="http://schemas.microsoft.com/office/drawing/2014/main" val="10002"/>
                  </a:ext>
                </a:extLst>
              </a:tr>
              <a:tr h="506880">
                <a:tc>
                  <a:txBody>
                    <a:bodyPr/>
                    <a:lstStyle/>
                    <a:p>
                      <a:pPr>
                        <a:lnSpc>
                          <a:spcPct val="100000"/>
                        </a:lnSpc>
                      </a:pPr>
                      <a:endParaRPr sz="1600" dirty="0">
                        <a:latin typeface="Times New Roman"/>
                        <a:cs typeface="Times New Roman"/>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a:lnSpc>
                          <a:spcPct val="100000"/>
                        </a:lnSpc>
                      </a:pPr>
                      <a:endParaRPr sz="1600">
                        <a:latin typeface="Times New Roman"/>
                        <a:cs typeface="Times New Roman"/>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a:lnSpc>
                          <a:spcPct val="100000"/>
                        </a:lnSpc>
                      </a:pPr>
                      <a:endParaRPr sz="1600">
                        <a:latin typeface="Times New Roman"/>
                        <a:cs typeface="Times New Roman"/>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a:lnSpc>
                          <a:spcPct val="100000"/>
                        </a:lnSpc>
                      </a:pPr>
                      <a:endParaRPr sz="1600">
                        <a:latin typeface="Times New Roman"/>
                        <a:cs typeface="Times New Roman"/>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a:lnSpc>
                          <a:spcPct val="100000"/>
                        </a:lnSpc>
                      </a:pPr>
                      <a:endParaRPr sz="1600">
                        <a:latin typeface="Times New Roman"/>
                        <a:cs typeface="Times New Roman"/>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a:lnSpc>
                          <a:spcPct val="100000"/>
                        </a:lnSpc>
                      </a:pPr>
                      <a:endParaRPr sz="1600">
                        <a:latin typeface="Times New Roman"/>
                        <a:cs typeface="Times New Roman"/>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a:lnSpc>
                          <a:spcPct val="100000"/>
                        </a:lnSpc>
                      </a:pPr>
                      <a:endParaRPr sz="1600" dirty="0">
                        <a:latin typeface="Times New Roman"/>
                        <a:cs typeface="Times New Roman"/>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3"/>
                  </a:ext>
                </a:extLst>
              </a:tr>
              <a:tr h="673526">
                <a:tc>
                  <a:txBody>
                    <a:bodyPr/>
                    <a:lstStyle/>
                    <a:p>
                      <a:pPr algn="ctr">
                        <a:lnSpc>
                          <a:spcPct val="100000"/>
                        </a:lnSpc>
                        <a:spcBef>
                          <a:spcPts val="384"/>
                        </a:spcBef>
                      </a:pPr>
                      <a:r>
                        <a:rPr sz="1600" spc="-5" dirty="0">
                          <a:latin typeface="Calibri"/>
                          <a:cs typeface="Calibri"/>
                        </a:rPr>
                        <a:t>12.96</a:t>
                      </a:r>
                      <a:endParaRPr sz="1600" dirty="0">
                        <a:latin typeface="Calibri"/>
                        <a:cs typeface="Calibri"/>
                      </a:endParaRPr>
                    </a:p>
                  </a:txBody>
                  <a:tcPr marL="0" marR="0" marT="48894"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384"/>
                        </a:spcBef>
                      </a:pPr>
                      <a:r>
                        <a:rPr sz="1600" spc="-5" dirty="0">
                          <a:latin typeface="Calibri"/>
                          <a:cs typeface="Calibri"/>
                        </a:rPr>
                        <a:t>13.1</a:t>
                      </a:r>
                      <a:endParaRPr sz="1600" dirty="0">
                        <a:latin typeface="Calibri"/>
                        <a:cs typeface="Calibri"/>
                      </a:endParaRPr>
                    </a:p>
                  </a:txBody>
                  <a:tcPr marL="0" marR="0" marT="48894"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384"/>
                        </a:spcBef>
                      </a:pPr>
                      <a:r>
                        <a:rPr sz="1600" dirty="0">
                          <a:latin typeface="Calibri"/>
                          <a:cs typeface="Calibri"/>
                        </a:rPr>
                        <a:t>14.</a:t>
                      </a:r>
                      <a:r>
                        <a:rPr sz="1600" spc="-50" dirty="0">
                          <a:latin typeface="Calibri"/>
                          <a:cs typeface="Calibri"/>
                        </a:rPr>
                        <a:t> </a:t>
                      </a:r>
                      <a:r>
                        <a:rPr sz="1600" dirty="0">
                          <a:latin typeface="Calibri"/>
                          <a:cs typeface="Calibri"/>
                        </a:rPr>
                        <a:t>74</a:t>
                      </a:r>
                      <a:endParaRPr sz="1600">
                        <a:latin typeface="Calibri"/>
                        <a:cs typeface="Calibri"/>
                      </a:endParaRPr>
                    </a:p>
                  </a:txBody>
                  <a:tcPr marL="0" marR="0" marT="48894"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tc>
                  <a:txBody>
                    <a:bodyPr/>
                    <a:lstStyle/>
                    <a:p>
                      <a:pPr marL="121920">
                        <a:lnSpc>
                          <a:spcPct val="100000"/>
                        </a:lnSpc>
                        <a:spcBef>
                          <a:spcPts val="384"/>
                        </a:spcBef>
                      </a:pPr>
                      <a:r>
                        <a:rPr sz="1600" spc="-5" dirty="0">
                          <a:latin typeface="Calibri"/>
                          <a:cs typeface="Calibri"/>
                        </a:rPr>
                        <a:t>18.1</a:t>
                      </a:r>
                      <a:endParaRPr sz="1600" dirty="0">
                        <a:latin typeface="Calibri"/>
                        <a:cs typeface="Calibri"/>
                      </a:endParaRPr>
                    </a:p>
                  </a:txBody>
                  <a:tcPr marL="0" marR="0" marT="48894"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384"/>
                        </a:spcBef>
                      </a:pPr>
                      <a:r>
                        <a:rPr sz="1600" spc="-5" dirty="0">
                          <a:latin typeface="Calibri"/>
                          <a:cs typeface="Calibri"/>
                        </a:rPr>
                        <a:t>21.4</a:t>
                      </a:r>
                      <a:endParaRPr sz="1600" dirty="0">
                        <a:latin typeface="Calibri"/>
                        <a:cs typeface="Calibri"/>
                      </a:endParaRPr>
                    </a:p>
                  </a:txBody>
                  <a:tcPr marL="0" marR="0" marT="48894"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384"/>
                        </a:spcBef>
                      </a:pPr>
                      <a:r>
                        <a:rPr sz="1600" spc="-5" dirty="0">
                          <a:latin typeface="Calibri"/>
                          <a:cs typeface="Calibri"/>
                        </a:rPr>
                        <a:t>19.735</a:t>
                      </a:r>
                      <a:endParaRPr sz="1600">
                        <a:latin typeface="Calibri"/>
                        <a:cs typeface="Calibri"/>
                      </a:endParaRPr>
                    </a:p>
                  </a:txBody>
                  <a:tcPr marL="0" marR="0" marT="48894"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tc>
                  <a:txBody>
                    <a:bodyPr/>
                    <a:lstStyle/>
                    <a:p>
                      <a:pPr marL="635" algn="ctr">
                        <a:lnSpc>
                          <a:spcPct val="100000"/>
                        </a:lnSpc>
                        <a:spcBef>
                          <a:spcPts val="384"/>
                        </a:spcBef>
                      </a:pPr>
                      <a:r>
                        <a:rPr sz="1600" spc="-5" dirty="0">
                          <a:latin typeface="Calibri"/>
                          <a:cs typeface="Calibri"/>
                        </a:rPr>
                        <a:t>20.113</a:t>
                      </a:r>
                      <a:endParaRPr sz="1600" dirty="0">
                        <a:latin typeface="Calibri"/>
                        <a:cs typeface="Calibri"/>
                      </a:endParaRPr>
                    </a:p>
                  </a:txBody>
                  <a:tcPr marL="0" marR="0" marT="48894"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extLst>
                  <a:ext uri="{0D108BD9-81ED-4DB2-BD59-A6C34878D82A}">
                    <a16:rowId xmlns:a16="http://schemas.microsoft.com/office/drawing/2014/main" val="10004"/>
                  </a:ext>
                </a:extLst>
              </a:tr>
            </a:tbl>
          </a:graphicData>
        </a:graphic>
      </p:graphicFrame>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26848100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p:nvPr/>
        </p:nvSpPr>
        <p:spPr>
          <a:xfrm>
            <a:off x="1181973" y="794070"/>
            <a:ext cx="6832320" cy="4827947"/>
          </a:xfrm>
          <a:prstGeom prst="rect">
            <a:avLst/>
          </a:prstGeom>
          <a:blipFill>
            <a:blip r:embed="rId2" cstate="print"/>
            <a:stretch>
              <a:fillRect/>
            </a:stretch>
          </a:blipFill>
        </p:spPr>
        <p:txBody>
          <a:bodyPr wrap="square" lIns="0" tIns="0" rIns="0" bIns="0" rtlCol="0"/>
          <a:lstStyle/>
          <a:p>
            <a:endParaRP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2043756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4"/>
          <p:cNvGraphicFramePr>
            <a:graphicFrameLocks noGrp="1"/>
          </p:cNvGraphicFramePr>
          <p:nvPr>
            <p:extLst>
              <p:ext uri="{D42A27DB-BD31-4B8C-83A1-F6EECF244321}">
                <p14:modId xmlns:p14="http://schemas.microsoft.com/office/powerpoint/2010/main" val="2218823972"/>
              </p:ext>
            </p:extLst>
          </p:nvPr>
        </p:nvGraphicFramePr>
        <p:xfrm>
          <a:off x="875408" y="1190797"/>
          <a:ext cx="7249852" cy="4038429"/>
        </p:xfrm>
        <a:graphic>
          <a:graphicData uri="http://schemas.openxmlformats.org/drawingml/2006/table">
            <a:tbl>
              <a:tblPr firstRow="1" bandRow="1">
                <a:tableStyleId>{2D5ABB26-0587-4C30-8999-92F81FD0307C}</a:tableStyleId>
              </a:tblPr>
              <a:tblGrid>
                <a:gridCol w="2835566">
                  <a:extLst>
                    <a:ext uri="{9D8B030D-6E8A-4147-A177-3AD203B41FA5}">
                      <a16:colId xmlns:a16="http://schemas.microsoft.com/office/drawing/2014/main" val="20000"/>
                    </a:ext>
                  </a:extLst>
                </a:gridCol>
                <a:gridCol w="1783085">
                  <a:extLst>
                    <a:ext uri="{9D8B030D-6E8A-4147-A177-3AD203B41FA5}">
                      <a16:colId xmlns:a16="http://schemas.microsoft.com/office/drawing/2014/main" val="20001"/>
                    </a:ext>
                  </a:extLst>
                </a:gridCol>
                <a:gridCol w="2631201">
                  <a:extLst>
                    <a:ext uri="{9D8B030D-6E8A-4147-A177-3AD203B41FA5}">
                      <a16:colId xmlns:a16="http://schemas.microsoft.com/office/drawing/2014/main" val="20002"/>
                    </a:ext>
                  </a:extLst>
                </a:gridCol>
              </a:tblGrid>
              <a:tr h="649767">
                <a:tc>
                  <a:txBody>
                    <a:bodyPr/>
                    <a:lstStyle/>
                    <a:p>
                      <a:pPr algn="ctr">
                        <a:lnSpc>
                          <a:spcPct val="100000"/>
                        </a:lnSpc>
                        <a:spcBef>
                          <a:spcPts val="135"/>
                        </a:spcBef>
                      </a:pPr>
                      <a:r>
                        <a:rPr sz="2000" b="1" spc="-10" dirty="0">
                          <a:solidFill>
                            <a:srgbClr val="FFFFFF"/>
                          </a:solidFill>
                          <a:latin typeface="Arial"/>
                          <a:cs typeface="Arial"/>
                        </a:rPr>
                        <a:t>Fecha</a:t>
                      </a:r>
                      <a:endParaRPr sz="2000" dirty="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5"/>
                    </a:solidFill>
                  </a:tcPr>
                </a:tc>
                <a:tc>
                  <a:txBody>
                    <a:bodyPr/>
                    <a:lstStyle/>
                    <a:p>
                      <a:pPr marL="1905" algn="ctr">
                        <a:lnSpc>
                          <a:spcPct val="100000"/>
                        </a:lnSpc>
                        <a:spcBef>
                          <a:spcPts val="135"/>
                        </a:spcBef>
                      </a:pPr>
                      <a:r>
                        <a:rPr sz="2000" b="1" dirty="0">
                          <a:solidFill>
                            <a:srgbClr val="FFFFFF"/>
                          </a:solidFill>
                          <a:latin typeface="Arial"/>
                          <a:cs typeface="Arial"/>
                        </a:rPr>
                        <a:t>Salario</a:t>
                      </a:r>
                      <a:r>
                        <a:rPr sz="2000" b="1" spc="-65" dirty="0">
                          <a:solidFill>
                            <a:srgbClr val="FFFFFF"/>
                          </a:solidFill>
                          <a:latin typeface="Arial"/>
                          <a:cs typeface="Arial"/>
                        </a:rPr>
                        <a:t> </a:t>
                      </a:r>
                      <a:r>
                        <a:rPr sz="2000" b="1" dirty="0">
                          <a:solidFill>
                            <a:srgbClr val="FFFFFF"/>
                          </a:solidFill>
                          <a:latin typeface="Arial"/>
                          <a:cs typeface="Arial"/>
                        </a:rPr>
                        <a:t>Mínimo</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5"/>
                    </a:solidFill>
                  </a:tcPr>
                </a:tc>
                <a:tc>
                  <a:txBody>
                    <a:bodyPr/>
                    <a:lstStyle/>
                    <a:p>
                      <a:pPr marL="135255">
                        <a:lnSpc>
                          <a:spcPct val="100000"/>
                        </a:lnSpc>
                        <a:spcBef>
                          <a:spcPts val="135"/>
                        </a:spcBef>
                      </a:pPr>
                      <a:r>
                        <a:rPr sz="2000" b="1" spc="-5" dirty="0">
                          <a:solidFill>
                            <a:srgbClr val="FFFFFF"/>
                          </a:solidFill>
                          <a:latin typeface="Arial"/>
                          <a:cs typeface="Arial"/>
                        </a:rPr>
                        <a:t>S. </a:t>
                      </a:r>
                      <a:r>
                        <a:rPr sz="2000" b="1" spc="5" dirty="0">
                          <a:solidFill>
                            <a:srgbClr val="FFFFFF"/>
                          </a:solidFill>
                          <a:latin typeface="Arial"/>
                          <a:cs typeface="Arial"/>
                        </a:rPr>
                        <a:t>M. </a:t>
                      </a:r>
                      <a:r>
                        <a:rPr sz="2000" b="1" spc="-5" dirty="0">
                          <a:solidFill>
                            <a:srgbClr val="FFFFFF"/>
                          </a:solidFill>
                          <a:latin typeface="Arial"/>
                          <a:cs typeface="Arial"/>
                        </a:rPr>
                        <a:t>Vs.</a:t>
                      </a:r>
                      <a:r>
                        <a:rPr sz="2000" b="1" spc="-90" dirty="0">
                          <a:solidFill>
                            <a:srgbClr val="FFFFFF"/>
                          </a:solidFill>
                          <a:latin typeface="Arial"/>
                          <a:cs typeface="Arial"/>
                        </a:rPr>
                        <a:t> </a:t>
                      </a:r>
                      <a:r>
                        <a:rPr sz="2000" b="1" dirty="0">
                          <a:solidFill>
                            <a:srgbClr val="FFFFFF"/>
                          </a:solidFill>
                          <a:latin typeface="Arial"/>
                          <a:cs typeface="Arial"/>
                        </a:rPr>
                        <a:t>Dlls.</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5"/>
                    </a:solidFill>
                  </a:tcPr>
                </a:tc>
                <a:extLst>
                  <a:ext uri="{0D108BD9-81ED-4DB2-BD59-A6C34878D82A}">
                    <a16:rowId xmlns:a16="http://schemas.microsoft.com/office/drawing/2014/main" val="10000"/>
                  </a:ext>
                </a:extLst>
              </a:tr>
              <a:tr h="649767">
                <a:tc>
                  <a:txBody>
                    <a:bodyPr/>
                    <a:lstStyle/>
                    <a:p>
                      <a:pPr algn="ctr">
                        <a:lnSpc>
                          <a:spcPct val="100000"/>
                        </a:lnSpc>
                        <a:spcBef>
                          <a:spcPts val="135"/>
                        </a:spcBef>
                      </a:pPr>
                      <a:r>
                        <a:rPr sz="2000" spc="-5" dirty="0">
                          <a:latin typeface="Arial"/>
                          <a:cs typeface="Arial"/>
                        </a:rPr>
                        <a:t>Enero</a:t>
                      </a:r>
                      <a:r>
                        <a:rPr sz="2000" spc="365" dirty="0">
                          <a:latin typeface="Arial"/>
                          <a:cs typeface="Arial"/>
                        </a:rPr>
                        <a:t> </a:t>
                      </a:r>
                      <a:r>
                        <a:rPr sz="2000" spc="-5" dirty="0">
                          <a:latin typeface="Arial"/>
                          <a:cs typeface="Arial"/>
                        </a:rPr>
                        <a:t>2013</a:t>
                      </a:r>
                      <a:endParaRPr sz="2000">
                        <a:latin typeface="Arial"/>
                        <a:cs typeface="Arial"/>
                      </a:endParaRPr>
                    </a:p>
                  </a:txBody>
                  <a:tcPr marL="0" marR="0" marT="1714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135"/>
                        </a:spcBef>
                      </a:pPr>
                      <a:r>
                        <a:rPr sz="2000" spc="-5" dirty="0">
                          <a:latin typeface="Arial"/>
                          <a:cs typeface="Arial"/>
                        </a:rPr>
                        <a:t>64.76 </a:t>
                      </a:r>
                      <a:r>
                        <a:rPr sz="2000" dirty="0">
                          <a:latin typeface="Arial"/>
                          <a:cs typeface="Arial"/>
                        </a:rPr>
                        <a:t>y</a:t>
                      </a:r>
                      <a:r>
                        <a:rPr sz="2000" spc="-25" dirty="0">
                          <a:latin typeface="Arial"/>
                          <a:cs typeface="Arial"/>
                        </a:rPr>
                        <a:t> </a:t>
                      </a:r>
                      <a:r>
                        <a:rPr sz="2000" spc="-5" dirty="0">
                          <a:latin typeface="Arial"/>
                          <a:cs typeface="Arial"/>
                        </a:rPr>
                        <a:t>61.38</a:t>
                      </a:r>
                      <a:endParaRPr sz="2000">
                        <a:latin typeface="Arial"/>
                        <a:cs typeface="Arial"/>
                      </a:endParaRPr>
                    </a:p>
                  </a:txBody>
                  <a:tcPr marL="0" marR="0" marT="1714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tc>
                  <a:txBody>
                    <a:bodyPr/>
                    <a:lstStyle/>
                    <a:p>
                      <a:pPr marL="1270" algn="ctr">
                        <a:lnSpc>
                          <a:spcPct val="100000"/>
                        </a:lnSpc>
                        <a:spcBef>
                          <a:spcPts val="135"/>
                        </a:spcBef>
                      </a:pPr>
                      <a:r>
                        <a:rPr sz="2000" spc="-5" dirty="0">
                          <a:latin typeface="Arial"/>
                          <a:cs typeface="Arial"/>
                        </a:rPr>
                        <a:t>4.99</a:t>
                      </a:r>
                      <a:endParaRPr sz="2000">
                        <a:latin typeface="Arial"/>
                        <a:cs typeface="Arial"/>
                      </a:endParaRPr>
                    </a:p>
                  </a:txBody>
                  <a:tcPr marL="0" marR="0" marT="1714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F"/>
                    </a:solidFill>
                  </a:tcPr>
                </a:tc>
                <a:extLst>
                  <a:ext uri="{0D108BD9-81ED-4DB2-BD59-A6C34878D82A}">
                    <a16:rowId xmlns:a16="http://schemas.microsoft.com/office/drawing/2014/main" val="10001"/>
                  </a:ext>
                </a:extLst>
              </a:tr>
              <a:tr h="649767">
                <a:tc>
                  <a:txBody>
                    <a:bodyPr/>
                    <a:lstStyle/>
                    <a:p>
                      <a:pPr algn="ctr">
                        <a:lnSpc>
                          <a:spcPct val="100000"/>
                        </a:lnSpc>
                        <a:spcBef>
                          <a:spcPts val="135"/>
                        </a:spcBef>
                      </a:pPr>
                      <a:r>
                        <a:rPr sz="2000" spc="-5" dirty="0">
                          <a:latin typeface="Arial"/>
                          <a:cs typeface="Arial"/>
                        </a:rPr>
                        <a:t>Enero</a:t>
                      </a:r>
                      <a:r>
                        <a:rPr sz="2000" spc="365" dirty="0">
                          <a:latin typeface="Arial"/>
                          <a:cs typeface="Arial"/>
                        </a:rPr>
                        <a:t> </a:t>
                      </a:r>
                      <a:r>
                        <a:rPr sz="2000" spc="-5" dirty="0">
                          <a:latin typeface="Arial"/>
                          <a:cs typeface="Arial"/>
                        </a:rPr>
                        <a:t>2015</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algn="ctr">
                        <a:lnSpc>
                          <a:spcPct val="100000"/>
                        </a:lnSpc>
                        <a:spcBef>
                          <a:spcPts val="135"/>
                        </a:spcBef>
                      </a:pPr>
                      <a:r>
                        <a:rPr sz="2000" spc="-5" dirty="0">
                          <a:latin typeface="Arial"/>
                          <a:cs typeface="Arial"/>
                        </a:rPr>
                        <a:t>70.10 </a:t>
                      </a:r>
                      <a:r>
                        <a:rPr sz="2000" dirty="0">
                          <a:latin typeface="Arial"/>
                          <a:cs typeface="Arial"/>
                        </a:rPr>
                        <a:t>y</a:t>
                      </a:r>
                      <a:r>
                        <a:rPr sz="2000" spc="-25" dirty="0">
                          <a:latin typeface="Arial"/>
                          <a:cs typeface="Arial"/>
                        </a:rPr>
                        <a:t> </a:t>
                      </a:r>
                      <a:r>
                        <a:rPr sz="2000" spc="-5" dirty="0">
                          <a:latin typeface="Arial"/>
                          <a:cs typeface="Arial"/>
                        </a:rPr>
                        <a:t>66.45</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1270" algn="ctr">
                        <a:lnSpc>
                          <a:spcPct val="100000"/>
                        </a:lnSpc>
                        <a:spcBef>
                          <a:spcPts val="135"/>
                        </a:spcBef>
                      </a:pPr>
                      <a:r>
                        <a:rPr sz="2000" spc="-5" dirty="0">
                          <a:latin typeface="Arial"/>
                          <a:cs typeface="Arial"/>
                        </a:rPr>
                        <a:t>5.35</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2"/>
                  </a:ext>
                </a:extLst>
              </a:tr>
              <a:tr h="374455">
                <a:tc>
                  <a:txBody>
                    <a:bodyPr/>
                    <a:lstStyle/>
                    <a:p>
                      <a:pPr algn="ctr">
                        <a:lnSpc>
                          <a:spcPct val="100000"/>
                        </a:lnSpc>
                        <a:spcBef>
                          <a:spcPts val="135"/>
                        </a:spcBef>
                      </a:pPr>
                      <a:r>
                        <a:rPr sz="2000" spc="-5" dirty="0">
                          <a:latin typeface="Arial"/>
                          <a:cs typeface="Arial"/>
                        </a:rPr>
                        <a:t>Enero</a:t>
                      </a:r>
                      <a:r>
                        <a:rPr sz="2000" spc="-25" dirty="0">
                          <a:latin typeface="Arial"/>
                          <a:cs typeface="Arial"/>
                        </a:rPr>
                        <a:t> </a:t>
                      </a:r>
                      <a:r>
                        <a:rPr sz="2000" spc="-5" dirty="0">
                          <a:latin typeface="Arial"/>
                          <a:cs typeface="Arial"/>
                        </a:rPr>
                        <a:t>2017</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135"/>
                        </a:spcBef>
                      </a:pPr>
                      <a:r>
                        <a:rPr sz="2000" spc="-5" dirty="0">
                          <a:latin typeface="Arial"/>
                          <a:cs typeface="Arial"/>
                        </a:rPr>
                        <a:t>80.04</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tc>
                  <a:txBody>
                    <a:bodyPr/>
                    <a:lstStyle/>
                    <a:p>
                      <a:pPr marL="1270" algn="ctr">
                        <a:lnSpc>
                          <a:spcPct val="100000"/>
                        </a:lnSpc>
                        <a:spcBef>
                          <a:spcPts val="135"/>
                        </a:spcBef>
                      </a:pPr>
                      <a:r>
                        <a:rPr sz="2000" spc="-5" dirty="0">
                          <a:latin typeface="Arial"/>
                          <a:cs typeface="Arial"/>
                        </a:rPr>
                        <a:t>3.74</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extLst>
                  <a:ext uri="{0D108BD9-81ED-4DB2-BD59-A6C34878D82A}">
                    <a16:rowId xmlns:a16="http://schemas.microsoft.com/office/drawing/2014/main" val="10003"/>
                  </a:ext>
                </a:extLst>
              </a:tr>
              <a:tr h="374455">
                <a:tc>
                  <a:txBody>
                    <a:bodyPr/>
                    <a:lstStyle/>
                    <a:p>
                      <a:pPr algn="ctr">
                        <a:lnSpc>
                          <a:spcPct val="100000"/>
                        </a:lnSpc>
                        <a:spcBef>
                          <a:spcPts val="135"/>
                        </a:spcBef>
                      </a:pPr>
                      <a:r>
                        <a:rPr sz="2000" spc="-5" dirty="0">
                          <a:latin typeface="Arial"/>
                          <a:cs typeface="Arial"/>
                        </a:rPr>
                        <a:t>Enero</a:t>
                      </a:r>
                      <a:r>
                        <a:rPr sz="2000" spc="-25" dirty="0">
                          <a:latin typeface="Arial"/>
                          <a:cs typeface="Arial"/>
                        </a:rPr>
                        <a:t> </a:t>
                      </a:r>
                      <a:r>
                        <a:rPr sz="2000" spc="-5" dirty="0">
                          <a:latin typeface="Arial"/>
                          <a:cs typeface="Arial"/>
                        </a:rPr>
                        <a:t>2018</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algn="ctr">
                        <a:lnSpc>
                          <a:spcPct val="100000"/>
                        </a:lnSpc>
                        <a:spcBef>
                          <a:spcPts val="135"/>
                        </a:spcBef>
                      </a:pPr>
                      <a:r>
                        <a:rPr sz="2000" spc="-5" dirty="0">
                          <a:latin typeface="Arial"/>
                          <a:cs typeface="Arial"/>
                        </a:rPr>
                        <a:t>88.36</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1270" algn="ctr">
                        <a:lnSpc>
                          <a:spcPct val="100000"/>
                        </a:lnSpc>
                        <a:spcBef>
                          <a:spcPts val="135"/>
                        </a:spcBef>
                      </a:pPr>
                      <a:r>
                        <a:rPr sz="2000" spc="-5" dirty="0">
                          <a:latin typeface="Arial"/>
                          <a:cs typeface="Arial"/>
                        </a:rPr>
                        <a:t>4.48</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4"/>
                  </a:ext>
                </a:extLst>
              </a:tr>
              <a:tr h="374455">
                <a:tc>
                  <a:txBody>
                    <a:bodyPr/>
                    <a:lstStyle/>
                    <a:p>
                      <a:pPr algn="ctr">
                        <a:lnSpc>
                          <a:spcPct val="100000"/>
                        </a:lnSpc>
                        <a:spcBef>
                          <a:spcPts val="135"/>
                        </a:spcBef>
                      </a:pPr>
                      <a:r>
                        <a:rPr sz="2000" dirty="0">
                          <a:latin typeface="Arial"/>
                          <a:cs typeface="Arial"/>
                        </a:rPr>
                        <a:t>*</a:t>
                      </a:r>
                      <a:r>
                        <a:rPr sz="2000" spc="-10" dirty="0">
                          <a:latin typeface="Arial"/>
                          <a:cs typeface="Arial"/>
                        </a:rPr>
                        <a:t> </a:t>
                      </a:r>
                      <a:r>
                        <a:rPr sz="2000" spc="-5" dirty="0">
                          <a:latin typeface="Arial"/>
                          <a:cs typeface="Arial"/>
                        </a:rPr>
                        <a:t>2019</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tc>
                  <a:txBody>
                    <a:bodyPr/>
                    <a:lstStyle/>
                    <a:p>
                      <a:pPr marL="635" algn="ctr">
                        <a:lnSpc>
                          <a:spcPct val="100000"/>
                        </a:lnSpc>
                        <a:spcBef>
                          <a:spcPts val="135"/>
                        </a:spcBef>
                      </a:pPr>
                      <a:r>
                        <a:rPr sz="2000" spc="-5" dirty="0">
                          <a:latin typeface="Arial"/>
                          <a:cs typeface="Arial"/>
                        </a:rPr>
                        <a:t>102.68</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tc>
                  <a:txBody>
                    <a:bodyPr/>
                    <a:lstStyle/>
                    <a:p>
                      <a:pPr algn="ctr">
                        <a:lnSpc>
                          <a:spcPct val="100000"/>
                        </a:lnSpc>
                        <a:spcBef>
                          <a:spcPts val="135"/>
                        </a:spcBef>
                      </a:pPr>
                      <a:r>
                        <a:rPr sz="2000" spc="-30" dirty="0">
                          <a:latin typeface="Arial"/>
                          <a:cs typeface="Arial"/>
                        </a:rPr>
                        <a:t>5.11</a:t>
                      </a:r>
                      <a:endParaRPr sz="200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F"/>
                    </a:solidFill>
                  </a:tcPr>
                </a:tc>
                <a:extLst>
                  <a:ext uri="{0D108BD9-81ED-4DB2-BD59-A6C34878D82A}">
                    <a16:rowId xmlns:a16="http://schemas.microsoft.com/office/drawing/2014/main" val="10005"/>
                  </a:ext>
                </a:extLst>
              </a:tr>
              <a:tr h="965763">
                <a:tc>
                  <a:txBody>
                    <a:bodyPr/>
                    <a:lstStyle/>
                    <a:p>
                      <a:pPr marL="480059" marR="193675" indent="-281940">
                        <a:lnSpc>
                          <a:spcPct val="100000"/>
                        </a:lnSpc>
                        <a:spcBef>
                          <a:spcPts val="135"/>
                        </a:spcBef>
                      </a:pPr>
                      <a:r>
                        <a:rPr sz="2000" dirty="0">
                          <a:latin typeface="Arial"/>
                          <a:cs typeface="Arial"/>
                        </a:rPr>
                        <a:t>* </a:t>
                      </a:r>
                      <a:r>
                        <a:rPr sz="2000" spc="-5" dirty="0">
                          <a:latin typeface="Arial"/>
                          <a:cs typeface="Arial"/>
                        </a:rPr>
                        <a:t>2019</a:t>
                      </a:r>
                      <a:r>
                        <a:rPr sz="2000" spc="-80" dirty="0">
                          <a:latin typeface="Arial"/>
                          <a:cs typeface="Arial"/>
                        </a:rPr>
                        <a:t> </a:t>
                      </a:r>
                      <a:r>
                        <a:rPr sz="2000" spc="-5" dirty="0">
                          <a:latin typeface="Arial"/>
                          <a:cs typeface="Arial"/>
                        </a:rPr>
                        <a:t>(Zona  norte)</a:t>
                      </a:r>
                      <a:endParaRPr sz="2000" dirty="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1270" algn="ctr">
                        <a:lnSpc>
                          <a:spcPct val="100000"/>
                        </a:lnSpc>
                        <a:spcBef>
                          <a:spcPts val="135"/>
                        </a:spcBef>
                      </a:pPr>
                      <a:r>
                        <a:rPr sz="2000" spc="-5" dirty="0">
                          <a:latin typeface="Arial"/>
                          <a:cs typeface="Arial"/>
                        </a:rPr>
                        <a:t>176.72</a:t>
                      </a:r>
                      <a:endParaRPr sz="2000" dirty="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tc>
                  <a:txBody>
                    <a:bodyPr/>
                    <a:lstStyle/>
                    <a:p>
                      <a:pPr marL="1270" algn="ctr">
                        <a:lnSpc>
                          <a:spcPct val="100000"/>
                        </a:lnSpc>
                        <a:spcBef>
                          <a:spcPts val="135"/>
                        </a:spcBef>
                      </a:pPr>
                      <a:r>
                        <a:rPr sz="2000" spc="-5" dirty="0">
                          <a:latin typeface="Arial"/>
                          <a:cs typeface="Arial"/>
                        </a:rPr>
                        <a:t>8.79</a:t>
                      </a:r>
                      <a:endParaRPr sz="2000" dirty="0">
                        <a:latin typeface="Arial"/>
                        <a:cs typeface="Arial"/>
                      </a:endParaRPr>
                    </a:p>
                  </a:txBody>
                  <a:tcPr marL="0" marR="0" marT="171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FF7"/>
                    </a:solidFill>
                  </a:tcPr>
                </a:tc>
                <a:extLst>
                  <a:ext uri="{0D108BD9-81ED-4DB2-BD59-A6C34878D82A}">
                    <a16:rowId xmlns:a16="http://schemas.microsoft.com/office/drawing/2014/main" val="10006"/>
                  </a:ext>
                </a:extLst>
              </a:tr>
            </a:tbl>
          </a:graphicData>
        </a:graphic>
      </p:graphicFrame>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923930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5268" y="752451"/>
            <a:ext cx="8544469" cy="4111382"/>
          </a:xfrm>
          <a:prstGeom prst="rect">
            <a:avLst/>
          </a:prstGeom>
          <a:noFill/>
        </p:spPr>
        <p:txBody>
          <a:bodyPr wrap="square" rtlCol="0">
            <a:spAutoFit/>
          </a:bodyPr>
          <a:lstStyle/>
          <a:p>
            <a:pPr marL="213360" marR="267335" indent="840740" algn="ctr">
              <a:lnSpc>
                <a:spcPct val="200000"/>
              </a:lnSpc>
              <a:spcBef>
                <a:spcPts val="1100"/>
              </a:spcBef>
            </a:pPr>
            <a:r>
              <a:rPr lang="es-ES" sz="3600" b="1" spc="-40" dirty="0" smtClean="0">
                <a:solidFill>
                  <a:srgbClr val="000000"/>
                </a:solidFill>
                <a:latin typeface="Arial"/>
                <a:cs typeface="Arial"/>
              </a:rPr>
              <a:t>Tasas </a:t>
            </a:r>
            <a:r>
              <a:rPr lang="es-ES" sz="3600" b="1" spc="-5" dirty="0">
                <a:solidFill>
                  <a:srgbClr val="000000"/>
                </a:solidFill>
                <a:latin typeface="Arial"/>
                <a:cs typeface="Arial"/>
              </a:rPr>
              <a:t>Impositivas  </a:t>
            </a:r>
            <a:endParaRPr lang="es-ES" sz="3600" b="1" spc="-5" dirty="0" smtClean="0">
              <a:solidFill>
                <a:srgbClr val="000000"/>
              </a:solidFill>
              <a:latin typeface="Arial"/>
              <a:cs typeface="Arial"/>
            </a:endParaRPr>
          </a:p>
          <a:p>
            <a:pPr marL="213360" marR="267335" indent="840740">
              <a:lnSpc>
                <a:spcPct val="200000"/>
              </a:lnSpc>
              <a:spcBef>
                <a:spcPts val="1100"/>
              </a:spcBef>
            </a:pPr>
            <a:r>
              <a:rPr lang="es-ES" sz="3600" b="1" spc="-5" dirty="0" smtClean="0">
                <a:solidFill>
                  <a:srgbClr val="000000"/>
                </a:solidFill>
                <a:latin typeface="Arial"/>
                <a:cs typeface="Arial"/>
              </a:rPr>
              <a:t>Zonas Económicas Especiales</a:t>
            </a:r>
            <a:endParaRPr lang="es-ES" sz="3600" dirty="0">
              <a:solidFill>
                <a:srgbClr val="000000"/>
              </a:solidFill>
              <a:latin typeface="Arial"/>
              <a:cs typeface="Arial"/>
            </a:endParaRPr>
          </a:p>
          <a:p>
            <a:pPr marL="1379220" marR="1432560" indent="793750" algn="ctr">
              <a:lnSpc>
                <a:spcPct val="200000"/>
              </a:lnSpc>
            </a:pPr>
            <a:r>
              <a:rPr lang="es-ES" sz="3600" b="1" spc="-5" dirty="0">
                <a:solidFill>
                  <a:srgbClr val="000000"/>
                </a:solidFill>
                <a:latin typeface="Arial"/>
                <a:cs typeface="Arial"/>
              </a:rPr>
              <a:t>y </a:t>
            </a:r>
            <a:r>
              <a:rPr lang="es-ES" sz="3600" b="1" spc="-10" dirty="0">
                <a:solidFill>
                  <a:srgbClr val="000000"/>
                </a:solidFill>
                <a:latin typeface="Arial"/>
                <a:cs typeface="Arial"/>
              </a:rPr>
              <a:t>R</a:t>
            </a:r>
            <a:r>
              <a:rPr lang="es-ES" sz="3600" b="1" spc="-5" dirty="0">
                <a:solidFill>
                  <a:srgbClr val="000000"/>
                </a:solidFill>
                <a:latin typeface="Arial"/>
                <a:cs typeface="Arial"/>
              </a:rPr>
              <a:t>ecaudación</a:t>
            </a:r>
            <a:endParaRPr lang="es-ES" sz="3600" dirty="0">
              <a:solidFill>
                <a:srgbClr val="000000"/>
              </a:solidFill>
              <a:latin typeface="Arial"/>
              <a:cs typeface="Arial"/>
            </a:endParaRPr>
          </a:p>
          <a:p>
            <a:endParaRPr lang="es-ES" sz="3600" dirty="0">
              <a:solidFill>
                <a:srgbClr val="000000"/>
              </a:solidFill>
            </a:endParaRP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2479231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p:cNvSpPr txBox="1"/>
          <p:nvPr/>
        </p:nvSpPr>
        <p:spPr>
          <a:xfrm>
            <a:off x="3292720" y="658745"/>
            <a:ext cx="4290033" cy="289823"/>
          </a:xfrm>
          <a:prstGeom prst="rect">
            <a:avLst/>
          </a:prstGeom>
        </p:spPr>
        <p:txBody>
          <a:bodyPr vert="horz" wrap="square" lIns="0" tIns="12700" rIns="0" bIns="0" rtlCol="0">
            <a:spAutoFit/>
          </a:bodyPr>
          <a:lstStyle/>
          <a:p>
            <a:pPr>
              <a:lnSpc>
                <a:spcPct val="100000"/>
              </a:lnSpc>
              <a:spcBef>
                <a:spcPts val="100"/>
              </a:spcBef>
            </a:pPr>
            <a:r>
              <a:rPr b="1" spc="5" dirty="0">
                <a:latin typeface="Arial"/>
                <a:cs typeface="Arial"/>
              </a:rPr>
              <a:t>Zonas </a:t>
            </a:r>
            <a:r>
              <a:rPr b="1" spc="10" dirty="0">
                <a:latin typeface="Arial"/>
                <a:cs typeface="Arial"/>
              </a:rPr>
              <a:t>Económicas </a:t>
            </a:r>
            <a:r>
              <a:rPr b="1" spc="15" dirty="0">
                <a:latin typeface="Arial"/>
                <a:cs typeface="Arial"/>
              </a:rPr>
              <a:t>Especiales</a:t>
            </a:r>
            <a:r>
              <a:rPr b="1" spc="195" dirty="0">
                <a:latin typeface="Arial"/>
                <a:cs typeface="Arial"/>
              </a:rPr>
              <a:t> </a:t>
            </a:r>
            <a:r>
              <a:rPr b="1" spc="5" dirty="0">
                <a:latin typeface="Arial"/>
                <a:cs typeface="Arial"/>
              </a:rPr>
              <a:t>(ZEE)</a:t>
            </a:r>
            <a:endParaRPr dirty="0">
              <a:latin typeface="Arial"/>
              <a:cs typeface="Arial"/>
            </a:endParaRPr>
          </a:p>
        </p:txBody>
      </p:sp>
      <p:sp>
        <p:nvSpPr>
          <p:cNvPr id="7" name="object 8"/>
          <p:cNvSpPr txBox="1"/>
          <p:nvPr/>
        </p:nvSpPr>
        <p:spPr>
          <a:xfrm>
            <a:off x="3292721" y="1995948"/>
            <a:ext cx="883204" cy="119905"/>
          </a:xfrm>
          <a:prstGeom prst="rect">
            <a:avLst/>
          </a:prstGeom>
        </p:spPr>
        <p:txBody>
          <a:bodyPr vert="horz" wrap="square" lIns="0" tIns="12065" rIns="0" bIns="0" rtlCol="0">
            <a:spAutoFit/>
          </a:bodyPr>
          <a:lstStyle/>
          <a:p>
            <a:pPr>
              <a:lnSpc>
                <a:spcPct val="100000"/>
              </a:lnSpc>
              <a:spcBef>
                <a:spcPts val="95"/>
              </a:spcBef>
            </a:pPr>
            <a:r>
              <a:rPr sz="700" spc="-5" dirty="0">
                <a:solidFill>
                  <a:srgbClr val="00338D"/>
                </a:solidFill>
                <a:latin typeface="Arial"/>
                <a:cs typeface="Arial"/>
              </a:rPr>
              <a:t>acán</a:t>
            </a:r>
            <a:r>
              <a:rPr sz="700" spc="55" dirty="0">
                <a:solidFill>
                  <a:srgbClr val="00338D"/>
                </a:solidFill>
                <a:latin typeface="Arial"/>
                <a:cs typeface="Arial"/>
              </a:rPr>
              <a:t> </a:t>
            </a:r>
            <a:r>
              <a:rPr sz="700" spc="-10" dirty="0">
                <a:solidFill>
                  <a:srgbClr val="00338D"/>
                </a:solidFill>
                <a:latin typeface="Arial"/>
                <a:cs typeface="Arial"/>
              </a:rPr>
              <a:t>–Guerrero)</a:t>
            </a:r>
            <a:endParaRPr sz="700" dirty="0">
              <a:latin typeface="Arial"/>
              <a:cs typeface="Arial"/>
            </a:endParaRPr>
          </a:p>
        </p:txBody>
      </p:sp>
      <p:sp>
        <p:nvSpPr>
          <p:cNvPr id="8" name="object 10"/>
          <p:cNvSpPr/>
          <p:nvPr/>
        </p:nvSpPr>
        <p:spPr>
          <a:xfrm>
            <a:off x="1898954" y="1426120"/>
            <a:ext cx="6176988" cy="3431501"/>
          </a:xfrm>
          <a:prstGeom prst="rect">
            <a:avLst/>
          </a:prstGeom>
          <a:blipFill>
            <a:blip r:embed="rId2" cstate="print"/>
            <a:stretch>
              <a:fillRect/>
            </a:stretch>
          </a:blipFill>
        </p:spPr>
        <p:txBody>
          <a:bodyPr wrap="square" lIns="0" tIns="0" rIns="0" bIns="0" rtlCol="0"/>
          <a:lstStyle/>
          <a:p>
            <a:endParaRPr/>
          </a:p>
        </p:txBody>
      </p:sp>
      <p:sp>
        <p:nvSpPr>
          <p:cNvPr id="5" name="Rectángulo 4"/>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183982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b="1" dirty="0"/>
              <a:t>El Proyecto de </a:t>
            </a:r>
            <a:r>
              <a:rPr lang="es-ES" sz="3600" b="1" dirty="0" err="1"/>
              <a:t>Nación</a:t>
            </a:r>
            <a:r>
              <a:rPr lang="es-ES" sz="3600" b="1" dirty="0"/>
              <a:t> 2018-2024</a:t>
            </a:r>
            <a:r>
              <a:rPr lang="es-ES" sz="3600" dirty="0" smtClean="0"/>
              <a:t>:</a:t>
            </a:r>
            <a:endParaRPr lang="es-ES" sz="3600" dirty="0">
              <a:effectLst/>
            </a:endParaRPr>
          </a:p>
        </p:txBody>
      </p:sp>
      <p:pic>
        <p:nvPicPr>
          <p:cNvPr id="9" name="Imagen 8" descr="Captura de pantalla 2019-01-23 a la(s) 20.51.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00" y="1562099"/>
            <a:ext cx="4692650" cy="4437615"/>
          </a:xfrm>
          <a:prstGeom prst="rect">
            <a:avLst/>
          </a:prstGeom>
        </p:spPr>
      </p:pic>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901954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4"/>
          <p:cNvSpPr txBox="1"/>
          <p:nvPr/>
        </p:nvSpPr>
        <p:spPr>
          <a:xfrm>
            <a:off x="283584" y="345212"/>
            <a:ext cx="8766402" cy="6268383"/>
          </a:xfrm>
          <a:prstGeom prst="rect">
            <a:avLst/>
          </a:prstGeom>
          <a:ln w="12191">
            <a:solidFill>
              <a:srgbClr val="000000"/>
            </a:solidFill>
          </a:ln>
        </p:spPr>
        <p:txBody>
          <a:bodyPr vert="horz" wrap="square" lIns="0" tIns="5080" rIns="0" bIns="0" rtlCol="0">
            <a:spAutoFit/>
          </a:bodyPr>
          <a:lstStyle/>
          <a:p>
            <a:pPr>
              <a:lnSpc>
                <a:spcPct val="100000"/>
              </a:lnSpc>
              <a:spcBef>
                <a:spcPts val="40"/>
              </a:spcBef>
            </a:pPr>
            <a:endParaRPr sz="2000" dirty="0">
              <a:latin typeface="Times New Roman"/>
              <a:cs typeface="Times New Roman"/>
            </a:endParaRPr>
          </a:p>
          <a:p>
            <a:pPr marL="926465" algn="ctr">
              <a:lnSpc>
                <a:spcPct val="100000"/>
              </a:lnSpc>
            </a:pPr>
            <a:r>
              <a:rPr sz="2000" b="1" spc="5" dirty="0">
                <a:solidFill>
                  <a:srgbClr val="0000CC"/>
                </a:solidFill>
                <a:latin typeface="Arial"/>
                <a:cs typeface="Arial"/>
              </a:rPr>
              <a:t>Zonas </a:t>
            </a:r>
            <a:r>
              <a:rPr sz="2000" b="1" spc="10" dirty="0">
                <a:solidFill>
                  <a:srgbClr val="0000CC"/>
                </a:solidFill>
                <a:latin typeface="Arial"/>
                <a:cs typeface="Arial"/>
              </a:rPr>
              <a:t>Económicas </a:t>
            </a:r>
            <a:r>
              <a:rPr sz="2000" b="1" spc="15" dirty="0">
                <a:solidFill>
                  <a:srgbClr val="0000CC"/>
                </a:solidFill>
                <a:latin typeface="Arial"/>
                <a:cs typeface="Arial"/>
              </a:rPr>
              <a:t>Especiales</a:t>
            </a:r>
            <a:r>
              <a:rPr sz="2000" b="1" spc="70" dirty="0">
                <a:solidFill>
                  <a:srgbClr val="0000CC"/>
                </a:solidFill>
                <a:latin typeface="Arial"/>
                <a:cs typeface="Arial"/>
              </a:rPr>
              <a:t> </a:t>
            </a:r>
            <a:r>
              <a:rPr sz="2000" b="1" spc="15" dirty="0">
                <a:solidFill>
                  <a:srgbClr val="0000CC"/>
                </a:solidFill>
                <a:latin typeface="Arial"/>
                <a:cs typeface="Arial"/>
              </a:rPr>
              <a:t>(ZEE</a:t>
            </a:r>
            <a:r>
              <a:rPr sz="2000" b="1" spc="15" dirty="0" smtClean="0">
                <a:solidFill>
                  <a:srgbClr val="0000CC"/>
                </a:solidFill>
                <a:latin typeface="Arial"/>
                <a:cs typeface="Arial"/>
              </a:rPr>
              <a:t>)</a:t>
            </a:r>
            <a:endParaRPr lang="es-ES_tradnl" sz="2000" b="1" spc="15" dirty="0" smtClean="0">
              <a:solidFill>
                <a:srgbClr val="0000CC"/>
              </a:solidFill>
              <a:latin typeface="Arial"/>
              <a:cs typeface="Arial"/>
            </a:endParaRPr>
          </a:p>
          <a:p>
            <a:pPr marL="926465" algn="ctr">
              <a:lnSpc>
                <a:spcPct val="100000"/>
              </a:lnSpc>
            </a:pPr>
            <a:endParaRPr lang="es-ES_tradnl" sz="2000" b="1" spc="15" dirty="0" smtClean="0">
              <a:solidFill>
                <a:srgbClr val="0000CC"/>
              </a:solidFill>
              <a:latin typeface="Arial"/>
              <a:cs typeface="Arial"/>
            </a:endParaRPr>
          </a:p>
          <a:p>
            <a:pPr marL="926465" algn="ctr">
              <a:lnSpc>
                <a:spcPct val="100000"/>
              </a:lnSpc>
            </a:pPr>
            <a:endParaRPr lang="es-ES_tradnl" sz="2000" b="1" spc="15" dirty="0">
              <a:solidFill>
                <a:srgbClr val="0000CC"/>
              </a:solidFill>
              <a:latin typeface="Arial"/>
              <a:cs typeface="Arial"/>
            </a:endParaRPr>
          </a:p>
          <a:p>
            <a:pPr marL="926465" algn="ctr">
              <a:lnSpc>
                <a:spcPct val="100000"/>
              </a:lnSpc>
            </a:pPr>
            <a:endParaRPr lang="es-ES_tradnl" sz="2000" b="1" spc="15" dirty="0" smtClean="0">
              <a:solidFill>
                <a:srgbClr val="0000CC"/>
              </a:solidFill>
              <a:latin typeface="Arial"/>
              <a:cs typeface="Arial"/>
            </a:endParaRPr>
          </a:p>
          <a:p>
            <a:pPr marL="926465" algn="ctr">
              <a:lnSpc>
                <a:spcPct val="100000"/>
              </a:lnSpc>
            </a:pPr>
            <a:endParaRPr lang="es-ES_tradnl" sz="2000" b="1" spc="15" dirty="0">
              <a:solidFill>
                <a:srgbClr val="0000CC"/>
              </a:solidFill>
              <a:latin typeface="Arial"/>
              <a:cs typeface="Arial"/>
            </a:endParaRPr>
          </a:p>
          <a:p>
            <a:pPr marL="926465" algn="ctr">
              <a:lnSpc>
                <a:spcPct val="100000"/>
              </a:lnSpc>
            </a:pPr>
            <a:endParaRPr lang="es-ES_tradnl" sz="2000" b="1" spc="15" dirty="0" smtClean="0">
              <a:solidFill>
                <a:srgbClr val="0000CC"/>
              </a:solidFill>
              <a:latin typeface="Arial"/>
              <a:cs typeface="Arial"/>
            </a:endParaRPr>
          </a:p>
          <a:p>
            <a:pPr marL="926465" algn="ctr">
              <a:lnSpc>
                <a:spcPct val="100000"/>
              </a:lnSpc>
            </a:pPr>
            <a:endParaRPr lang="es-ES_tradnl" sz="2000" b="1" spc="15" dirty="0">
              <a:solidFill>
                <a:srgbClr val="0000CC"/>
              </a:solidFill>
              <a:latin typeface="Arial"/>
              <a:cs typeface="Arial"/>
            </a:endParaRPr>
          </a:p>
          <a:p>
            <a:pPr marL="926465" algn="ctr">
              <a:lnSpc>
                <a:spcPct val="100000"/>
              </a:lnSpc>
            </a:pPr>
            <a:endParaRPr lang="es-ES_tradnl" sz="2000" b="1" spc="15" dirty="0" smtClean="0">
              <a:solidFill>
                <a:srgbClr val="0000CC"/>
              </a:solidFill>
              <a:latin typeface="Arial"/>
              <a:cs typeface="Arial"/>
            </a:endParaRPr>
          </a:p>
          <a:p>
            <a:pPr marL="926465" algn="ctr">
              <a:lnSpc>
                <a:spcPct val="100000"/>
              </a:lnSpc>
            </a:pPr>
            <a:endParaRPr lang="es-ES_tradnl" sz="2000" b="1" spc="15" dirty="0">
              <a:solidFill>
                <a:srgbClr val="0000CC"/>
              </a:solidFill>
              <a:latin typeface="Arial"/>
              <a:cs typeface="Arial"/>
            </a:endParaRPr>
          </a:p>
          <a:p>
            <a:pPr marL="926465" algn="ctr">
              <a:lnSpc>
                <a:spcPct val="100000"/>
              </a:lnSpc>
            </a:pPr>
            <a:endParaRPr lang="es-ES_tradnl" sz="2000" b="1" spc="15" dirty="0" smtClean="0">
              <a:solidFill>
                <a:srgbClr val="0000CC"/>
              </a:solidFill>
              <a:latin typeface="Arial"/>
              <a:cs typeface="Arial"/>
            </a:endParaRPr>
          </a:p>
          <a:p>
            <a:pPr marL="926465" algn="ctr">
              <a:lnSpc>
                <a:spcPct val="100000"/>
              </a:lnSpc>
            </a:pPr>
            <a:endParaRPr lang="es-ES_tradnl" sz="2000" b="1" spc="15" dirty="0">
              <a:solidFill>
                <a:srgbClr val="0000CC"/>
              </a:solidFill>
              <a:latin typeface="Arial"/>
              <a:cs typeface="Arial"/>
            </a:endParaRPr>
          </a:p>
          <a:p>
            <a:pPr marL="926465" algn="ctr">
              <a:lnSpc>
                <a:spcPct val="100000"/>
              </a:lnSpc>
            </a:pPr>
            <a:endParaRPr lang="es-ES_tradnl" sz="2000" b="1" spc="15" dirty="0" smtClean="0">
              <a:solidFill>
                <a:srgbClr val="0000CC"/>
              </a:solidFill>
              <a:latin typeface="Arial"/>
              <a:cs typeface="Arial"/>
            </a:endParaRPr>
          </a:p>
          <a:p>
            <a:pPr marL="926465" algn="ctr">
              <a:lnSpc>
                <a:spcPct val="100000"/>
              </a:lnSpc>
            </a:pPr>
            <a:endParaRPr lang="es-ES_tradnl" sz="2000" b="1" spc="15" dirty="0">
              <a:solidFill>
                <a:srgbClr val="0000CC"/>
              </a:solidFill>
              <a:latin typeface="Arial"/>
              <a:cs typeface="Arial"/>
            </a:endParaRPr>
          </a:p>
          <a:p>
            <a:pPr marL="926465" algn="ctr">
              <a:lnSpc>
                <a:spcPct val="100000"/>
              </a:lnSpc>
            </a:pPr>
            <a:endParaRPr lang="es-ES_tradnl" sz="2000" b="1" spc="15" dirty="0" smtClean="0">
              <a:solidFill>
                <a:srgbClr val="0000CC"/>
              </a:solidFill>
              <a:latin typeface="Arial"/>
              <a:cs typeface="Arial"/>
            </a:endParaRPr>
          </a:p>
          <a:p>
            <a:pPr marL="926465" algn="ctr">
              <a:lnSpc>
                <a:spcPct val="100000"/>
              </a:lnSpc>
            </a:pPr>
            <a:endParaRPr lang="es-ES_tradnl" sz="2000" b="1" spc="15" dirty="0">
              <a:solidFill>
                <a:srgbClr val="0000CC"/>
              </a:solidFill>
              <a:latin typeface="Arial"/>
              <a:cs typeface="Arial"/>
            </a:endParaRPr>
          </a:p>
          <a:p>
            <a:pPr marL="926465" algn="ctr">
              <a:lnSpc>
                <a:spcPct val="100000"/>
              </a:lnSpc>
            </a:pPr>
            <a:endParaRPr lang="es-ES_tradnl" sz="2000" b="1" spc="15" dirty="0" smtClean="0">
              <a:solidFill>
                <a:srgbClr val="0000CC"/>
              </a:solidFill>
              <a:latin typeface="Arial"/>
              <a:cs typeface="Arial"/>
            </a:endParaRPr>
          </a:p>
          <a:p>
            <a:pPr marL="926465" algn="ctr">
              <a:lnSpc>
                <a:spcPct val="100000"/>
              </a:lnSpc>
            </a:pPr>
            <a:endParaRPr lang="es-ES_tradnl" sz="2000" b="1" spc="15" dirty="0">
              <a:solidFill>
                <a:srgbClr val="0000CC"/>
              </a:solidFill>
              <a:latin typeface="Arial"/>
              <a:cs typeface="Arial"/>
            </a:endParaRPr>
          </a:p>
          <a:p>
            <a:pPr marL="926465" algn="ctr">
              <a:lnSpc>
                <a:spcPct val="100000"/>
              </a:lnSpc>
            </a:pPr>
            <a:endParaRPr lang="es-ES_tradnl" sz="2000" b="1" spc="15" dirty="0" smtClean="0">
              <a:solidFill>
                <a:srgbClr val="0000CC"/>
              </a:solidFill>
              <a:latin typeface="Arial"/>
              <a:cs typeface="Arial"/>
            </a:endParaRPr>
          </a:p>
          <a:p>
            <a:pPr marL="926465" algn="ctr">
              <a:lnSpc>
                <a:spcPct val="100000"/>
              </a:lnSpc>
            </a:pPr>
            <a:endParaRPr lang="es-ES_tradnl" sz="2000" b="1" spc="15" dirty="0">
              <a:solidFill>
                <a:srgbClr val="0000CC"/>
              </a:solidFill>
              <a:latin typeface="Arial"/>
              <a:cs typeface="Arial"/>
            </a:endParaRPr>
          </a:p>
          <a:p>
            <a:pPr marL="926465" algn="ctr">
              <a:lnSpc>
                <a:spcPct val="100000"/>
              </a:lnSpc>
            </a:pPr>
            <a:r>
              <a:rPr sz="700" spc="-10" dirty="0" smtClean="0">
                <a:solidFill>
                  <a:srgbClr val="FFFFFF"/>
                </a:solidFill>
                <a:latin typeface="Arial"/>
                <a:cs typeface="Arial"/>
              </a:rPr>
              <a:t>.</a:t>
            </a:r>
            <a:endParaRPr sz="700" dirty="0">
              <a:latin typeface="Arial"/>
              <a:cs typeface="Arial"/>
            </a:endParaRPr>
          </a:p>
        </p:txBody>
      </p:sp>
      <p:pic>
        <p:nvPicPr>
          <p:cNvPr id="5" name="Imagen 4" descr="Captura de pantalla 2019-01-23 a la(s) 23.15.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765" y="1181784"/>
            <a:ext cx="7899406" cy="4609415"/>
          </a:xfrm>
          <a:prstGeom prst="rect">
            <a:avLst/>
          </a:prstGeom>
        </p:spPr>
      </p:pic>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477740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4400" dirty="0" smtClean="0"/>
              <a:t>Iniciativas de Reformas Fiscales </a:t>
            </a:r>
            <a:endParaRPr lang="es-MX" sz="4400" dirty="0"/>
          </a:p>
        </p:txBody>
      </p:sp>
      <p:sp>
        <p:nvSpPr>
          <p:cNvPr id="3" name="Marcador de texto 2"/>
          <p:cNvSpPr>
            <a:spLocks noGrp="1"/>
          </p:cNvSpPr>
          <p:nvPr>
            <p:ph type="body" idx="1"/>
          </p:nvPr>
        </p:nvSpPr>
        <p:spPr/>
        <p:txBody>
          <a:bodyPr>
            <a:normAutofit/>
          </a:bodyPr>
          <a:lstStyle/>
          <a:p>
            <a:r>
              <a:rPr lang="es-MX" sz="4000" dirty="0" smtClean="0">
                <a:solidFill>
                  <a:srgbClr val="0000FF"/>
                </a:solidFill>
              </a:rPr>
              <a:t>No aprobadas</a:t>
            </a:r>
            <a:endParaRPr lang="es-MX" sz="4000" dirty="0">
              <a:solidFill>
                <a:srgbClr val="0000FF"/>
              </a:solidFill>
            </a:endParaRPr>
          </a:p>
        </p:txBody>
      </p:sp>
    </p:spTree>
    <p:extLst>
      <p:ext uri="{BB962C8B-B14F-4D97-AF65-F5344CB8AC3E}">
        <p14:creationId xmlns:p14="http://schemas.microsoft.com/office/powerpoint/2010/main" val="193367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9-01-23 a la(s) 23.21.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72" y="480318"/>
            <a:ext cx="8535394" cy="5173494"/>
          </a:xfrm>
          <a:prstGeom prst="rect">
            <a:avLst/>
          </a:prstGeom>
        </p:spPr>
      </p:pic>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1895214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9-01-23 a la(s) 23.30.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603" y="542476"/>
            <a:ext cx="8047778" cy="4040655"/>
          </a:xfrm>
          <a:prstGeom prst="rect">
            <a:avLst/>
          </a:prstGeom>
        </p:spPr>
      </p:pic>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1137705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9-01-23 a la(s) 23.24.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15" y="184936"/>
            <a:ext cx="8272164" cy="5350780"/>
          </a:xfrm>
          <a:prstGeom prst="rect">
            <a:avLst/>
          </a:prstGeom>
        </p:spPr>
      </p:pic>
      <p:sp>
        <p:nvSpPr>
          <p:cNvPr id="4" name="Rectángulo 3"/>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4222295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08004" y="1689072"/>
            <a:ext cx="7791261" cy="2113399"/>
          </a:xfrm>
          <a:prstGeom prst="rect">
            <a:avLst/>
          </a:prstGeom>
          <a:noFill/>
        </p:spPr>
        <p:txBody>
          <a:bodyPr wrap="none" rtlCol="0">
            <a:spAutoFit/>
          </a:bodyPr>
          <a:lstStyle/>
          <a:p>
            <a:pPr marL="741680" marR="652145" algn="ctr">
              <a:lnSpc>
                <a:spcPct val="100000"/>
              </a:lnSpc>
            </a:pPr>
            <a:r>
              <a:rPr lang="es-ES" sz="2400" b="1" spc="-5" dirty="0">
                <a:latin typeface="Arial"/>
                <a:cs typeface="Arial"/>
              </a:rPr>
              <a:t>CAMBIOS </a:t>
            </a:r>
            <a:r>
              <a:rPr lang="es-ES" sz="2400" b="1" spc="-20" dirty="0">
                <a:latin typeface="Arial"/>
                <a:cs typeface="Arial"/>
              </a:rPr>
              <a:t>AL </a:t>
            </a:r>
            <a:r>
              <a:rPr lang="es-ES" sz="2400" b="1" spc="-5" dirty="0">
                <a:latin typeface="Arial"/>
                <a:cs typeface="Arial"/>
              </a:rPr>
              <a:t>CÓDIGO </a:t>
            </a:r>
            <a:r>
              <a:rPr lang="es-ES" sz="2400" b="1" spc="-10" dirty="0">
                <a:latin typeface="Arial"/>
                <a:cs typeface="Arial"/>
              </a:rPr>
              <a:t>FISCAL</a:t>
            </a:r>
            <a:r>
              <a:rPr lang="es-ES" sz="2400" b="1" spc="-60" dirty="0">
                <a:latin typeface="Arial"/>
                <a:cs typeface="Arial"/>
              </a:rPr>
              <a:t> </a:t>
            </a:r>
            <a:r>
              <a:rPr lang="es-ES" sz="2400" b="1" spc="-5" dirty="0">
                <a:latin typeface="Arial"/>
                <a:cs typeface="Arial"/>
              </a:rPr>
              <a:t>DE</a:t>
            </a:r>
            <a:r>
              <a:rPr lang="es-ES" sz="2400" b="1" spc="-15" dirty="0">
                <a:latin typeface="Arial"/>
                <a:cs typeface="Arial"/>
              </a:rPr>
              <a:t> </a:t>
            </a:r>
            <a:r>
              <a:rPr lang="es-ES" sz="2400" b="1" spc="-10" dirty="0">
                <a:latin typeface="Arial"/>
                <a:cs typeface="Arial"/>
              </a:rPr>
              <a:t>LA  FEDERACIÓN</a:t>
            </a:r>
            <a:endParaRPr lang="es-ES" sz="2400" dirty="0">
              <a:latin typeface="Arial"/>
              <a:cs typeface="Arial"/>
            </a:endParaRPr>
          </a:p>
          <a:p>
            <a:pPr>
              <a:lnSpc>
                <a:spcPct val="100000"/>
              </a:lnSpc>
            </a:pPr>
            <a:endParaRPr lang="es-ES" sz="2400" dirty="0">
              <a:latin typeface="Times New Roman"/>
              <a:cs typeface="Times New Roman"/>
            </a:endParaRPr>
          </a:p>
          <a:p>
            <a:pPr>
              <a:lnSpc>
                <a:spcPct val="100000"/>
              </a:lnSpc>
            </a:pPr>
            <a:endParaRPr lang="es-ES" sz="2400" dirty="0">
              <a:latin typeface="Times New Roman"/>
              <a:cs typeface="Times New Roman"/>
            </a:endParaRPr>
          </a:p>
          <a:p>
            <a:pPr marL="70485" algn="ctr">
              <a:lnSpc>
                <a:spcPct val="100000"/>
              </a:lnSpc>
              <a:spcBef>
                <a:spcPts val="1360"/>
              </a:spcBef>
            </a:pPr>
            <a:r>
              <a:rPr lang="es-ES" sz="2400" b="1" spc="-5" dirty="0">
                <a:latin typeface="Arial"/>
                <a:cs typeface="Arial"/>
              </a:rPr>
              <a:t>JUNIO DEL 2018, VIGENCIA JULIO</a:t>
            </a:r>
            <a:r>
              <a:rPr lang="es-ES" sz="2400" b="1" spc="-110" dirty="0">
                <a:latin typeface="Arial"/>
                <a:cs typeface="Arial"/>
              </a:rPr>
              <a:t> </a:t>
            </a:r>
            <a:r>
              <a:rPr lang="es-ES" sz="2400" b="1" spc="-5" dirty="0">
                <a:latin typeface="Arial"/>
                <a:cs typeface="Arial"/>
              </a:rPr>
              <a:t>2018.</a:t>
            </a:r>
            <a:endParaRPr lang="es-ES" sz="2400" dirty="0">
              <a:latin typeface="Arial"/>
              <a:cs typeface="Arial"/>
            </a:endParaRPr>
          </a:p>
          <a:p>
            <a:endParaRPr lang="es-ES" sz="2400" dirty="0"/>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2777295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0065" y="1027160"/>
            <a:ext cx="7348491" cy="4115229"/>
          </a:xfrm>
          <a:prstGeom prst="rect">
            <a:avLst/>
          </a:prstGeom>
        </p:spPr>
        <p:txBody>
          <a:bodyPr wrap="square">
            <a:spAutoFit/>
          </a:bodyPr>
          <a:lstStyle/>
          <a:p>
            <a:pPr marL="231140">
              <a:lnSpc>
                <a:spcPct val="100000"/>
              </a:lnSpc>
            </a:pPr>
            <a:r>
              <a:rPr lang="es-ES" sz="2000" spc="-5" dirty="0">
                <a:latin typeface="Arial"/>
                <a:cs typeface="Arial"/>
              </a:rPr>
              <a:t>1.- </a:t>
            </a:r>
            <a:r>
              <a:rPr lang="es-ES" sz="2000" spc="-10" dirty="0">
                <a:latin typeface="Arial"/>
                <a:cs typeface="Arial"/>
              </a:rPr>
              <a:t>SE </a:t>
            </a:r>
            <a:r>
              <a:rPr lang="es-ES" sz="2000" spc="-5" dirty="0">
                <a:latin typeface="Arial"/>
                <a:cs typeface="Arial"/>
              </a:rPr>
              <a:t>REFUERZAN </a:t>
            </a:r>
            <a:r>
              <a:rPr lang="es-ES" sz="2000" spc="-10" dirty="0">
                <a:latin typeface="Arial"/>
                <a:cs typeface="Arial"/>
              </a:rPr>
              <a:t>LAS </a:t>
            </a:r>
            <a:r>
              <a:rPr lang="es-ES" sz="2000" spc="-25" dirty="0">
                <a:latin typeface="Arial"/>
                <a:cs typeface="Arial"/>
              </a:rPr>
              <a:t>FACULTADES </a:t>
            </a:r>
            <a:r>
              <a:rPr lang="es-ES" sz="2000" spc="-5" dirty="0">
                <a:latin typeface="Arial"/>
                <a:cs typeface="Arial"/>
              </a:rPr>
              <a:t>DE</a:t>
            </a:r>
            <a:r>
              <a:rPr lang="es-ES" sz="2000" spc="150" dirty="0">
                <a:latin typeface="Arial"/>
                <a:cs typeface="Arial"/>
              </a:rPr>
              <a:t> </a:t>
            </a:r>
            <a:r>
              <a:rPr lang="es-ES" sz="2000" spc="-5" dirty="0">
                <a:latin typeface="Arial"/>
                <a:cs typeface="Arial"/>
              </a:rPr>
              <a:t>GESTIÓN</a:t>
            </a:r>
            <a:endParaRPr lang="es-ES" sz="2000" dirty="0">
              <a:latin typeface="Arial"/>
              <a:cs typeface="Arial"/>
            </a:endParaRPr>
          </a:p>
          <a:p>
            <a:pPr>
              <a:lnSpc>
                <a:spcPct val="100000"/>
              </a:lnSpc>
            </a:pPr>
            <a:endParaRPr lang="es-ES" sz="2000" dirty="0">
              <a:latin typeface="Times New Roman"/>
              <a:cs typeface="Times New Roman"/>
            </a:endParaRPr>
          </a:p>
          <a:p>
            <a:pPr>
              <a:lnSpc>
                <a:spcPct val="100000"/>
              </a:lnSpc>
              <a:spcBef>
                <a:spcPts val="40"/>
              </a:spcBef>
            </a:pPr>
            <a:endParaRPr lang="es-ES" sz="2000" dirty="0">
              <a:latin typeface="Times New Roman"/>
              <a:cs typeface="Times New Roman"/>
            </a:endParaRPr>
          </a:p>
          <a:p>
            <a:pPr marL="231140">
              <a:lnSpc>
                <a:spcPct val="100000"/>
              </a:lnSpc>
              <a:spcBef>
                <a:spcPts val="5"/>
              </a:spcBef>
            </a:pPr>
            <a:r>
              <a:rPr lang="es-ES" sz="2000" spc="-5" dirty="0">
                <a:latin typeface="Arial"/>
                <a:cs typeface="Arial"/>
              </a:rPr>
              <a:t>2.- </a:t>
            </a:r>
            <a:r>
              <a:rPr lang="es-ES" sz="2000" spc="-10" dirty="0">
                <a:latin typeface="Arial"/>
                <a:cs typeface="Arial"/>
              </a:rPr>
              <a:t>SE AMPLÍAN LAS </a:t>
            </a:r>
            <a:r>
              <a:rPr lang="es-ES" sz="2000" spc="-25" dirty="0">
                <a:latin typeface="Arial"/>
                <a:cs typeface="Arial"/>
              </a:rPr>
              <a:t>FACULTADES </a:t>
            </a:r>
            <a:r>
              <a:rPr lang="es-ES" sz="2000" spc="-5" dirty="0">
                <a:latin typeface="Arial"/>
                <a:cs typeface="Arial"/>
              </a:rPr>
              <a:t>DE</a:t>
            </a:r>
            <a:r>
              <a:rPr lang="es-ES" sz="2000" spc="95" dirty="0">
                <a:latin typeface="Arial"/>
                <a:cs typeface="Arial"/>
              </a:rPr>
              <a:t> </a:t>
            </a:r>
            <a:r>
              <a:rPr lang="es-ES" sz="2000" spc="-5" dirty="0">
                <a:latin typeface="Arial"/>
                <a:cs typeface="Arial"/>
              </a:rPr>
              <a:t>COMPROBACIÓN</a:t>
            </a:r>
            <a:endParaRPr lang="es-ES" sz="2000" dirty="0">
              <a:latin typeface="Arial"/>
              <a:cs typeface="Arial"/>
            </a:endParaRPr>
          </a:p>
          <a:p>
            <a:pPr>
              <a:lnSpc>
                <a:spcPct val="100000"/>
              </a:lnSpc>
            </a:pPr>
            <a:endParaRPr lang="es-ES" sz="2000" dirty="0">
              <a:latin typeface="Times New Roman"/>
              <a:cs typeface="Times New Roman"/>
            </a:endParaRPr>
          </a:p>
          <a:p>
            <a:pPr>
              <a:lnSpc>
                <a:spcPct val="100000"/>
              </a:lnSpc>
              <a:spcBef>
                <a:spcPts val="40"/>
              </a:spcBef>
            </a:pPr>
            <a:endParaRPr lang="es-ES" sz="2000" dirty="0">
              <a:latin typeface="Times New Roman"/>
              <a:cs typeface="Times New Roman"/>
            </a:endParaRPr>
          </a:p>
          <a:p>
            <a:pPr marL="231140">
              <a:lnSpc>
                <a:spcPct val="100000"/>
              </a:lnSpc>
            </a:pPr>
            <a:r>
              <a:rPr lang="es-ES" sz="2000" spc="-5" dirty="0">
                <a:latin typeface="Arial"/>
                <a:cs typeface="Arial"/>
              </a:rPr>
              <a:t>3.- </a:t>
            </a:r>
            <a:r>
              <a:rPr lang="es-ES" sz="2000" spc="-10" dirty="0">
                <a:latin typeface="Arial"/>
                <a:cs typeface="Arial"/>
              </a:rPr>
              <a:t>SE AMPLÍAN LAS </a:t>
            </a:r>
            <a:r>
              <a:rPr lang="es-ES" sz="2000" spc="-5" dirty="0">
                <a:latin typeface="Arial"/>
                <a:cs typeface="Arial"/>
              </a:rPr>
              <a:t>INFRACCIONES Y</a:t>
            </a:r>
            <a:r>
              <a:rPr lang="es-ES" sz="2000" spc="40" dirty="0">
                <a:latin typeface="Arial"/>
                <a:cs typeface="Arial"/>
              </a:rPr>
              <a:t> </a:t>
            </a:r>
            <a:r>
              <a:rPr lang="es-ES" sz="2000" spc="-5" dirty="0">
                <a:latin typeface="Arial"/>
                <a:cs typeface="Arial"/>
              </a:rPr>
              <a:t>SANCIONES</a:t>
            </a:r>
            <a:endParaRPr lang="es-ES" sz="2000" dirty="0">
              <a:latin typeface="Arial"/>
              <a:cs typeface="Arial"/>
            </a:endParaRPr>
          </a:p>
          <a:p>
            <a:pPr>
              <a:lnSpc>
                <a:spcPct val="100000"/>
              </a:lnSpc>
            </a:pPr>
            <a:endParaRPr lang="es-ES" sz="2000" dirty="0">
              <a:latin typeface="Times New Roman"/>
              <a:cs typeface="Times New Roman"/>
            </a:endParaRPr>
          </a:p>
          <a:p>
            <a:pPr>
              <a:lnSpc>
                <a:spcPct val="100000"/>
              </a:lnSpc>
              <a:spcBef>
                <a:spcPts val="40"/>
              </a:spcBef>
            </a:pPr>
            <a:endParaRPr lang="es-ES" sz="2000" dirty="0">
              <a:latin typeface="Times New Roman"/>
              <a:cs typeface="Times New Roman"/>
            </a:endParaRPr>
          </a:p>
          <a:p>
            <a:pPr marL="231140">
              <a:lnSpc>
                <a:spcPct val="100000"/>
              </a:lnSpc>
              <a:spcBef>
                <a:spcPts val="5"/>
              </a:spcBef>
            </a:pPr>
            <a:r>
              <a:rPr lang="es-ES" sz="2000" spc="-5" dirty="0">
                <a:latin typeface="Arial"/>
                <a:cs typeface="Arial"/>
              </a:rPr>
              <a:t>4.- </a:t>
            </a:r>
            <a:r>
              <a:rPr lang="es-ES" sz="2000" spc="-10" dirty="0">
                <a:latin typeface="Arial"/>
                <a:cs typeface="Arial"/>
              </a:rPr>
              <a:t>SE AMPLÍAN </a:t>
            </a:r>
            <a:r>
              <a:rPr lang="es-ES" sz="2000" spc="-5" dirty="0">
                <a:latin typeface="Arial"/>
                <a:cs typeface="Arial"/>
              </a:rPr>
              <a:t>LOS </a:t>
            </a:r>
            <a:r>
              <a:rPr lang="es-ES" sz="2000" spc="-10" dirty="0">
                <a:latin typeface="Arial"/>
                <a:cs typeface="Arial"/>
              </a:rPr>
              <a:t>DELITOS</a:t>
            </a:r>
            <a:r>
              <a:rPr lang="es-ES" sz="2000" spc="15" dirty="0">
                <a:latin typeface="Arial"/>
                <a:cs typeface="Arial"/>
              </a:rPr>
              <a:t> </a:t>
            </a:r>
            <a:r>
              <a:rPr lang="es-ES" sz="2000" spc="-10" dirty="0">
                <a:latin typeface="Arial"/>
                <a:cs typeface="Arial"/>
              </a:rPr>
              <a:t>FISCALES</a:t>
            </a:r>
            <a:endParaRPr lang="es-ES" sz="2000" dirty="0">
              <a:latin typeface="Arial"/>
              <a:cs typeface="Arial"/>
            </a:endParaRPr>
          </a:p>
          <a:p>
            <a:pPr>
              <a:lnSpc>
                <a:spcPct val="100000"/>
              </a:lnSpc>
            </a:pPr>
            <a:endParaRPr lang="es-ES" sz="2000" dirty="0">
              <a:latin typeface="Times New Roman"/>
              <a:cs typeface="Times New Roman"/>
            </a:endParaRPr>
          </a:p>
          <a:p>
            <a:pPr>
              <a:lnSpc>
                <a:spcPct val="100000"/>
              </a:lnSpc>
              <a:spcBef>
                <a:spcPts val="40"/>
              </a:spcBef>
            </a:pPr>
            <a:endParaRPr lang="es-ES" sz="2000" dirty="0">
              <a:latin typeface="Times New Roman"/>
              <a:cs typeface="Times New Roman"/>
            </a:endParaRPr>
          </a:p>
          <a:p>
            <a:pPr marL="231140">
              <a:lnSpc>
                <a:spcPct val="100000"/>
              </a:lnSpc>
            </a:pPr>
            <a:r>
              <a:rPr lang="es-ES" sz="2000" spc="-5" dirty="0">
                <a:latin typeface="Arial"/>
                <a:cs typeface="Arial"/>
              </a:rPr>
              <a:t>5.- </a:t>
            </a:r>
            <a:r>
              <a:rPr lang="es-ES" sz="2000" spc="-10" dirty="0">
                <a:latin typeface="Arial"/>
                <a:cs typeface="Arial"/>
              </a:rPr>
              <a:t>SE </a:t>
            </a:r>
            <a:r>
              <a:rPr lang="es-ES" sz="2000" spc="-15" dirty="0">
                <a:latin typeface="Arial"/>
                <a:cs typeface="Arial"/>
              </a:rPr>
              <a:t>INCREMENTAN </a:t>
            </a:r>
            <a:r>
              <a:rPr lang="es-ES" sz="2000" spc="-5" dirty="0">
                <a:latin typeface="Arial"/>
                <a:cs typeface="Arial"/>
              </a:rPr>
              <a:t>REGLAS </a:t>
            </a:r>
            <a:r>
              <a:rPr lang="es-ES" sz="2000" spc="-25" dirty="0">
                <a:latin typeface="Arial"/>
                <a:cs typeface="Arial"/>
              </a:rPr>
              <a:t>PARA </a:t>
            </a:r>
            <a:r>
              <a:rPr lang="es-ES" sz="2000" spc="-5" dirty="0">
                <a:latin typeface="Arial"/>
                <a:cs typeface="Arial"/>
              </a:rPr>
              <a:t>LOS</a:t>
            </a:r>
            <a:r>
              <a:rPr lang="es-ES" sz="2000" spc="85" dirty="0">
                <a:latin typeface="Arial"/>
                <a:cs typeface="Arial"/>
              </a:rPr>
              <a:t> </a:t>
            </a:r>
            <a:r>
              <a:rPr lang="es-ES" sz="2000" spc="-5" dirty="0">
                <a:latin typeface="Arial"/>
                <a:cs typeface="Arial"/>
              </a:rPr>
              <a:t>CFDI´S</a:t>
            </a:r>
            <a:endParaRPr lang="es-ES" sz="2000" dirty="0">
              <a:latin typeface="Arial"/>
              <a:cs typeface="Arial"/>
            </a:endParaRP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86152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1675" y="1664415"/>
            <a:ext cx="4292154" cy="2275623"/>
          </a:xfrm>
          <a:prstGeom prst="rect">
            <a:avLst/>
          </a:prstGeom>
          <a:noFill/>
        </p:spPr>
        <p:txBody>
          <a:bodyPr wrap="none" rtlCol="0">
            <a:spAutoFit/>
          </a:bodyPr>
          <a:lstStyle/>
          <a:p>
            <a:pPr marL="306070" algn="ctr">
              <a:lnSpc>
                <a:spcPct val="100000"/>
              </a:lnSpc>
              <a:spcBef>
                <a:spcPts val="875"/>
              </a:spcBef>
            </a:pPr>
            <a:r>
              <a:rPr lang="es-ES" sz="2400" b="1" spc="-5" dirty="0" smtClean="0">
                <a:latin typeface="Arial"/>
                <a:cs typeface="Arial"/>
              </a:rPr>
              <a:t>REFORMA </a:t>
            </a:r>
            <a:r>
              <a:rPr lang="es-ES" sz="2400" b="1" spc="-5" dirty="0">
                <a:latin typeface="Arial"/>
                <a:cs typeface="Arial"/>
              </a:rPr>
              <a:t>JUNIO </a:t>
            </a:r>
            <a:r>
              <a:rPr lang="es-ES" sz="2400" b="1" spc="-5" dirty="0" smtClean="0">
                <a:latin typeface="Arial"/>
                <a:cs typeface="Arial"/>
              </a:rPr>
              <a:t>2018</a:t>
            </a:r>
          </a:p>
          <a:p>
            <a:pPr marL="306070" algn="ctr">
              <a:lnSpc>
                <a:spcPct val="100000"/>
              </a:lnSpc>
              <a:spcBef>
                <a:spcPts val="875"/>
              </a:spcBef>
            </a:pPr>
            <a:endParaRPr lang="es-ES" sz="2400" b="1" spc="-5" dirty="0">
              <a:latin typeface="Arial"/>
              <a:cs typeface="Arial"/>
            </a:endParaRPr>
          </a:p>
          <a:p>
            <a:pPr marL="306070" algn="ctr">
              <a:lnSpc>
                <a:spcPct val="100000"/>
              </a:lnSpc>
              <a:spcBef>
                <a:spcPts val="875"/>
              </a:spcBef>
            </a:pPr>
            <a:endParaRPr lang="es-ES" sz="2400" b="1" spc="-5" dirty="0" smtClean="0">
              <a:latin typeface="Arial"/>
              <a:cs typeface="Arial"/>
            </a:endParaRPr>
          </a:p>
          <a:p>
            <a:pPr marL="306070" algn="ctr">
              <a:lnSpc>
                <a:spcPct val="100000"/>
              </a:lnSpc>
              <a:spcBef>
                <a:spcPts val="875"/>
              </a:spcBef>
            </a:pPr>
            <a:r>
              <a:rPr lang="es-ES" sz="2400" b="1" spc="-5" dirty="0" smtClean="0">
                <a:latin typeface="Arial"/>
                <a:cs typeface="Arial"/>
              </a:rPr>
              <a:t>(</a:t>
            </a:r>
            <a:r>
              <a:rPr lang="es-ES" sz="2400" b="1" spc="-5" dirty="0">
                <a:latin typeface="Arial"/>
                <a:cs typeface="Arial"/>
              </a:rPr>
              <a:t>VIGENCIA JULIO DEL</a:t>
            </a:r>
            <a:r>
              <a:rPr lang="es-ES" sz="2400" b="1" spc="-125" dirty="0">
                <a:latin typeface="Arial"/>
                <a:cs typeface="Arial"/>
              </a:rPr>
              <a:t> </a:t>
            </a:r>
            <a:r>
              <a:rPr lang="es-ES" sz="2400" b="1" spc="-5" dirty="0">
                <a:latin typeface="Arial"/>
                <a:cs typeface="Arial"/>
              </a:rPr>
              <a:t>2018)</a:t>
            </a:r>
            <a:endParaRPr lang="es-ES" sz="2400" dirty="0">
              <a:latin typeface="Arial"/>
              <a:cs typeface="Arial"/>
            </a:endParaRPr>
          </a:p>
          <a:p>
            <a:pPr algn="ctr"/>
            <a:endParaRPr lang="es-ES" sz="2400" dirty="0"/>
          </a:p>
        </p:txBody>
      </p:sp>
      <p:sp>
        <p:nvSpPr>
          <p:cNvPr id="3" name="Rectángulo 2"/>
          <p:cNvSpPr/>
          <p:nvPr/>
        </p:nvSpPr>
        <p:spPr>
          <a:xfrm>
            <a:off x="5963905" y="64452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047257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2"/>
          <p:cNvSpPr txBox="1"/>
          <p:nvPr/>
        </p:nvSpPr>
        <p:spPr>
          <a:xfrm>
            <a:off x="1154264" y="1329885"/>
            <a:ext cx="6872358" cy="3521477"/>
          </a:xfrm>
          <a:prstGeom prst="rect">
            <a:avLst/>
          </a:prstGeom>
        </p:spPr>
        <p:txBody>
          <a:bodyPr vert="horz" wrap="square" lIns="0" tIns="12700" rIns="0" bIns="0" rtlCol="0">
            <a:spAutoFit/>
          </a:bodyPr>
          <a:lstStyle/>
          <a:p>
            <a:pPr>
              <a:lnSpc>
                <a:spcPct val="100000"/>
              </a:lnSpc>
              <a:spcBef>
                <a:spcPts val="100"/>
              </a:spcBef>
            </a:pPr>
            <a:r>
              <a:rPr sz="1600" b="1" spc="-20" dirty="0">
                <a:latin typeface="Arial"/>
                <a:cs typeface="Arial"/>
              </a:rPr>
              <a:t>NUEVA </a:t>
            </a:r>
            <a:r>
              <a:rPr sz="1600" b="1" spc="-30" dirty="0">
                <a:latin typeface="Arial"/>
                <a:cs typeface="Arial"/>
              </a:rPr>
              <a:t>FACULTAD </a:t>
            </a:r>
            <a:r>
              <a:rPr sz="1600" b="1" spc="-5" dirty="0">
                <a:latin typeface="Arial"/>
                <a:cs typeface="Arial"/>
              </a:rPr>
              <a:t>DE</a:t>
            </a:r>
            <a:r>
              <a:rPr sz="1600" b="1" spc="55" dirty="0">
                <a:latin typeface="Arial"/>
                <a:cs typeface="Arial"/>
              </a:rPr>
              <a:t> </a:t>
            </a:r>
            <a:r>
              <a:rPr sz="1600" b="1" spc="-5" dirty="0">
                <a:latin typeface="Arial"/>
                <a:cs typeface="Arial"/>
              </a:rPr>
              <a:t>COMPROBACIÓN:</a:t>
            </a:r>
            <a:endParaRPr sz="1600" dirty="0">
              <a:latin typeface="Arial"/>
              <a:cs typeface="Arial"/>
            </a:endParaRPr>
          </a:p>
          <a:p>
            <a:pPr>
              <a:lnSpc>
                <a:spcPct val="100000"/>
              </a:lnSpc>
              <a:spcBef>
                <a:spcPts val="45"/>
              </a:spcBef>
            </a:pPr>
            <a:endParaRPr sz="1600" dirty="0">
              <a:latin typeface="Times New Roman"/>
              <a:cs typeface="Times New Roman"/>
            </a:endParaRPr>
          </a:p>
          <a:p>
            <a:pPr>
              <a:lnSpc>
                <a:spcPct val="100000"/>
              </a:lnSpc>
              <a:tabLst>
                <a:tab pos="456565" algn="l"/>
              </a:tabLst>
            </a:pPr>
            <a:r>
              <a:rPr sz="1600" b="1" spc="-5" dirty="0">
                <a:latin typeface="Arial"/>
                <a:cs typeface="Arial"/>
              </a:rPr>
              <a:t>X.	</a:t>
            </a:r>
            <a:r>
              <a:rPr sz="1600" dirty="0">
                <a:latin typeface="Arial"/>
                <a:cs typeface="Arial"/>
              </a:rPr>
              <a:t>Practicar </a:t>
            </a:r>
            <a:r>
              <a:rPr sz="1600" spc="-5" dirty="0">
                <a:latin typeface="Arial"/>
                <a:cs typeface="Arial"/>
              </a:rPr>
              <a:t>visitas domiciliarias</a:t>
            </a:r>
            <a:r>
              <a:rPr sz="1600" spc="-90" dirty="0">
                <a:latin typeface="Arial"/>
                <a:cs typeface="Arial"/>
              </a:rPr>
              <a:t> </a:t>
            </a:r>
            <a:r>
              <a:rPr sz="1600" dirty="0">
                <a:latin typeface="Arial"/>
                <a:cs typeface="Arial"/>
              </a:rPr>
              <a:t>(…).</a:t>
            </a:r>
          </a:p>
          <a:p>
            <a:pPr>
              <a:lnSpc>
                <a:spcPct val="100000"/>
              </a:lnSpc>
              <a:spcBef>
                <a:spcPts val="45"/>
              </a:spcBef>
            </a:pPr>
            <a:endParaRPr sz="1600" dirty="0">
              <a:latin typeface="Times New Roman"/>
              <a:cs typeface="Times New Roman"/>
            </a:endParaRPr>
          </a:p>
          <a:p>
            <a:pPr marR="8255" algn="just">
              <a:lnSpc>
                <a:spcPct val="100000"/>
              </a:lnSpc>
            </a:pPr>
            <a:r>
              <a:rPr sz="1600" b="1" spc="-5" dirty="0">
                <a:latin typeface="Arial"/>
                <a:cs typeface="Arial"/>
              </a:rPr>
              <a:t>OBJETIVO: </a:t>
            </a:r>
            <a:r>
              <a:rPr sz="1600" spc="-10" dirty="0">
                <a:latin typeface="Arial"/>
                <a:cs typeface="Arial"/>
              </a:rPr>
              <a:t>Verificar </a:t>
            </a:r>
            <a:r>
              <a:rPr sz="1600" spc="-5" dirty="0">
                <a:latin typeface="Arial"/>
                <a:cs typeface="Arial"/>
              </a:rPr>
              <a:t>el número de operaciones que deban </a:t>
            </a:r>
            <a:r>
              <a:rPr sz="1600" dirty="0">
                <a:latin typeface="Arial"/>
                <a:cs typeface="Arial"/>
              </a:rPr>
              <a:t>ser </a:t>
            </a:r>
            <a:r>
              <a:rPr sz="1600" spc="-5" dirty="0">
                <a:latin typeface="Arial"/>
                <a:cs typeface="Arial"/>
              </a:rPr>
              <a:t>registradas como  ingresos </a:t>
            </a:r>
            <a:r>
              <a:rPr sz="1600" dirty="0">
                <a:latin typeface="Arial"/>
                <a:cs typeface="Arial"/>
              </a:rPr>
              <a:t>y </a:t>
            </a:r>
            <a:r>
              <a:rPr sz="1600" spc="-10" dirty="0">
                <a:latin typeface="Arial"/>
                <a:cs typeface="Arial"/>
              </a:rPr>
              <a:t>el </a:t>
            </a:r>
            <a:r>
              <a:rPr sz="1600" spc="-5" dirty="0">
                <a:latin typeface="Arial"/>
                <a:cs typeface="Arial"/>
              </a:rPr>
              <a:t>valor de los actos o actividades, el </a:t>
            </a:r>
            <a:r>
              <a:rPr sz="1600" spc="-10" dirty="0">
                <a:latin typeface="Arial"/>
                <a:cs typeface="Arial"/>
              </a:rPr>
              <a:t>monto de </a:t>
            </a:r>
            <a:r>
              <a:rPr sz="1600" spc="-5" dirty="0">
                <a:latin typeface="Arial"/>
                <a:cs typeface="Arial"/>
              </a:rPr>
              <a:t>cada una </a:t>
            </a:r>
            <a:r>
              <a:rPr sz="1600" spc="-10" dirty="0">
                <a:latin typeface="Arial"/>
                <a:cs typeface="Arial"/>
              </a:rPr>
              <a:t>de </a:t>
            </a:r>
            <a:r>
              <a:rPr sz="1600" spc="-5" dirty="0">
                <a:latin typeface="Arial"/>
                <a:cs typeface="Arial"/>
              </a:rPr>
              <a:t>ellas, así  como la fecha </a:t>
            </a:r>
            <a:r>
              <a:rPr sz="1600" dirty="0">
                <a:latin typeface="Arial"/>
                <a:cs typeface="Arial"/>
              </a:rPr>
              <a:t>y </a:t>
            </a:r>
            <a:r>
              <a:rPr sz="1600" spc="-5" dirty="0">
                <a:latin typeface="Arial"/>
                <a:cs typeface="Arial"/>
              </a:rPr>
              <a:t>hora en que </a:t>
            </a:r>
            <a:r>
              <a:rPr sz="1600" dirty="0">
                <a:latin typeface="Arial"/>
                <a:cs typeface="Arial"/>
              </a:rPr>
              <a:t>se </a:t>
            </a:r>
            <a:r>
              <a:rPr sz="1600" spc="-5" dirty="0">
                <a:latin typeface="Arial"/>
                <a:cs typeface="Arial"/>
              </a:rPr>
              <a:t>realizaron, durante </a:t>
            </a:r>
            <a:r>
              <a:rPr sz="1600" spc="-10" dirty="0">
                <a:latin typeface="Arial"/>
                <a:cs typeface="Arial"/>
              </a:rPr>
              <a:t>el </a:t>
            </a:r>
            <a:r>
              <a:rPr sz="1600" spc="-5" dirty="0">
                <a:latin typeface="Arial"/>
                <a:cs typeface="Arial"/>
              </a:rPr>
              <a:t>periodo de tiempo que dure  la </a:t>
            </a:r>
            <a:r>
              <a:rPr sz="1600" dirty="0">
                <a:latin typeface="Arial"/>
                <a:cs typeface="Arial"/>
              </a:rPr>
              <a:t>verificación.- </a:t>
            </a:r>
            <a:r>
              <a:rPr sz="2000" spc="-10" dirty="0">
                <a:solidFill>
                  <a:srgbClr val="0000FF"/>
                </a:solidFill>
                <a:latin typeface="Arial"/>
                <a:cs typeface="Arial"/>
              </a:rPr>
              <a:t>MECÁNICA</a:t>
            </a:r>
            <a:r>
              <a:rPr sz="2000" spc="-95" dirty="0">
                <a:solidFill>
                  <a:srgbClr val="0000FF"/>
                </a:solidFill>
                <a:latin typeface="Arial"/>
                <a:cs typeface="Arial"/>
              </a:rPr>
              <a:t> </a:t>
            </a:r>
            <a:r>
              <a:rPr sz="2000" spc="-10" dirty="0" smtClean="0">
                <a:solidFill>
                  <a:srgbClr val="0000FF"/>
                </a:solidFill>
                <a:latin typeface="Arial"/>
                <a:cs typeface="Arial"/>
              </a:rPr>
              <a:t>TEMPORAL</a:t>
            </a:r>
            <a:endParaRPr sz="2000" dirty="0">
              <a:solidFill>
                <a:srgbClr val="0000FF"/>
              </a:solidFill>
              <a:latin typeface="Arial"/>
              <a:cs typeface="Arial"/>
            </a:endParaRPr>
          </a:p>
          <a:p>
            <a:pPr>
              <a:lnSpc>
                <a:spcPct val="100000"/>
              </a:lnSpc>
              <a:spcBef>
                <a:spcPts val="45"/>
              </a:spcBef>
            </a:pPr>
            <a:endParaRPr sz="1600" dirty="0">
              <a:latin typeface="Times New Roman"/>
              <a:cs typeface="Times New Roman"/>
            </a:endParaRPr>
          </a:p>
          <a:p>
            <a:pPr marR="5080">
              <a:lnSpc>
                <a:spcPct val="100000"/>
              </a:lnSpc>
            </a:pPr>
            <a:r>
              <a:rPr sz="1600" b="1" spc="-10" dirty="0">
                <a:latin typeface="Arial"/>
                <a:cs typeface="Arial"/>
              </a:rPr>
              <a:t>BAJO </a:t>
            </a:r>
            <a:r>
              <a:rPr sz="1600" b="1" spc="5" dirty="0">
                <a:latin typeface="Arial"/>
                <a:cs typeface="Arial"/>
              </a:rPr>
              <a:t>LA </a:t>
            </a:r>
            <a:r>
              <a:rPr sz="1600" b="1" spc="-5" dirty="0">
                <a:latin typeface="Arial"/>
                <a:cs typeface="Arial"/>
              </a:rPr>
              <a:t>APLICACIÓN </a:t>
            </a:r>
            <a:r>
              <a:rPr sz="1600" b="1" dirty="0">
                <a:latin typeface="Arial"/>
                <a:cs typeface="Arial"/>
              </a:rPr>
              <a:t>DEL </a:t>
            </a:r>
            <a:r>
              <a:rPr sz="1600" b="1" spc="-5" dirty="0">
                <a:latin typeface="Arial"/>
                <a:cs typeface="Arial"/>
              </a:rPr>
              <a:t>ARTÍCULO 49 DEL CÓDIGO FISCAL DE </a:t>
            </a:r>
            <a:r>
              <a:rPr sz="1600" b="1" spc="5" dirty="0">
                <a:latin typeface="Arial"/>
                <a:cs typeface="Arial"/>
              </a:rPr>
              <a:t>LA  </a:t>
            </a:r>
            <a:r>
              <a:rPr sz="1600" b="1" spc="-5" dirty="0">
                <a:latin typeface="Arial"/>
                <a:cs typeface="Arial"/>
              </a:rPr>
              <a:t>FEDERACIÓN (FRACCIONES </a:t>
            </a:r>
            <a:r>
              <a:rPr sz="1600" b="1" dirty="0">
                <a:latin typeface="Arial"/>
                <a:cs typeface="Arial"/>
              </a:rPr>
              <a:t>I </a:t>
            </a:r>
            <a:r>
              <a:rPr sz="1600" b="1" spc="-5" dirty="0">
                <a:latin typeface="Arial"/>
                <a:cs typeface="Arial"/>
              </a:rPr>
              <a:t>A</a:t>
            </a:r>
            <a:r>
              <a:rPr sz="1600" b="1" spc="-40" dirty="0">
                <a:latin typeface="Arial"/>
                <a:cs typeface="Arial"/>
              </a:rPr>
              <a:t> </a:t>
            </a:r>
            <a:r>
              <a:rPr sz="1600" b="1" spc="-5" dirty="0">
                <a:latin typeface="Arial"/>
                <a:cs typeface="Arial"/>
              </a:rPr>
              <a:t>V).</a:t>
            </a:r>
            <a:endParaRPr sz="1600" dirty="0">
              <a:latin typeface="Arial"/>
              <a:cs typeface="Arial"/>
            </a:endParaRPr>
          </a:p>
          <a:p>
            <a:pPr>
              <a:lnSpc>
                <a:spcPct val="100000"/>
              </a:lnSpc>
              <a:spcBef>
                <a:spcPts val="45"/>
              </a:spcBef>
            </a:pPr>
            <a:endParaRPr sz="1600" dirty="0">
              <a:latin typeface="Times New Roman"/>
              <a:cs typeface="Times New Roman"/>
            </a:endParaRPr>
          </a:p>
          <a:p>
            <a:pPr marR="10160">
              <a:lnSpc>
                <a:spcPct val="100000"/>
              </a:lnSpc>
            </a:pPr>
            <a:r>
              <a:rPr sz="1600" b="1" spc="-5" dirty="0">
                <a:latin typeface="Arial"/>
                <a:cs typeface="Arial"/>
              </a:rPr>
              <a:t>NO APLICA </a:t>
            </a:r>
            <a:r>
              <a:rPr sz="1600" b="1" spc="5" dirty="0">
                <a:latin typeface="Arial"/>
                <a:cs typeface="Arial"/>
              </a:rPr>
              <a:t>LA </a:t>
            </a:r>
            <a:r>
              <a:rPr sz="1600" b="1" spc="-5" dirty="0">
                <a:latin typeface="Arial"/>
                <a:cs typeface="Arial"/>
              </a:rPr>
              <a:t>FRACCIÓN </a:t>
            </a:r>
            <a:r>
              <a:rPr sz="1600" b="1" dirty="0">
                <a:latin typeface="Arial"/>
                <a:cs typeface="Arial"/>
              </a:rPr>
              <a:t>VI: </a:t>
            </a:r>
            <a:r>
              <a:rPr sz="1600" spc="-5" dirty="0">
                <a:latin typeface="Arial"/>
                <a:cs typeface="Arial"/>
              </a:rPr>
              <a:t>PROCEDENCIA DE LA RESOLUCIÓN;  AUDIENCIA (3</a:t>
            </a:r>
            <a:r>
              <a:rPr sz="1600" spc="-45" dirty="0">
                <a:latin typeface="Arial"/>
                <a:cs typeface="Arial"/>
              </a:rPr>
              <a:t> </a:t>
            </a:r>
            <a:r>
              <a:rPr sz="1600" spc="-5" dirty="0">
                <a:latin typeface="Arial"/>
                <a:cs typeface="Arial"/>
              </a:rPr>
              <a:t>DÍAS).</a:t>
            </a:r>
            <a:endParaRPr sz="1600" dirty="0">
              <a:latin typeface="Arial"/>
              <a:cs typeface="Arial"/>
            </a:endParaRP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2952720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p:nvPr/>
        </p:nvSpPr>
        <p:spPr>
          <a:xfrm>
            <a:off x="845197" y="937003"/>
            <a:ext cx="7169095" cy="4943020"/>
          </a:xfrm>
          <a:prstGeom prst="rect">
            <a:avLst/>
          </a:prstGeom>
        </p:spPr>
        <p:txBody>
          <a:bodyPr vert="horz" wrap="square" lIns="0" tIns="12700" rIns="0" bIns="0" rtlCol="0">
            <a:spAutoFit/>
          </a:bodyPr>
          <a:lstStyle/>
          <a:p>
            <a:pPr>
              <a:lnSpc>
                <a:spcPct val="100000"/>
              </a:lnSpc>
              <a:spcBef>
                <a:spcPts val="100"/>
              </a:spcBef>
            </a:pPr>
            <a:r>
              <a:rPr sz="2000" b="1" spc="-5" dirty="0">
                <a:latin typeface="Arial"/>
                <a:cs typeface="Arial"/>
              </a:rPr>
              <a:t>INTERVENCIÓN.-</a:t>
            </a:r>
            <a:endParaRPr sz="2000" dirty="0">
              <a:latin typeface="Arial"/>
              <a:cs typeface="Arial"/>
            </a:endParaRPr>
          </a:p>
          <a:p>
            <a:pPr marR="62230" algn="just">
              <a:lnSpc>
                <a:spcPct val="200000"/>
              </a:lnSpc>
            </a:pPr>
            <a:r>
              <a:rPr sz="2000" spc="-10" dirty="0">
                <a:latin typeface="Arial"/>
                <a:cs typeface="Arial"/>
              </a:rPr>
              <a:t>ARTÍCULO </a:t>
            </a:r>
            <a:r>
              <a:rPr sz="2000" dirty="0">
                <a:latin typeface="Arial"/>
                <a:cs typeface="Arial"/>
              </a:rPr>
              <a:t>55.- </a:t>
            </a:r>
            <a:r>
              <a:rPr sz="2000" spc="-5" dirty="0">
                <a:latin typeface="Arial"/>
                <a:cs typeface="Arial"/>
              </a:rPr>
              <a:t>CAUSALES DE LA </a:t>
            </a:r>
            <a:r>
              <a:rPr sz="2000" spc="-10" dirty="0">
                <a:latin typeface="Arial"/>
                <a:cs typeface="Arial"/>
              </a:rPr>
              <a:t>DETERMINACIÓN </a:t>
            </a:r>
            <a:r>
              <a:rPr sz="2000" spc="-15" dirty="0">
                <a:latin typeface="Arial"/>
                <a:cs typeface="Arial"/>
              </a:rPr>
              <a:t>PRESUNTIVA.  </a:t>
            </a:r>
            <a:r>
              <a:rPr sz="2000" spc="-10" dirty="0">
                <a:latin typeface="Arial"/>
                <a:cs typeface="Arial"/>
              </a:rPr>
              <a:t>ARTÍCULO </a:t>
            </a:r>
            <a:r>
              <a:rPr sz="2000" dirty="0">
                <a:latin typeface="Arial"/>
                <a:cs typeface="Arial"/>
              </a:rPr>
              <a:t>56.- </a:t>
            </a:r>
            <a:r>
              <a:rPr sz="2000" spc="-10" dirty="0">
                <a:latin typeface="Arial"/>
                <a:cs typeface="Arial"/>
              </a:rPr>
              <a:t>PROCEDIMIENTO </a:t>
            </a:r>
            <a:r>
              <a:rPr sz="2000" spc="-25" dirty="0">
                <a:latin typeface="Arial"/>
                <a:cs typeface="Arial"/>
              </a:rPr>
              <a:t>PARA </a:t>
            </a:r>
            <a:r>
              <a:rPr sz="2000" spc="-5" dirty="0">
                <a:latin typeface="Arial"/>
                <a:cs typeface="Arial"/>
              </a:rPr>
              <a:t>LA </a:t>
            </a:r>
            <a:r>
              <a:rPr sz="2000" spc="-10" dirty="0">
                <a:latin typeface="Arial"/>
                <a:cs typeface="Arial"/>
              </a:rPr>
              <a:t>DETERMINACIÓN</a:t>
            </a:r>
            <a:r>
              <a:rPr sz="2000" spc="55" dirty="0">
                <a:latin typeface="Arial"/>
                <a:cs typeface="Arial"/>
              </a:rPr>
              <a:t> </a:t>
            </a:r>
            <a:r>
              <a:rPr sz="2000" spc="-10" dirty="0">
                <a:latin typeface="Arial"/>
                <a:cs typeface="Arial"/>
              </a:rPr>
              <a:t>PRESUNTIVA:</a:t>
            </a:r>
            <a:endParaRPr sz="2000" dirty="0">
              <a:latin typeface="Arial"/>
              <a:cs typeface="Arial"/>
            </a:endParaRPr>
          </a:p>
          <a:p>
            <a:pPr>
              <a:lnSpc>
                <a:spcPct val="100000"/>
              </a:lnSpc>
              <a:spcBef>
                <a:spcPts val="45"/>
              </a:spcBef>
            </a:pPr>
            <a:endParaRPr sz="2000" dirty="0">
              <a:latin typeface="Times New Roman"/>
              <a:cs typeface="Times New Roman"/>
            </a:endParaRPr>
          </a:p>
          <a:p>
            <a:pPr marR="5080" algn="just">
              <a:lnSpc>
                <a:spcPct val="100000"/>
              </a:lnSpc>
            </a:pPr>
            <a:r>
              <a:rPr sz="2000" b="1" i="1" spc="-5" dirty="0">
                <a:latin typeface="Arial"/>
                <a:cs typeface="Arial"/>
              </a:rPr>
              <a:t>VI. </a:t>
            </a:r>
            <a:r>
              <a:rPr sz="2000" i="1" spc="-5" dirty="0">
                <a:latin typeface="Arial"/>
                <a:cs typeface="Arial"/>
              </a:rPr>
              <a:t>Considerando los ingresos </a:t>
            </a:r>
            <a:r>
              <a:rPr sz="2000" i="1" dirty="0">
                <a:latin typeface="Arial"/>
                <a:cs typeface="Arial"/>
              </a:rPr>
              <a:t>y </a:t>
            </a:r>
            <a:r>
              <a:rPr sz="2000" i="1" spc="-5" dirty="0">
                <a:latin typeface="Arial"/>
                <a:cs typeface="Arial"/>
              </a:rPr>
              <a:t>el valor de actos o actividades  comprobados (fracción </a:t>
            </a:r>
            <a:r>
              <a:rPr sz="2000" i="1" dirty="0">
                <a:latin typeface="Arial"/>
                <a:cs typeface="Arial"/>
              </a:rPr>
              <a:t>X </a:t>
            </a:r>
            <a:r>
              <a:rPr sz="2000" i="1" spc="-5" dirty="0">
                <a:latin typeface="Arial"/>
                <a:cs typeface="Arial"/>
              </a:rPr>
              <a:t>del artículo 42), </a:t>
            </a:r>
            <a:r>
              <a:rPr sz="2000" b="1" i="1" u="sng" spc="-5" dirty="0">
                <a:uFill>
                  <a:solidFill>
                    <a:srgbClr val="000000"/>
                  </a:solidFill>
                </a:uFill>
                <a:latin typeface="Arial"/>
                <a:cs typeface="Arial"/>
              </a:rPr>
              <a:t>se sumará </a:t>
            </a:r>
            <a:r>
              <a:rPr sz="2000" b="1" i="1" u="sng" dirty="0">
                <a:uFill>
                  <a:solidFill>
                    <a:srgbClr val="000000"/>
                  </a:solidFill>
                </a:uFill>
                <a:latin typeface="Arial"/>
                <a:cs typeface="Arial"/>
              </a:rPr>
              <a:t>el monto </a:t>
            </a:r>
            <a:r>
              <a:rPr sz="2000" b="1" i="1" u="sng" spc="-5" dirty="0">
                <a:uFill>
                  <a:solidFill>
                    <a:srgbClr val="000000"/>
                  </a:solidFill>
                </a:uFill>
                <a:latin typeface="Arial"/>
                <a:cs typeface="Arial"/>
              </a:rPr>
              <a:t>diario </a:t>
            </a:r>
            <a:r>
              <a:rPr sz="2000" b="1" i="1" u="sng" dirty="0">
                <a:uFill>
                  <a:solidFill>
                    <a:srgbClr val="000000"/>
                  </a:solidFill>
                </a:uFill>
                <a:latin typeface="Arial"/>
                <a:cs typeface="Arial"/>
              </a:rPr>
              <a:t>que  </a:t>
            </a:r>
            <a:r>
              <a:rPr sz="2000" b="1" i="1" u="sng" spc="-5" dirty="0">
                <a:uFill>
                  <a:solidFill>
                    <a:srgbClr val="000000"/>
                  </a:solidFill>
                </a:uFill>
                <a:latin typeface="Arial"/>
                <a:cs typeface="Arial"/>
              </a:rPr>
              <a:t>representen </a:t>
            </a:r>
            <a:r>
              <a:rPr sz="2000" b="1" i="1" u="sng" dirty="0">
                <a:uFill>
                  <a:solidFill>
                    <a:srgbClr val="000000"/>
                  </a:solidFill>
                </a:uFill>
                <a:latin typeface="Arial"/>
                <a:cs typeface="Arial"/>
              </a:rPr>
              <a:t>en el </a:t>
            </a:r>
            <a:r>
              <a:rPr sz="2000" b="1" i="1" u="sng" spc="-5" dirty="0">
                <a:uFill>
                  <a:solidFill>
                    <a:srgbClr val="000000"/>
                  </a:solidFill>
                </a:uFill>
                <a:latin typeface="Arial"/>
                <a:cs typeface="Arial"/>
              </a:rPr>
              <a:t>periodo verificado</a:t>
            </a:r>
            <a:r>
              <a:rPr sz="2000" i="1" u="sng" spc="-5" dirty="0">
                <a:uFill>
                  <a:solidFill>
                    <a:srgbClr val="000000"/>
                  </a:solidFill>
                </a:uFill>
                <a:latin typeface="Arial"/>
                <a:cs typeface="Arial"/>
              </a:rPr>
              <a:t>, </a:t>
            </a:r>
            <a:r>
              <a:rPr sz="2000" b="1" i="1" u="sng" spc="-5" dirty="0">
                <a:uFill>
                  <a:solidFill>
                    <a:srgbClr val="000000"/>
                  </a:solidFill>
                </a:uFill>
                <a:latin typeface="Arial"/>
                <a:cs typeface="Arial"/>
              </a:rPr>
              <a:t>y </a:t>
            </a:r>
            <a:r>
              <a:rPr sz="2000" b="1" i="1" u="sng" spc="-10" dirty="0">
                <a:uFill>
                  <a:solidFill>
                    <a:srgbClr val="000000"/>
                  </a:solidFill>
                </a:uFill>
                <a:latin typeface="Arial"/>
                <a:cs typeface="Arial"/>
              </a:rPr>
              <a:t>se </a:t>
            </a:r>
            <a:r>
              <a:rPr sz="2000" b="1" i="1" u="sng" spc="-5" dirty="0">
                <a:uFill>
                  <a:solidFill>
                    <a:srgbClr val="000000"/>
                  </a:solidFill>
                </a:uFill>
                <a:latin typeface="Arial"/>
                <a:cs typeface="Arial"/>
              </a:rPr>
              <a:t>dividirá entre </a:t>
            </a:r>
            <a:r>
              <a:rPr sz="2000" b="1" i="1" u="sng" dirty="0">
                <a:uFill>
                  <a:solidFill>
                    <a:srgbClr val="000000"/>
                  </a:solidFill>
                </a:uFill>
                <a:latin typeface="Arial"/>
                <a:cs typeface="Arial"/>
              </a:rPr>
              <a:t>el </a:t>
            </a:r>
            <a:r>
              <a:rPr sz="2000" b="1" i="1" u="sng" spc="-5" dirty="0">
                <a:uFill>
                  <a:solidFill>
                    <a:srgbClr val="000000"/>
                  </a:solidFill>
                </a:uFill>
                <a:latin typeface="Arial"/>
                <a:cs typeface="Arial"/>
              </a:rPr>
              <a:t>número total </a:t>
            </a:r>
            <a:r>
              <a:rPr sz="2000" b="1" i="1" u="sng" dirty="0">
                <a:uFill>
                  <a:solidFill>
                    <a:srgbClr val="000000"/>
                  </a:solidFill>
                </a:uFill>
                <a:latin typeface="Arial"/>
                <a:cs typeface="Arial"/>
              </a:rPr>
              <a:t>de  días </a:t>
            </a:r>
            <a:r>
              <a:rPr sz="2000" b="1" i="1" u="sng" spc="-5" dirty="0">
                <a:uFill>
                  <a:solidFill>
                    <a:srgbClr val="000000"/>
                  </a:solidFill>
                </a:uFill>
                <a:latin typeface="Arial"/>
                <a:cs typeface="Arial"/>
              </a:rPr>
              <a:t>verificados</a:t>
            </a:r>
            <a:r>
              <a:rPr sz="2000" i="1" spc="-5" dirty="0">
                <a:latin typeface="Arial"/>
                <a:cs typeface="Arial"/>
              </a:rPr>
              <a:t>. El resultado será el promedio diario </a:t>
            </a:r>
            <a:r>
              <a:rPr sz="2000" i="1" spc="-10" dirty="0">
                <a:latin typeface="Arial"/>
                <a:cs typeface="Arial"/>
              </a:rPr>
              <a:t>de </a:t>
            </a:r>
            <a:r>
              <a:rPr sz="2000" i="1" spc="-5" dirty="0">
                <a:latin typeface="Arial"/>
                <a:cs typeface="Arial"/>
              </a:rPr>
              <a:t>ingresos brutos o del  </a:t>
            </a:r>
            <a:r>
              <a:rPr sz="2000" i="1" dirty="0">
                <a:latin typeface="Arial"/>
                <a:cs typeface="Arial"/>
              </a:rPr>
              <a:t>valor </a:t>
            </a:r>
            <a:r>
              <a:rPr sz="2000" i="1" spc="-5" dirty="0">
                <a:latin typeface="Arial"/>
                <a:cs typeface="Arial"/>
              </a:rPr>
              <a:t>de los actos o actividades, que </a:t>
            </a:r>
            <a:r>
              <a:rPr sz="2000" i="1" spc="-10" dirty="0">
                <a:latin typeface="Arial"/>
                <a:cs typeface="Arial"/>
              </a:rPr>
              <a:t>se </a:t>
            </a:r>
            <a:r>
              <a:rPr sz="2000" i="1" spc="-5" dirty="0">
                <a:latin typeface="Arial"/>
                <a:cs typeface="Arial"/>
              </a:rPr>
              <a:t>multiplicará por el número de días que  comprenda el periodo o ejercicio sujeto a revisión </a:t>
            </a:r>
            <a:r>
              <a:rPr sz="2000" i="1" spc="-10" dirty="0">
                <a:latin typeface="Arial"/>
                <a:cs typeface="Arial"/>
              </a:rPr>
              <a:t>para </a:t>
            </a:r>
            <a:r>
              <a:rPr sz="2000" i="1" spc="-5" dirty="0">
                <a:latin typeface="Arial"/>
                <a:cs typeface="Arial"/>
              </a:rPr>
              <a:t>la determinación  </a:t>
            </a:r>
            <a:r>
              <a:rPr sz="2000" i="1" dirty="0">
                <a:latin typeface="Arial"/>
                <a:cs typeface="Arial"/>
              </a:rPr>
              <a:t>presuntiva</a:t>
            </a:r>
            <a:r>
              <a:rPr sz="2000" dirty="0">
                <a:latin typeface="Arial"/>
                <a:cs typeface="Arial"/>
              </a:rPr>
              <a:t>.</a:t>
            </a: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427625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dirty="0"/>
              <a:t>7 medidas económicas que implementará AMLO como </a:t>
            </a:r>
            <a:r>
              <a:rPr lang="es-MX" sz="3200" b="1" dirty="0" smtClean="0"/>
              <a:t>presidente</a:t>
            </a:r>
            <a:br>
              <a:rPr lang="es-MX" sz="3200" b="1" dirty="0" smtClean="0"/>
            </a:br>
            <a:r>
              <a:rPr lang="es-MX" sz="3200" b="1" dirty="0" smtClean="0"/>
              <a:t> 3-jul-2018</a:t>
            </a:r>
            <a:endParaRPr lang="es-MX" sz="3200" dirty="0"/>
          </a:p>
        </p:txBody>
      </p:sp>
      <p:sp>
        <p:nvSpPr>
          <p:cNvPr id="3" name="Marcador de contenido 2"/>
          <p:cNvSpPr>
            <a:spLocks noGrp="1"/>
          </p:cNvSpPr>
          <p:nvPr>
            <p:ph idx="1"/>
          </p:nvPr>
        </p:nvSpPr>
        <p:spPr/>
        <p:txBody>
          <a:bodyPr>
            <a:normAutofit lnSpcReduction="10000"/>
          </a:bodyPr>
          <a:lstStyle/>
          <a:p>
            <a:pPr algn="just"/>
            <a:r>
              <a:rPr lang="es-MX" dirty="0"/>
              <a:t>Para lograrlo el </a:t>
            </a:r>
            <a:r>
              <a:rPr lang="es-MX" i="1" dirty="0">
                <a:solidFill>
                  <a:srgbClr val="FF0000"/>
                </a:solidFill>
              </a:rPr>
              <a:t>Plan de Nación 2018-2024 </a:t>
            </a:r>
            <a:r>
              <a:rPr lang="es-MX" dirty="0"/>
              <a:t>de la coalición Juntos Haremos Historia contempla distintas </a:t>
            </a:r>
            <a:r>
              <a:rPr lang="es-MX" dirty="0" smtClean="0"/>
              <a:t>promesas:</a:t>
            </a:r>
          </a:p>
          <a:p>
            <a:pPr marL="385763" indent="-385763" algn="just">
              <a:buFont typeface="+mj-lt"/>
              <a:buAutoNum type="arabicPeriod"/>
            </a:pPr>
            <a:r>
              <a:rPr lang="es-MX" dirty="0" smtClean="0"/>
              <a:t> </a:t>
            </a:r>
            <a:r>
              <a:rPr lang="es-MX" b="1" dirty="0"/>
              <a:t>Aumentar el salario mínimo.</a:t>
            </a:r>
            <a:r>
              <a:rPr lang="es-MX" dirty="0"/>
              <a:t> La propuesta es incrementarlo 15.6% cada año, para al final del sexenio llegar a los 171 pesos diarios, más la inflación que se haya generado en el periodo. </a:t>
            </a:r>
            <a:endParaRPr lang="es-MX" dirty="0" smtClean="0"/>
          </a:p>
          <a:p>
            <a:pPr marL="385763" indent="-385763" algn="just">
              <a:buFont typeface="+mj-lt"/>
              <a:buAutoNum type="arabicPeriod"/>
            </a:pPr>
            <a:r>
              <a:rPr lang="es-MX" b="1" dirty="0"/>
              <a:t>Apoyos económicos para adultos mayores y jóvenes.</a:t>
            </a:r>
            <a:r>
              <a:rPr lang="es-MX" dirty="0"/>
              <a:t> Propone una pensión universal para todos los adultos mayores, 1,500 pesos al mes, incluyendo a pensionados del IMSS e ISSSTE.</a:t>
            </a:r>
          </a:p>
        </p:txBody>
      </p:sp>
    </p:spTree>
    <p:extLst>
      <p:ext uri="{BB962C8B-B14F-4D97-AF65-F5344CB8AC3E}">
        <p14:creationId xmlns:p14="http://schemas.microsoft.com/office/powerpoint/2010/main" val="4187976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6375" y="2021954"/>
            <a:ext cx="6686446" cy="1569660"/>
          </a:xfrm>
          <a:prstGeom prst="rect">
            <a:avLst/>
          </a:prstGeom>
          <a:noFill/>
        </p:spPr>
        <p:txBody>
          <a:bodyPr wrap="none" rtlCol="0">
            <a:spAutoFit/>
          </a:bodyPr>
          <a:lstStyle/>
          <a:p>
            <a:pPr algn="ctr"/>
            <a:r>
              <a:rPr lang="es-ES" sz="3200" b="1" spc="-5" dirty="0">
                <a:latin typeface="Arial"/>
                <a:cs typeface="Arial"/>
              </a:rPr>
              <a:t>69-B DEL CÓDIGO </a:t>
            </a:r>
            <a:r>
              <a:rPr lang="es-ES" sz="3200" b="1" spc="-10" dirty="0">
                <a:latin typeface="Arial"/>
                <a:cs typeface="Arial"/>
              </a:rPr>
              <a:t>FISCAL </a:t>
            </a:r>
            <a:r>
              <a:rPr lang="es-ES" sz="3200" b="1" spc="-5" dirty="0">
                <a:latin typeface="Arial"/>
                <a:cs typeface="Arial"/>
              </a:rPr>
              <a:t>DE LA</a:t>
            </a:r>
            <a:r>
              <a:rPr lang="es-ES" sz="3200" b="1" spc="-50" dirty="0">
                <a:latin typeface="Arial"/>
                <a:cs typeface="Arial"/>
              </a:rPr>
              <a:t> </a:t>
            </a:r>
            <a:endParaRPr lang="es-ES" sz="3200" b="1" spc="-50" dirty="0" smtClean="0">
              <a:latin typeface="Arial"/>
              <a:cs typeface="Arial"/>
            </a:endParaRPr>
          </a:p>
          <a:p>
            <a:pPr algn="ctr"/>
            <a:r>
              <a:rPr lang="es-ES" sz="3200" b="1" spc="-10" dirty="0" smtClean="0">
                <a:latin typeface="Arial"/>
                <a:cs typeface="Arial"/>
              </a:rPr>
              <a:t>FEDERACIÓN</a:t>
            </a:r>
            <a:endParaRPr lang="es-ES" sz="3200" dirty="0">
              <a:latin typeface="Arial"/>
              <a:cs typeface="Arial"/>
            </a:endParaRPr>
          </a:p>
          <a:p>
            <a:pPr algn="ctr"/>
            <a:endParaRPr lang="es-ES" sz="3200" dirty="0"/>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940018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275" y="750869"/>
            <a:ext cx="8680096" cy="4541628"/>
          </a:xfrm>
          <a:prstGeom prst="rect">
            <a:avLst/>
          </a:prstGeom>
        </p:spPr>
        <p:txBody>
          <a:bodyPr wrap="square">
            <a:spAutoFit/>
          </a:bodyPr>
          <a:lstStyle/>
          <a:p>
            <a:pPr marL="207010" marR="979169">
              <a:lnSpc>
                <a:spcPct val="200000"/>
              </a:lnSpc>
              <a:spcBef>
                <a:spcPts val="690"/>
              </a:spcBef>
            </a:pPr>
            <a:r>
              <a:rPr lang="es-ES" b="1" u="sng" spc="-5" dirty="0">
                <a:uFill>
                  <a:solidFill>
                    <a:srgbClr val="000000"/>
                  </a:solidFill>
                </a:uFill>
                <a:latin typeface="Arial"/>
                <a:cs typeface="Arial"/>
              </a:rPr>
              <a:t>REFORMA </a:t>
            </a:r>
            <a:r>
              <a:rPr lang="es-ES" b="1" u="sng" spc="-10" dirty="0">
                <a:uFill>
                  <a:solidFill>
                    <a:srgbClr val="000000"/>
                  </a:solidFill>
                </a:uFill>
                <a:latin typeface="Arial"/>
                <a:cs typeface="Arial"/>
              </a:rPr>
              <a:t>AL </a:t>
            </a:r>
            <a:r>
              <a:rPr lang="es-ES" b="1" u="sng" spc="-5" dirty="0">
                <a:uFill>
                  <a:solidFill>
                    <a:srgbClr val="000000"/>
                  </a:solidFill>
                </a:uFill>
                <a:latin typeface="Arial"/>
                <a:cs typeface="Arial"/>
              </a:rPr>
              <a:t>ARTÍCULO 69-B </a:t>
            </a:r>
            <a:r>
              <a:rPr lang="es-ES" b="1" u="sng" dirty="0">
                <a:uFill>
                  <a:solidFill>
                    <a:srgbClr val="000000"/>
                  </a:solidFill>
                </a:uFill>
                <a:latin typeface="Arial"/>
                <a:cs typeface="Arial"/>
              </a:rPr>
              <a:t>EL </a:t>
            </a:r>
            <a:r>
              <a:rPr lang="es-ES" b="1" u="sng" spc="-5" dirty="0">
                <a:uFill>
                  <a:solidFill>
                    <a:srgbClr val="000000"/>
                  </a:solidFill>
                </a:uFill>
                <a:latin typeface="Arial"/>
                <a:cs typeface="Arial"/>
              </a:rPr>
              <a:t>DÍA 25 DE JUNIO DEL</a:t>
            </a:r>
            <a:r>
              <a:rPr lang="es-ES" b="1" u="sng" spc="-114" dirty="0">
                <a:uFill>
                  <a:solidFill>
                    <a:srgbClr val="000000"/>
                  </a:solidFill>
                </a:uFill>
                <a:latin typeface="Arial"/>
                <a:cs typeface="Arial"/>
              </a:rPr>
              <a:t> </a:t>
            </a:r>
            <a:r>
              <a:rPr lang="es-ES" b="1" u="sng" spc="-5" dirty="0">
                <a:uFill>
                  <a:solidFill>
                    <a:srgbClr val="000000"/>
                  </a:solidFill>
                </a:uFill>
                <a:latin typeface="Arial"/>
                <a:cs typeface="Arial"/>
              </a:rPr>
              <a:t>2018: </a:t>
            </a:r>
            <a:r>
              <a:rPr lang="es-ES" b="1" spc="-5" dirty="0">
                <a:latin typeface="Arial"/>
                <a:cs typeface="Arial"/>
              </a:rPr>
              <a:t> PRIMER </a:t>
            </a:r>
            <a:r>
              <a:rPr lang="es-ES" b="1" spc="-10" dirty="0">
                <a:latin typeface="Arial"/>
                <a:cs typeface="Arial"/>
              </a:rPr>
              <a:t>PÁRRAFO </a:t>
            </a:r>
            <a:r>
              <a:rPr lang="es-ES" b="1" spc="-5" dirty="0">
                <a:latin typeface="Arial"/>
                <a:cs typeface="Arial"/>
              </a:rPr>
              <a:t>SIN REFORMA: </a:t>
            </a:r>
            <a:r>
              <a:rPr lang="es-ES" spc="-5" dirty="0">
                <a:latin typeface="Arial"/>
                <a:cs typeface="Arial"/>
              </a:rPr>
              <a:t>PROPIO DEL</a:t>
            </a:r>
            <a:r>
              <a:rPr lang="es-ES" spc="15" dirty="0">
                <a:latin typeface="Arial"/>
                <a:cs typeface="Arial"/>
              </a:rPr>
              <a:t> </a:t>
            </a:r>
            <a:r>
              <a:rPr lang="es-ES" spc="-5" dirty="0">
                <a:latin typeface="Arial"/>
                <a:cs typeface="Arial"/>
              </a:rPr>
              <a:t>EFO.</a:t>
            </a:r>
            <a:endParaRPr lang="es-ES" dirty="0">
              <a:latin typeface="Arial"/>
              <a:cs typeface="Arial"/>
            </a:endParaRPr>
          </a:p>
          <a:p>
            <a:pPr>
              <a:lnSpc>
                <a:spcPct val="100000"/>
              </a:lnSpc>
              <a:spcBef>
                <a:spcPts val="45"/>
              </a:spcBef>
            </a:pPr>
            <a:endParaRPr lang="es-ES" dirty="0">
              <a:latin typeface="Times New Roman"/>
              <a:cs typeface="Times New Roman"/>
            </a:endParaRPr>
          </a:p>
          <a:p>
            <a:pPr marL="207010" marR="746125">
              <a:lnSpc>
                <a:spcPct val="100000"/>
              </a:lnSpc>
            </a:pPr>
            <a:r>
              <a:rPr lang="es-ES" b="1" spc="-5" dirty="0">
                <a:latin typeface="Arial"/>
                <a:cs typeface="Arial"/>
              </a:rPr>
              <a:t>SEGUNDO </a:t>
            </a:r>
            <a:r>
              <a:rPr lang="es-ES" b="1" spc="-10" dirty="0">
                <a:latin typeface="Arial"/>
                <a:cs typeface="Arial"/>
              </a:rPr>
              <a:t>PÁRRAFO </a:t>
            </a:r>
            <a:r>
              <a:rPr lang="es-ES" b="1" spc="-5" dirty="0">
                <a:latin typeface="Arial"/>
                <a:cs typeface="Arial"/>
              </a:rPr>
              <a:t>SIN REFORMA: </a:t>
            </a:r>
            <a:r>
              <a:rPr lang="es-ES" spc="-10" dirty="0">
                <a:latin typeface="Arial"/>
                <a:cs typeface="Arial"/>
              </a:rPr>
              <a:t>PROCEDIMIENTO </a:t>
            </a:r>
            <a:r>
              <a:rPr lang="es-ES" spc="-5" dirty="0">
                <a:latin typeface="Arial"/>
                <a:cs typeface="Arial"/>
              </a:rPr>
              <a:t>VS EFO </a:t>
            </a:r>
            <a:r>
              <a:rPr lang="es-ES" dirty="0">
                <a:latin typeface="Arial"/>
                <a:cs typeface="Arial"/>
              </a:rPr>
              <a:t>Y  </a:t>
            </a:r>
            <a:r>
              <a:rPr lang="es-ES" spc="-5" dirty="0">
                <a:latin typeface="Arial"/>
                <a:cs typeface="Arial"/>
              </a:rPr>
              <a:t>AUDIENCIA.</a:t>
            </a:r>
            <a:endParaRPr lang="es-ES" dirty="0">
              <a:latin typeface="Arial"/>
              <a:cs typeface="Arial"/>
            </a:endParaRPr>
          </a:p>
          <a:p>
            <a:pPr>
              <a:lnSpc>
                <a:spcPct val="100000"/>
              </a:lnSpc>
              <a:spcBef>
                <a:spcPts val="45"/>
              </a:spcBef>
            </a:pPr>
            <a:endParaRPr lang="es-ES" dirty="0">
              <a:latin typeface="Times New Roman"/>
              <a:cs typeface="Times New Roman"/>
            </a:endParaRPr>
          </a:p>
          <a:p>
            <a:pPr marL="207010" marR="244475">
              <a:lnSpc>
                <a:spcPct val="100000"/>
              </a:lnSpc>
            </a:pPr>
            <a:r>
              <a:rPr lang="es-ES" b="1" spc="-5" dirty="0">
                <a:latin typeface="Arial"/>
                <a:cs typeface="Arial"/>
              </a:rPr>
              <a:t>TERCER </a:t>
            </a:r>
            <a:r>
              <a:rPr lang="es-ES" b="1" spc="-10" dirty="0">
                <a:latin typeface="Arial"/>
                <a:cs typeface="Arial"/>
              </a:rPr>
              <a:t>PÁRRAFO </a:t>
            </a:r>
            <a:r>
              <a:rPr lang="es-ES" b="1" spc="-5" dirty="0">
                <a:latin typeface="Arial"/>
                <a:cs typeface="Arial"/>
              </a:rPr>
              <a:t>CON REFORMA</a:t>
            </a:r>
            <a:r>
              <a:rPr lang="es-ES" spc="-5" dirty="0">
                <a:latin typeface="Arial"/>
                <a:cs typeface="Arial"/>
              </a:rPr>
              <a:t>: CONCESIÓN AL </a:t>
            </a:r>
            <a:r>
              <a:rPr lang="es-ES" dirty="0">
                <a:latin typeface="Arial"/>
                <a:cs typeface="Arial"/>
              </a:rPr>
              <a:t>EFO </a:t>
            </a:r>
            <a:r>
              <a:rPr lang="es-ES" spc="-20" dirty="0">
                <a:latin typeface="Arial"/>
                <a:cs typeface="Arial"/>
              </a:rPr>
              <a:t>PARA </a:t>
            </a:r>
            <a:r>
              <a:rPr lang="es-ES" spc="-15" dirty="0">
                <a:latin typeface="Arial"/>
                <a:cs typeface="Arial"/>
              </a:rPr>
              <a:t>SOLICITAR  </a:t>
            </a:r>
            <a:r>
              <a:rPr lang="es-ES" spc="-5" dirty="0">
                <a:latin typeface="Arial"/>
                <a:cs typeface="Arial"/>
              </a:rPr>
              <a:t>PRÓRROGA DE 5 DÍAS ADICIONALES. PROCEDE </a:t>
            </a:r>
            <a:r>
              <a:rPr lang="es-ES" dirty="0">
                <a:latin typeface="Arial"/>
                <a:cs typeface="Arial"/>
              </a:rPr>
              <a:t>A </a:t>
            </a:r>
            <a:r>
              <a:rPr lang="es-ES" spc="-5" dirty="0">
                <a:latin typeface="Arial"/>
                <a:cs typeface="Arial"/>
              </a:rPr>
              <a:t>PETICIÓN DE</a:t>
            </a:r>
            <a:r>
              <a:rPr lang="es-ES" spc="-150" dirty="0">
                <a:latin typeface="Arial"/>
                <a:cs typeface="Arial"/>
              </a:rPr>
              <a:t> </a:t>
            </a:r>
            <a:r>
              <a:rPr lang="es-ES" spc="-20" dirty="0">
                <a:latin typeface="Arial"/>
                <a:cs typeface="Arial"/>
              </a:rPr>
              <a:t>PARTE.</a:t>
            </a:r>
            <a:endParaRPr lang="es-ES" dirty="0">
              <a:latin typeface="Arial"/>
              <a:cs typeface="Arial"/>
            </a:endParaRPr>
          </a:p>
          <a:p>
            <a:pPr>
              <a:lnSpc>
                <a:spcPct val="100000"/>
              </a:lnSpc>
              <a:spcBef>
                <a:spcPts val="45"/>
              </a:spcBef>
            </a:pPr>
            <a:endParaRPr lang="es-ES" dirty="0">
              <a:latin typeface="Times New Roman"/>
              <a:cs typeface="Times New Roman"/>
            </a:endParaRPr>
          </a:p>
          <a:p>
            <a:pPr marL="207010" marR="171450">
              <a:lnSpc>
                <a:spcPct val="100000"/>
              </a:lnSpc>
            </a:pPr>
            <a:r>
              <a:rPr lang="es-ES" b="1" spc="-10" dirty="0">
                <a:latin typeface="Arial"/>
                <a:cs typeface="Arial"/>
              </a:rPr>
              <a:t>CUARTO PÁRRAFO </a:t>
            </a:r>
            <a:r>
              <a:rPr lang="es-ES" b="1" spc="-5" dirty="0">
                <a:latin typeface="Arial"/>
                <a:cs typeface="Arial"/>
              </a:rPr>
              <a:t>CON REFORMA</a:t>
            </a:r>
            <a:r>
              <a:rPr lang="es-ES" spc="-5" dirty="0">
                <a:latin typeface="Arial"/>
                <a:cs typeface="Arial"/>
              </a:rPr>
              <a:t>: 50 DÍAS </a:t>
            </a:r>
            <a:r>
              <a:rPr lang="es-ES" spc="-20" dirty="0">
                <a:latin typeface="Arial"/>
                <a:cs typeface="Arial"/>
              </a:rPr>
              <a:t>PARA </a:t>
            </a:r>
            <a:r>
              <a:rPr lang="es-ES" spc="-10" dirty="0">
                <a:latin typeface="Arial"/>
                <a:cs typeface="Arial"/>
              </a:rPr>
              <a:t>RESOLVER.  REQUERIMIENTO </a:t>
            </a:r>
            <a:r>
              <a:rPr lang="es-ES" spc="-5" dirty="0">
                <a:latin typeface="Arial"/>
                <a:cs typeface="Arial"/>
              </a:rPr>
              <a:t>ADICIONAL DE 20 DÍAS </a:t>
            </a:r>
            <a:r>
              <a:rPr lang="es-ES" dirty="0">
                <a:latin typeface="Arial"/>
                <a:cs typeface="Arial"/>
              </a:rPr>
              <a:t>(EN </a:t>
            </a:r>
            <a:r>
              <a:rPr lang="es-ES" spc="-5" dirty="0">
                <a:latin typeface="Arial"/>
                <a:cs typeface="Arial"/>
              </a:rPr>
              <a:t>LOS 50 DÍAS) </a:t>
            </a:r>
            <a:r>
              <a:rPr lang="es-ES" dirty="0">
                <a:latin typeface="Arial"/>
                <a:cs typeface="Arial"/>
              </a:rPr>
              <a:t>Y </a:t>
            </a:r>
            <a:r>
              <a:rPr lang="es-ES" spc="-5" dirty="0">
                <a:latin typeface="Arial"/>
                <a:cs typeface="Arial"/>
              </a:rPr>
              <a:t>10 DÍAS </a:t>
            </a:r>
            <a:r>
              <a:rPr lang="es-ES" spc="-25" dirty="0">
                <a:latin typeface="Arial"/>
                <a:cs typeface="Arial"/>
              </a:rPr>
              <a:t>PARA  </a:t>
            </a:r>
            <a:r>
              <a:rPr lang="es-ES" spc="-5" dirty="0">
                <a:latin typeface="Arial"/>
                <a:cs typeface="Arial"/>
              </a:rPr>
              <a:t>CUMPLIR (SUSPENSIÓN PLAZO). 30 DÍAS POSTERIORES </a:t>
            </a:r>
            <a:r>
              <a:rPr lang="es-ES" dirty="0">
                <a:latin typeface="Arial"/>
                <a:cs typeface="Arial"/>
              </a:rPr>
              <a:t>A </a:t>
            </a:r>
            <a:r>
              <a:rPr lang="es-ES" spc="-5" dirty="0">
                <a:latin typeface="Arial"/>
                <a:cs typeface="Arial"/>
              </a:rPr>
              <a:t>LA</a:t>
            </a:r>
            <a:r>
              <a:rPr lang="es-ES" spc="-55" dirty="0">
                <a:latin typeface="Arial"/>
                <a:cs typeface="Arial"/>
              </a:rPr>
              <a:t> </a:t>
            </a:r>
            <a:r>
              <a:rPr lang="es-ES" spc="-5" dirty="0">
                <a:latin typeface="Arial"/>
                <a:cs typeface="Arial"/>
              </a:rPr>
              <a:t>RESOLUCIÓN  </a:t>
            </a:r>
            <a:r>
              <a:rPr lang="es-ES" spc="-25" dirty="0">
                <a:latin typeface="Arial"/>
                <a:cs typeface="Arial"/>
              </a:rPr>
              <a:t>PARA </a:t>
            </a:r>
            <a:r>
              <a:rPr lang="es-ES" spc="-5" dirty="0">
                <a:latin typeface="Arial"/>
                <a:cs typeface="Arial"/>
              </a:rPr>
              <a:t>HACER LA PUBLICACIÓN </a:t>
            </a:r>
            <a:r>
              <a:rPr lang="es-ES" spc="-15" dirty="0">
                <a:latin typeface="Arial"/>
                <a:cs typeface="Arial"/>
              </a:rPr>
              <a:t>DEFINITIVA </a:t>
            </a:r>
            <a:r>
              <a:rPr lang="es-ES" spc="-5" dirty="0">
                <a:latin typeface="Arial"/>
                <a:cs typeface="Arial"/>
              </a:rPr>
              <a:t>DEL</a:t>
            </a:r>
            <a:r>
              <a:rPr lang="es-ES" spc="-120" dirty="0">
                <a:latin typeface="Arial"/>
                <a:cs typeface="Arial"/>
              </a:rPr>
              <a:t> </a:t>
            </a:r>
            <a:r>
              <a:rPr lang="es-ES" spc="-5" dirty="0">
                <a:latin typeface="Arial"/>
                <a:cs typeface="Arial"/>
              </a:rPr>
              <a:t>EFO.</a:t>
            </a:r>
            <a:endParaRPr lang="es-ES" dirty="0">
              <a:latin typeface="Arial"/>
              <a:cs typeface="Arial"/>
            </a:endParaRP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2156335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275" y="750869"/>
            <a:ext cx="8680096" cy="4547399"/>
          </a:xfrm>
          <a:prstGeom prst="rect">
            <a:avLst/>
          </a:prstGeom>
        </p:spPr>
        <p:txBody>
          <a:bodyPr wrap="square">
            <a:spAutoFit/>
          </a:bodyPr>
          <a:lstStyle/>
          <a:p>
            <a:pPr>
              <a:lnSpc>
                <a:spcPct val="100000"/>
              </a:lnSpc>
              <a:spcBef>
                <a:spcPts val="45"/>
              </a:spcBef>
            </a:pPr>
            <a:r>
              <a:rPr lang="es-ES" b="1" u="sng" spc="-5" dirty="0">
                <a:uFill>
                  <a:solidFill>
                    <a:srgbClr val="000000"/>
                  </a:solidFill>
                </a:uFill>
                <a:latin typeface="Arial"/>
                <a:cs typeface="Arial"/>
              </a:rPr>
              <a:t>REFORMA </a:t>
            </a:r>
            <a:r>
              <a:rPr lang="es-ES" b="1" u="sng" spc="-10" dirty="0">
                <a:uFill>
                  <a:solidFill>
                    <a:srgbClr val="000000"/>
                  </a:solidFill>
                </a:uFill>
                <a:latin typeface="Arial"/>
                <a:cs typeface="Arial"/>
              </a:rPr>
              <a:t>AL </a:t>
            </a:r>
            <a:r>
              <a:rPr lang="es-ES" b="1" u="sng" spc="-5" dirty="0">
                <a:uFill>
                  <a:solidFill>
                    <a:srgbClr val="000000"/>
                  </a:solidFill>
                </a:uFill>
                <a:latin typeface="Arial"/>
                <a:cs typeface="Arial"/>
              </a:rPr>
              <a:t>ARTÍCULO 69-B </a:t>
            </a:r>
            <a:r>
              <a:rPr lang="es-ES" b="1" u="sng" dirty="0">
                <a:uFill>
                  <a:solidFill>
                    <a:srgbClr val="000000"/>
                  </a:solidFill>
                </a:uFill>
                <a:latin typeface="Arial"/>
                <a:cs typeface="Arial"/>
              </a:rPr>
              <a:t>EL </a:t>
            </a:r>
            <a:r>
              <a:rPr lang="es-ES" b="1" u="sng" spc="-5" dirty="0">
                <a:uFill>
                  <a:solidFill>
                    <a:srgbClr val="000000"/>
                  </a:solidFill>
                </a:uFill>
                <a:latin typeface="Arial"/>
                <a:cs typeface="Arial"/>
              </a:rPr>
              <a:t>DÍA 25 DE JUNIO DEL</a:t>
            </a:r>
            <a:r>
              <a:rPr lang="es-ES" b="1" u="sng" spc="-114" dirty="0">
                <a:uFill>
                  <a:solidFill>
                    <a:srgbClr val="000000"/>
                  </a:solidFill>
                </a:uFill>
                <a:latin typeface="Arial"/>
                <a:cs typeface="Arial"/>
              </a:rPr>
              <a:t> </a:t>
            </a:r>
            <a:r>
              <a:rPr lang="es-ES" b="1" u="sng" spc="-5" dirty="0">
                <a:uFill>
                  <a:solidFill>
                    <a:srgbClr val="000000"/>
                  </a:solidFill>
                </a:uFill>
                <a:latin typeface="Arial"/>
                <a:cs typeface="Arial"/>
              </a:rPr>
              <a:t>2018: </a:t>
            </a:r>
            <a:r>
              <a:rPr lang="es-ES" b="1" spc="-5" dirty="0">
                <a:latin typeface="Arial"/>
                <a:cs typeface="Arial"/>
              </a:rPr>
              <a:t> </a:t>
            </a:r>
            <a:endParaRPr lang="es-ES" dirty="0">
              <a:latin typeface="Times New Roman"/>
              <a:cs typeface="Times New Roman"/>
            </a:endParaRPr>
          </a:p>
          <a:p>
            <a:pPr marL="207010">
              <a:lnSpc>
                <a:spcPct val="100000"/>
              </a:lnSpc>
            </a:pPr>
            <a:endParaRPr lang="es-ES" b="1" spc="-5" dirty="0" smtClean="0">
              <a:latin typeface="Arial"/>
              <a:cs typeface="Arial"/>
            </a:endParaRPr>
          </a:p>
          <a:p>
            <a:pPr marL="207010">
              <a:lnSpc>
                <a:spcPct val="100000"/>
              </a:lnSpc>
            </a:pPr>
            <a:endParaRPr lang="es-ES" b="1" spc="-5" dirty="0">
              <a:latin typeface="Arial"/>
              <a:cs typeface="Arial"/>
            </a:endParaRPr>
          </a:p>
          <a:p>
            <a:pPr marL="207010">
              <a:lnSpc>
                <a:spcPct val="100000"/>
              </a:lnSpc>
            </a:pPr>
            <a:r>
              <a:rPr lang="es-ES" b="1" spc="-5" dirty="0" smtClean="0">
                <a:latin typeface="Arial"/>
                <a:cs typeface="Arial"/>
              </a:rPr>
              <a:t>QUINTO </a:t>
            </a:r>
            <a:r>
              <a:rPr lang="es-ES" b="1" spc="-10" dirty="0">
                <a:latin typeface="Arial"/>
                <a:cs typeface="Arial"/>
              </a:rPr>
              <a:t>PÁRRAFO </a:t>
            </a:r>
            <a:r>
              <a:rPr lang="es-ES" b="1" spc="-5" dirty="0">
                <a:latin typeface="Arial"/>
                <a:cs typeface="Arial"/>
              </a:rPr>
              <a:t>SIN REFORMA: </a:t>
            </a:r>
            <a:r>
              <a:rPr lang="es-ES" spc="-10" dirty="0">
                <a:latin typeface="Arial"/>
                <a:cs typeface="Arial"/>
              </a:rPr>
              <a:t>EFECTOS </a:t>
            </a:r>
            <a:r>
              <a:rPr lang="es-ES" spc="-5" dirty="0">
                <a:latin typeface="Arial"/>
                <a:cs typeface="Arial"/>
              </a:rPr>
              <a:t>DE LA PUBLICACIÓN DEL</a:t>
            </a:r>
            <a:r>
              <a:rPr lang="es-ES" spc="10" dirty="0">
                <a:latin typeface="Arial"/>
                <a:cs typeface="Arial"/>
              </a:rPr>
              <a:t> </a:t>
            </a:r>
            <a:r>
              <a:rPr lang="es-ES" spc="-5" dirty="0">
                <a:latin typeface="Arial"/>
                <a:cs typeface="Arial"/>
              </a:rPr>
              <a:t>EFO.</a:t>
            </a:r>
            <a:endParaRPr lang="es-ES" dirty="0">
              <a:latin typeface="Arial"/>
              <a:cs typeface="Arial"/>
            </a:endParaRPr>
          </a:p>
          <a:p>
            <a:pPr>
              <a:lnSpc>
                <a:spcPct val="100000"/>
              </a:lnSpc>
              <a:spcBef>
                <a:spcPts val="45"/>
              </a:spcBef>
            </a:pPr>
            <a:endParaRPr lang="es-ES" dirty="0">
              <a:latin typeface="Times New Roman"/>
              <a:cs typeface="Times New Roman"/>
            </a:endParaRPr>
          </a:p>
          <a:p>
            <a:pPr marL="207010" marR="364490">
              <a:lnSpc>
                <a:spcPct val="100000"/>
              </a:lnSpc>
            </a:pPr>
            <a:r>
              <a:rPr lang="es-ES" b="1" spc="-10" dirty="0">
                <a:latin typeface="Arial"/>
                <a:cs typeface="Arial"/>
              </a:rPr>
              <a:t>SEXTO PÁRRAFO </a:t>
            </a:r>
            <a:r>
              <a:rPr lang="es-ES" b="1" spc="-5" dirty="0">
                <a:latin typeface="Arial"/>
                <a:cs typeface="Arial"/>
              </a:rPr>
              <a:t>REFORMADO: </a:t>
            </a:r>
            <a:r>
              <a:rPr lang="es-ES" spc="-5" dirty="0">
                <a:latin typeface="Arial"/>
                <a:cs typeface="Arial"/>
              </a:rPr>
              <a:t>PUBLICACIÓN </a:t>
            </a:r>
            <a:r>
              <a:rPr lang="es-ES" spc="-10" dirty="0">
                <a:latin typeface="Arial"/>
                <a:cs typeface="Arial"/>
              </a:rPr>
              <a:t>TRIMESTRAL </a:t>
            </a:r>
            <a:r>
              <a:rPr lang="es-ES" spc="-5" dirty="0">
                <a:latin typeface="Arial"/>
                <a:cs typeface="Arial"/>
              </a:rPr>
              <a:t>EFOS QUE  DESVIRTUARON LA PRESUNCIÓN DE OPERACIONES</a:t>
            </a:r>
            <a:r>
              <a:rPr lang="es-ES" spc="-10" dirty="0">
                <a:latin typeface="Arial"/>
                <a:cs typeface="Arial"/>
              </a:rPr>
              <a:t> </a:t>
            </a:r>
            <a:r>
              <a:rPr lang="es-ES" spc="-5" dirty="0">
                <a:latin typeface="Arial"/>
                <a:cs typeface="Arial"/>
              </a:rPr>
              <a:t>INEXISTENTES.</a:t>
            </a:r>
            <a:endParaRPr lang="es-ES" dirty="0">
              <a:latin typeface="Arial"/>
              <a:cs typeface="Arial"/>
            </a:endParaRPr>
          </a:p>
          <a:p>
            <a:pPr>
              <a:lnSpc>
                <a:spcPct val="100000"/>
              </a:lnSpc>
              <a:spcBef>
                <a:spcPts val="45"/>
              </a:spcBef>
            </a:pPr>
            <a:endParaRPr lang="es-ES" dirty="0">
              <a:latin typeface="Times New Roman"/>
              <a:cs typeface="Times New Roman"/>
            </a:endParaRPr>
          </a:p>
          <a:p>
            <a:pPr marL="207010" marR="187960">
              <a:lnSpc>
                <a:spcPct val="100000"/>
              </a:lnSpc>
            </a:pPr>
            <a:r>
              <a:rPr lang="es-ES" b="1" spc="-5" dirty="0">
                <a:latin typeface="Arial"/>
                <a:cs typeface="Arial"/>
              </a:rPr>
              <a:t>SÉPTIMO </a:t>
            </a:r>
            <a:r>
              <a:rPr lang="es-ES" b="1" spc="-10" dirty="0">
                <a:latin typeface="Arial"/>
                <a:cs typeface="Arial"/>
              </a:rPr>
              <a:t>PÁRRAFO </a:t>
            </a:r>
            <a:r>
              <a:rPr lang="es-ES" b="1" spc="-5" dirty="0">
                <a:latin typeface="Arial"/>
                <a:cs typeface="Arial"/>
              </a:rPr>
              <a:t>REFORMADO: </a:t>
            </a:r>
            <a:r>
              <a:rPr lang="es-ES" spc="-5" dirty="0">
                <a:latin typeface="Arial"/>
                <a:cs typeface="Arial"/>
              </a:rPr>
              <a:t>CADUCIDAD ANTE EL </a:t>
            </a:r>
            <a:r>
              <a:rPr lang="es-ES" spc="-10" dirty="0">
                <a:latin typeface="Arial"/>
                <a:cs typeface="Arial"/>
              </a:rPr>
              <a:t>INCUMPLIMIENTO  </a:t>
            </a:r>
            <a:r>
              <a:rPr lang="es-ES" spc="-5" dirty="0">
                <a:latin typeface="Arial"/>
                <a:cs typeface="Arial"/>
              </a:rPr>
              <a:t>DE </a:t>
            </a:r>
            <a:r>
              <a:rPr lang="es-ES" spc="-10" dirty="0">
                <a:latin typeface="Arial"/>
                <a:cs typeface="Arial"/>
              </a:rPr>
              <a:t>RESOLVER </a:t>
            </a:r>
            <a:r>
              <a:rPr lang="es-ES" spc="-5" dirty="0">
                <a:latin typeface="Arial"/>
                <a:cs typeface="Arial"/>
              </a:rPr>
              <a:t>DENTRO DE LOS 50</a:t>
            </a:r>
            <a:r>
              <a:rPr lang="es-ES" spc="30" dirty="0">
                <a:latin typeface="Arial"/>
                <a:cs typeface="Arial"/>
              </a:rPr>
              <a:t> </a:t>
            </a:r>
            <a:r>
              <a:rPr lang="es-ES" spc="-5" dirty="0">
                <a:latin typeface="Arial"/>
                <a:cs typeface="Arial"/>
              </a:rPr>
              <a:t>DÍAS.</a:t>
            </a:r>
            <a:endParaRPr lang="es-ES" dirty="0">
              <a:latin typeface="Arial"/>
              <a:cs typeface="Arial"/>
            </a:endParaRPr>
          </a:p>
          <a:p>
            <a:pPr>
              <a:lnSpc>
                <a:spcPct val="100000"/>
              </a:lnSpc>
              <a:spcBef>
                <a:spcPts val="45"/>
              </a:spcBef>
            </a:pPr>
            <a:endParaRPr lang="es-ES" dirty="0">
              <a:latin typeface="Times New Roman"/>
              <a:cs typeface="Times New Roman"/>
            </a:endParaRPr>
          </a:p>
          <a:p>
            <a:pPr marL="207010">
              <a:lnSpc>
                <a:spcPct val="100000"/>
              </a:lnSpc>
            </a:pPr>
            <a:r>
              <a:rPr lang="es-ES" b="1" spc="-30" dirty="0">
                <a:latin typeface="Arial"/>
                <a:cs typeface="Arial"/>
              </a:rPr>
              <a:t>OCTAVO </a:t>
            </a:r>
            <a:r>
              <a:rPr lang="es-ES" b="1" spc="-5" dirty="0">
                <a:latin typeface="Arial"/>
                <a:cs typeface="Arial"/>
              </a:rPr>
              <a:t>SIN REFORMA: </a:t>
            </a:r>
            <a:r>
              <a:rPr lang="es-ES" spc="-10" dirty="0">
                <a:latin typeface="Arial"/>
                <a:cs typeface="Arial"/>
              </a:rPr>
              <a:t>PROCEDIMIENTO </a:t>
            </a:r>
            <a:r>
              <a:rPr lang="es-ES" spc="-5" dirty="0">
                <a:latin typeface="Arial"/>
                <a:cs typeface="Arial"/>
              </a:rPr>
              <a:t>DEL</a:t>
            </a:r>
            <a:r>
              <a:rPr lang="es-ES" spc="65" dirty="0">
                <a:latin typeface="Arial"/>
                <a:cs typeface="Arial"/>
              </a:rPr>
              <a:t> </a:t>
            </a:r>
            <a:r>
              <a:rPr lang="es-ES" spc="-5" dirty="0">
                <a:latin typeface="Arial"/>
                <a:cs typeface="Arial"/>
              </a:rPr>
              <a:t>EDO.</a:t>
            </a:r>
            <a:endParaRPr lang="es-ES" dirty="0">
              <a:latin typeface="Arial"/>
              <a:cs typeface="Arial"/>
            </a:endParaRPr>
          </a:p>
          <a:p>
            <a:pPr>
              <a:lnSpc>
                <a:spcPct val="100000"/>
              </a:lnSpc>
              <a:spcBef>
                <a:spcPts val="45"/>
              </a:spcBef>
            </a:pPr>
            <a:endParaRPr lang="es-ES" dirty="0">
              <a:latin typeface="Times New Roman"/>
              <a:cs typeface="Times New Roman"/>
            </a:endParaRPr>
          </a:p>
          <a:p>
            <a:pPr marL="207010" marR="201930">
              <a:lnSpc>
                <a:spcPct val="100000"/>
              </a:lnSpc>
            </a:pPr>
            <a:r>
              <a:rPr lang="es-ES" b="1" spc="-5" dirty="0">
                <a:latin typeface="Arial"/>
                <a:cs typeface="Arial"/>
              </a:rPr>
              <a:t>NOVENO </a:t>
            </a:r>
            <a:r>
              <a:rPr lang="es-ES" b="1" dirty="0">
                <a:latin typeface="Arial"/>
                <a:cs typeface="Arial"/>
              </a:rPr>
              <a:t>SIN </a:t>
            </a:r>
            <a:r>
              <a:rPr lang="es-ES" b="1" spc="-5" dirty="0">
                <a:latin typeface="Arial"/>
                <a:cs typeface="Arial"/>
              </a:rPr>
              <a:t>REFORMA</a:t>
            </a:r>
            <a:r>
              <a:rPr lang="es-ES" spc="-5" dirty="0">
                <a:latin typeface="Arial"/>
                <a:cs typeface="Arial"/>
              </a:rPr>
              <a:t>: IMPLICACIONES DE NO COMPROBAR</a:t>
            </a:r>
            <a:r>
              <a:rPr lang="es-ES" spc="65" dirty="0">
                <a:latin typeface="Arial"/>
                <a:cs typeface="Arial"/>
              </a:rPr>
              <a:t> </a:t>
            </a:r>
            <a:r>
              <a:rPr lang="es-ES" spc="-5" dirty="0">
                <a:latin typeface="Arial"/>
                <a:cs typeface="Arial"/>
              </a:rPr>
              <a:t>POR </a:t>
            </a:r>
            <a:r>
              <a:rPr lang="es-ES" spc="-20" dirty="0">
                <a:latin typeface="Arial"/>
                <a:cs typeface="Arial"/>
              </a:rPr>
              <a:t>PARTE </a:t>
            </a:r>
            <a:r>
              <a:rPr lang="es-ES" dirty="0">
                <a:latin typeface="Arial"/>
                <a:cs typeface="Arial"/>
              </a:rPr>
              <a:t> </a:t>
            </a:r>
            <a:r>
              <a:rPr lang="es-ES" spc="-5" dirty="0">
                <a:latin typeface="Arial"/>
                <a:cs typeface="Arial"/>
              </a:rPr>
              <a:t>DEL</a:t>
            </a:r>
            <a:r>
              <a:rPr lang="es-ES" spc="-40" dirty="0">
                <a:latin typeface="Arial"/>
                <a:cs typeface="Arial"/>
              </a:rPr>
              <a:t> </a:t>
            </a:r>
            <a:r>
              <a:rPr lang="es-ES" spc="-5" dirty="0">
                <a:latin typeface="Arial"/>
                <a:cs typeface="Arial"/>
              </a:rPr>
              <a:t>EDO.</a:t>
            </a:r>
            <a:endParaRPr lang="es-ES" dirty="0">
              <a:latin typeface="Arial"/>
              <a:cs typeface="Arial"/>
            </a:endParaRPr>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382387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33951" y="1864288"/>
            <a:ext cx="5784599" cy="1077218"/>
          </a:xfrm>
          <a:prstGeom prst="rect">
            <a:avLst/>
          </a:prstGeom>
          <a:noFill/>
        </p:spPr>
        <p:txBody>
          <a:bodyPr wrap="none" rtlCol="0">
            <a:spAutoFit/>
          </a:bodyPr>
          <a:lstStyle/>
          <a:p>
            <a:pPr algn="ctr"/>
            <a:r>
              <a:rPr lang="es-ES" sz="3200" b="1" spc="-5" dirty="0">
                <a:latin typeface="Arial"/>
                <a:cs typeface="Arial"/>
              </a:rPr>
              <a:t>69-B BIS DEL CÓDIGO </a:t>
            </a:r>
            <a:endParaRPr lang="es-ES" sz="3200" b="1" spc="-5" dirty="0" smtClean="0">
              <a:latin typeface="Arial"/>
              <a:cs typeface="Arial"/>
            </a:endParaRPr>
          </a:p>
          <a:p>
            <a:pPr algn="ctr"/>
            <a:r>
              <a:rPr lang="es-ES" sz="3200" b="1" spc="-10" dirty="0" smtClean="0">
                <a:latin typeface="Arial"/>
                <a:cs typeface="Arial"/>
              </a:rPr>
              <a:t>FISCAL </a:t>
            </a:r>
            <a:r>
              <a:rPr lang="es-ES" sz="3200" b="1" spc="-5" dirty="0">
                <a:latin typeface="Arial"/>
                <a:cs typeface="Arial"/>
              </a:rPr>
              <a:t>DE LA</a:t>
            </a:r>
            <a:r>
              <a:rPr lang="es-ES" sz="3200" b="1" spc="-50" dirty="0">
                <a:latin typeface="Arial"/>
                <a:cs typeface="Arial"/>
              </a:rPr>
              <a:t> </a:t>
            </a:r>
            <a:r>
              <a:rPr lang="es-ES" sz="3200" b="1" spc="-10" dirty="0" smtClean="0">
                <a:latin typeface="Arial"/>
                <a:cs typeface="Arial"/>
              </a:rPr>
              <a:t>FEDERACIÓN</a:t>
            </a:r>
            <a:endParaRPr lang="es-ES" sz="3200" dirty="0"/>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728192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1143" y="752072"/>
            <a:ext cx="7915655" cy="4832093"/>
          </a:xfrm>
          <a:prstGeom prst="rect">
            <a:avLst/>
          </a:prstGeom>
          <a:noFill/>
        </p:spPr>
        <p:txBody>
          <a:bodyPr wrap="square" rtlCol="0">
            <a:spAutoFit/>
          </a:bodyPr>
          <a:lstStyle/>
          <a:p>
            <a:pPr algn="just"/>
            <a:r>
              <a:rPr lang="es-ES" sz="2800" b="1" spc="-5" dirty="0">
                <a:latin typeface="Arial"/>
                <a:cs typeface="Arial"/>
              </a:rPr>
              <a:t>Artículo 69-B Bis. </a:t>
            </a:r>
            <a:r>
              <a:rPr lang="es-ES" sz="2800" spc="-5" dirty="0">
                <a:latin typeface="Arial"/>
                <a:cs typeface="Arial"/>
              </a:rPr>
              <a:t>La autoridad podrá presumir que </a:t>
            </a:r>
            <a:r>
              <a:rPr lang="es-ES" sz="2800" spc="-10" dirty="0">
                <a:latin typeface="Arial"/>
                <a:cs typeface="Arial"/>
              </a:rPr>
              <a:t>se  </a:t>
            </a:r>
            <a:r>
              <a:rPr lang="es-ES" sz="2800" spc="-5" dirty="0">
                <a:latin typeface="Arial"/>
                <a:cs typeface="Arial"/>
              </a:rPr>
              <a:t>efectuó la transmisión indebida de las pérdidas fiscales,  cuando del análisis de la información </a:t>
            </a:r>
            <a:r>
              <a:rPr lang="es-ES" sz="2800" spc="-10" dirty="0">
                <a:latin typeface="Arial"/>
                <a:cs typeface="Arial"/>
              </a:rPr>
              <a:t>con que </a:t>
            </a:r>
            <a:r>
              <a:rPr lang="es-ES" sz="2800" spc="-5" dirty="0">
                <a:latin typeface="Arial"/>
                <a:cs typeface="Arial"/>
              </a:rPr>
              <a:t>cuenta </a:t>
            </a:r>
            <a:r>
              <a:rPr lang="es-ES" sz="2800" spc="-10" dirty="0">
                <a:latin typeface="Arial"/>
                <a:cs typeface="Arial"/>
              </a:rPr>
              <a:t>en sus  </a:t>
            </a:r>
            <a:r>
              <a:rPr lang="es-ES" sz="2800" spc="-5" dirty="0">
                <a:latin typeface="Arial"/>
                <a:cs typeface="Arial"/>
              </a:rPr>
              <a:t>bases de datos, identifique que el contribuyente que tenga  derecho a la disminución de esas pérdidas fiscales fue parte  de una reestructuración, escisión o fusión de sociedades, o  bien, de un cambio </a:t>
            </a:r>
            <a:r>
              <a:rPr lang="es-ES" sz="2800" spc="-10" dirty="0">
                <a:latin typeface="Arial"/>
                <a:cs typeface="Arial"/>
              </a:rPr>
              <a:t>de </a:t>
            </a:r>
            <a:r>
              <a:rPr lang="es-ES" sz="2800" spc="-5" dirty="0">
                <a:latin typeface="Arial"/>
                <a:cs typeface="Arial"/>
              </a:rPr>
              <a:t>accionistas </a:t>
            </a:r>
            <a:r>
              <a:rPr lang="es-ES" sz="2800" spc="-50" dirty="0">
                <a:latin typeface="Arial"/>
                <a:cs typeface="Arial"/>
              </a:rPr>
              <a:t>y, </a:t>
            </a:r>
            <a:r>
              <a:rPr lang="es-ES" sz="2800" spc="-5" dirty="0">
                <a:latin typeface="Arial"/>
                <a:cs typeface="Arial"/>
              </a:rPr>
              <a:t>como consecuencia de  ello, dicho contribuyente deje </a:t>
            </a:r>
            <a:r>
              <a:rPr lang="es-ES" sz="2800" spc="-10" dirty="0">
                <a:latin typeface="Arial"/>
                <a:cs typeface="Arial"/>
              </a:rPr>
              <a:t>de </a:t>
            </a:r>
            <a:r>
              <a:rPr lang="es-ES" sz="2800" dirty="0">
                <a:latin typeface="Arial"/>
                <a:cs typeface="Arial"/>
              </a:rPr>
              <a:t>formar </a:t>
            </a:r>
            <a:r>
              <a:rPr lang="es-ES" sz="2800" spc="-5" dirty="0">
                <a:latin typeface="Arial"/>
                <a:cs typeface="Arial"/>
              </a:rPr>
              <a:t>parte del grupo al que  perteneció.</a:t>
            </a:r>
            <a:endParaRPr lang="es-ES" sz="2800" dirty="0"/>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024417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27585" y="2268535"/>
            <a:ext cx="4019631" cy="1323439"/>
          </a:xfrm>
          <a:prstGeom prst="rect">
            <a:avLst/>
          </a:prstGeom>
          <a:noFill/>
        </p:spPr>
        <p:txBody>
          <a:bodyPr wrap="none" rtlCol="0">
            <a:spAutoFit/>
          </a:bodyPr>
          <a:lstStyle/>
          <a:p>
            <a:r>
              <a:rPr lang="es-ES" sz="4000" b="1" spc="-20" dirty="0">
                <a:latin typeface="Arial"/>
                <a:cs typeface="Arial"/>
              </a:rPr>
              <a:t>CONTABILIDAD</a:t>
            </a:r>
            <a:endParaRPr lang="es-ES" sz="4000" dirty="0">
              <a:latin typeface="Arial"/>
              <a:cs typeface="Arial"/>
            </a:endParaRPr>
          </a:p>
          <a:p>
            <a:endParaRPr lang="es-ES" sz="4000" dirty="0"/>
          </a:p>
        </p:txBody>
      </p:sp>
      <p:sp>
        <p:nvSpPr>
          <p:cNvPr id="3" name="Rectángulo 2"/>
          <p:cNvSpPr/>
          <p:nvPr/>
        </p:nvSpPr>
        <p:spPr>
          <a:xfrm>
            <a:off x="5963905" y="6419833"/>
            <a:ext cx="3040423" cy="400110"/>
          </a:xfrm>
          <a:prstGeom prst="rect">
            <a:avLst/>
          </a:prstGeom>
        </p:spPr>
        <p:txBody>
          <a:bodyPr wrap="square">
            <a:spAutoFit/>
          </a:bodyPr>
          <a:lstStyle/>
          <a:p>
            <a:r>
              <a:rPr lang="es-ES" sz="1000" dirty="0">
                <a:solidFill>
                  <a:schemeClr val="bg1"/>
                </a:solidFill>
              </a:rPr>
              <a:t>M.F. Ramiro Humberto Ortega Campos</a:t>
            </a:r>
          </a:p>
          <a:p>
            <a:r>
              <a:rPr lang="es-ES" sz="1000" dirty="0">
                <a:solidFill>
                  <a:schemeClr val="bg1"/>
                </a:solidFill>
              </a:rPr>
              <a:t>Dr. Javier </a:t>
            </a:r>
            <a:r>
              <a:rPr lang="es-ES" sz="1000" dirty="0" err="1">
                <a:solidFill>
                  <a:schemeClr val="bg1"/>
                </a:solidFill>
              </a:rPr>
              <a:t>Eliott</a:t>
            </a:r>
            <a:r>
              <a:rPr lang="es-ES" sz="1000" dirty="0">
                <a:solidFill>
                  <a:schemeClr val="bg1"/>
                </a:solidFill>
              </a:rPr>
              <a:t> Olmedo Castillo</a:t>
            </a:r>
          </a:p>
        </p:txBody>
      </p:sp>
    </p:spTree>
    <p:extLst>
      <p:ext uri="{BB962C8B-B14F-4D97-AF65-F5344CB8AC3E}">
        <p14:creationId xmlns:p14="http://schemas.microsoft.com/office/powerpoint/2010/main" val="392673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2"/>
          <p:cNvSpPr txBox="1"/>
          <p:nvPr/>
        </p:nvSpPr>
        <p:spPr>
          <a:xfrm>
            <a:off x="776770" y="628778"/>
            <a:ext cx="7977304" cy="5310429"/>
          </a:xfrm>
          <a:prstGeom prst="rect">
            <a:avLst/>
          </a:prstGeom>
        </p:spPr>
        <p:txBody>
          <a:bodyPr vert="horz" wrap="square" lIns="0" tIns="12700" rIns="0" bIns="0" rtlCol="0">
            <a:spAutoFit/>
          </a:bodyPr>
          <a:lstStyle/>
          <a:p>
            <a:pPr>
              <a:lnSpc>
                <a:spcPct val="100000"/>
              </a:lnSpc>
              <a:spcBef>
                <a:spcPts val="100"/>
              </a:spcBef>
            </a:pPr>
            <a:r>
              <a:rPr b="1" u="sng" spc="-5" dirty="0">
                <a:uFill>
                  <a:solidFill>
                    <a:srgbClr val="000000"/>
                  </a:solidFill>
                </a:uFill>
                <a:latin typeface="Calibri"/>
                <a:cs typeface="Calibri"/>
              </a:rPr>
              <a:t>ARTÍCULO 28.- SOBRE </a:t>
            </a:r>
            <a:r>
              <a:rPr b="1" u="sng" dirty="0">
                <a:uFill>
                  <a:solidFill>
                    <a:srgbClr val="000000"/>
                  </a:solidFill>
                </a:uFill>
                <a:latin typeface="Calibri"/>
                <a:cs typeface="Calibri"/>
              </a:rPr>
              <a:t>LA </a:t>
            </a:r>
            <a:r>
              <a:rPr b="1" u="sng" spc="-15" dirty="0">
                <a:uFill>
                  <a:solidFill>
                    <a:srgbClr val="000000"/>
                  </a:solidFill>
                </a:uFill>
                <a:latin typeface="Calibri"/>
                <a:cs typeface="Calibri"/>
              </a:rPr>
              <a:t>CONTABILIDAD </a:t>
            </a:r>
            <a:r>
              <a:rPr b="1" u="sng" dirty="0">
                <a:uFill>
                  <a:solidFill>
                    <a:srgbClr val="000000"/>
                  </a:solidFill>
                </a:uFill>
                <a:latin typeface="Calibri"/>
                <a:cs typeface="Calibri"/>
              </a:rPr>
              <a:t>EN</a:t>
            </a:r>
            <a:r>
              <a:rPr b="1" u="sng" spc="35" dirty="0">
                <a:uFill>
                  <a:solidFill>
                    <a:srgbClr val="000000"/>
                  </a:solidFill>
                </a:uFill>
                <a:latin typeface="Calibri"/>
                <a:cs typeface="Calibri"/>
              </a:rPr>
              <a:t> </a:t>
            </a:r>
            <a:r>
              <a:rPr b="1" u="sng" spc="-5" dirty="0">
                <a:uFill>
                  <a:solidFill>
                    <a:srgbClr val="000000"/>
                  </a:solidFill>
                </a:uFill>
                <a:latin typeface="Calibri"/>
                <a:cs typeface="Calibri"/>
              </a:rPr>
              <a:t>GENERAL:</a:t>
            </a:r>
            <a:endParaRPr dirty="0">
              <a:latin typeface="Calibri"/>
              <a:cs typeface="Calibri"/>
            </a:endParaRPr>
          </a:p>
          <a:p>
            <a:pPr>
              <a:lnSpc>
                <a:spcPct val="100000"/>
              </a:lnSpc>
              <a:spcBef>
                <a:spcPts val="45"/>
              </a:spcBef>
            </a:pPr>
            <a:endParaRPr dirty="0">
              <a:latin typeface="Times New Roman"/>
              <a:cs typeface="Times New Roman"/>
            </a:endParaRPr>
          </a:p>
          <a:p>
            <a:pPr>
              <a:lnSpc>
                <a:spcPct val="100000"/>
              </a:lnSpc>
              <a:tabLst>
                <a:tab pos="457200" algn="l"/>
              </a:tabLst>
            </a:pPr>
            <a:r>
              <a:rPr b="1" dirty="0">
                <a:latin typeface="Calibri"/>
                <a:cs typeface="Calibri"/>
              </a:rPr>
              <a:t>I.	</a:t>
            </a:r>
            <a:r>
              <a:rPr b="1" spc="-5" dirty="0">
                <a:latin typeface="Calibri"/>
                <a:cs typeface="Calibri"/>
              </a:rPr>
              <a:t>INTEGRACIÓN:</a:t>
            </a:r>
            <a:endParaRPr dirty="0">
              <a:latin typeface="Calibri"/>
              <a:cs typeface="Calibri"/>
            </a:endParaRPr>
          </a:p>
          <a:p>
            <a:pPr>
              <a:lnSpc>
                <a:spcPct val="100000"/>
              </a:lnSpc>
              <a:spcBef>
                <a:spcPts val="45"/>
              </a:spcBef>
            </a:pPr>
            <a:endParaRPr dirty="0">
              <a:latin typeface="Times New Roman"/>
              <a:cs typeface="Times New Roman"/>
            </a:endParaRPr>
          </a:p>
          <a:p>
            <a:pPr marL="457200" indent="-457200">
              <a:lnSpc>
                <a:spcPct val="100000"/>
              </a:lnSpc>
              <a:buAutoNum type="alphaUcPeriod"/>
              <a:tabLst>
                <a:tab pos="457200" algn="l"/>
                <a:tab pos="457834" algn="l"/>
              </a:tabLst>
            </a:pPr>
            <a:r>
              <a:rPr spc="-10" dirty="0">
                <a:latin typeface="Calibri"/>
                <a:cs typeface="Calibri"/>
              </a:rPr>
              <a:t>CONTABILIDAD </a:t>
            </a:r>
            <a:r>
              <a:rPr dirty="0">
                <a:latin typeface="Calibri"/>
                <a:cs typeface="Calibri"/>
              </a:rPr>
              <a:t>EN</a:t>
            </a:r>
            <a:r>
              <a:rPr spc="-5" dirty="0">
                <a:latin typeface="Calibri"/>
                <a:cs typeface="Calibri"/>
              </a:rPr>
              <a:t> GENERAL.</a:t>
            </a:r>
            <a:endParaRPr dirty="0">
              <a:latin typeface="Calibri"/>
              <a:cs typeface="Calibri"/>
            </a:endParaRPr>
          </a:p>
          <a:p>
            <a:pPr algn="just">
              <a:lnSpc>
                <a:spcPct val="100000"/>
              </a:lnSpc>
              <a:spcBef>
                <a:spcPts val="45"/>
              </a:spcBef>
              <a:buFont typeface="Calibri"/>
              <a:buAutoNum type="alphaUcPeriod"/>
            </a:pPr>
            <a:endParaRPr dirty="0">
              <a:latin typeface="Times New Roman"/>
              <a:cs typeface="Times New Roman"/>
            </a:endParaRPr>
          </a:p>
          <a:p>
            <a:pPr marR="127635" algn="just">
              <a:lnSpc>
                <a:spcPct val="100000"/>
              </a:lnSpc>
              <a:buAutoNum type="alphaUcPeriod"/>
              <a:tabLst>
                <a:tab pos="456565" algn="l"/>
                <a:tab pos="457200" algn="l"/>
              </a:tabLst>
            </a:pPr>
            <a:r>
              <a:rPr spc="-10" dirty="0">
                <a:latin typeface="Calibri"/>
                <a:cs typeface="Calibri"/>
              </a:rPr>
              <a:t>FABRICACIÓN, </a:t>
            </a:r>
            <a:r>
              <a:rPr spc="-5" dirty="0">
                <a:latin typeface="Calibri"/>
                <a:cs typeface="Calibri"/>
              </a:rPr>
              <a:t>PRODUCCIÓN, </a:t>
            </a:r>
            <a:r>
              <a:rPr spc="-10" dirty="0">
                <a:latin typeface="Calibri"/>
                <a:cs typeface="Calibri"/>
              </a:rPr>
              <a:t>PROCESAR, TRANSPORTAR, </a:t>
            </a:r>
            <a:r>
              <a:rPr spc="-5" dirty="0">
                <a:latin typeface="Calibri"/>
                <a:cs typeface="Calibri"/>
              </a:rPr>
              <a:t>ALMACENAR,  DISTRIBUIR, ENAJENCIÓN, HIDROCARBUROS </a:t>
            </a:r>
            <a:r>
              <a:rPr dirty="0">
                <a:latin typeface="Calibri"/>
                <a:cs typeface="Calibri"/>
              </a:rPr>
              <a:t>O</a:t>
            </a:r>
            <a:r>
              <a:rPr spc="-20" dirty="0">
                <a:latin typeface="Calibri"/>
                <a:cs typeface="Calibri"/>
              </a:rPr>
              <a:t> </a:t>
            </a:r>
            <a:r>
              <a:rPr spc="-5" dirty="0">
                <a:latin typeface="Calibri"/>
                <a:cs typeface="Calibri"/>
              </a:rPr>
              <a:t>PRETROLÍFERO.</a:t>
            </a:r>
            <a:endParaRPr dirty="0">
              <a:latin typeface="Calibri"/>
              <a:cs typeface="Calibri"/>
            </a:endParaRPr>
          </a:p>
          <a:p>
            <a:pPr algn="just">
              <a:lnSpc>
                <a:spcPct val="100000"/>
              </a:lnSpc>
              <a:spcBef>
                <a:spcPts val="45"/>
              </a:spcBef>
            </a:pPr>
            <a:endParaRPr dirty="0">
              <a:latin typeface="Times New Roman"/>
              <a:cs typeface="Times New Roman"/>
            </a:endParaRPr>
          </a:p>
          <a:p>
            <a:pPr marR="5080" algn="just">
              <a:lnSpc>
                <a:spcPct val="100000"/>
              </a:lnSpc>
            </a:pPr>
            <a:r>
              <a:rPr b="1" spc="-5" dirty="0">
                <a:latin typeface="Calibri"/>
                <a:cs typeface="Calibri"/>
              </a:rPr>
              <a:t>OBLIGACIONES: </a:t>
            </a:r>
            <a:r>
              <a:rPr spc="-10" dirty="0">
                <a:latin typeface="Calibri"/>
                <a:cs typeface="Calibri"/>
              </a:rPr>
              <a:t>Contar </a:t>
            </a:r>
            <a:r>
              <a:rPr spc="-5" dirty="0">
                <a:latin typeface="Calibri"/>
                <a:cs typeface="Calibri"/>
              </a:rPr>
              <a:t>con equipos </a:t>
            </a:r>
            <a:r>
              <a:rPr dirty="0">
                <a:latin typeface="Calibri"/>
                <a:cs typeface="Calibri"/>
              </a:rPr>
              <a:t>y </a:t>
            </a:r>
            <a:r>
              <a:rPr spc="-10" dirty="0">
                <a:latin typeface="Calibri"/>
                <a:cs typeface="Calibri"/>
              </a:rPr>
              <a:t>programas informáticos para </a:t>
            </a:r>
            <a:r>
              <a:rPr spc="-5" dirty="0">
                <a:latin typeface="Calibri"/>
                <a:cs typeface="Calibri"/>
              </a:rPr>
              <a:t>controles  volumétricos, </a:t>
            </a:r>
            <a:r>
              <a:rPr b="1" dirty="0">
                <a:latin typeface="Calibri"/>
                <a:cs typeface="Calibri"/>
              </a:rPr>
              <a:t>así </a:t>
            </a:r>
            <a:r>
              <a:rPr b="1" spc="-5" dirty="0">
                <a:latin typeface="Calibri"/>
                <a:cs typeface="Calibri"/>
              </a:rPr>
              <a:t>como con dictámenes emitidos por un </a:t>
            </a:r>
            <a:r>
              <a:rPr b="1" spc="-10" dirty="0">
                <a:latin typeface="Calibri"/>
                <a:cs typeface="Calibri"/>
              </a:rPr>
              <a:t>laboratorio </a:t>
            </a:r>
            <a:r>
              <a:rPr b="1" spc="-5" dirty="0">
                <a:latin typeface="Calibri"/>
                <a:cs typeface="Calibri"/>
              </a:rPr>
              <a:t>de prueba </a:t>
            </a:r>
            <a:r>
              <a:rPr b="1" dirty="0">
                <a:latin typeface="Calibri"/>
                <a:cs typeface="Calibri"/>
              </a:rPr>
              <a:t>o  </a:t>
            </a:r>
            <a:r>
              <a:rPr b="1" spc="-10" dirty="0">
                <a:latin typeface="Calibri"/>
                <a:cs typeface="Calibri"/>
              </a:rPr>
              <a:t>ensayo, </a:t>
            </a:r>
            <a:r>
              <a:rPr b="1" spc="-5" dirty="0">
                <a:latin typeface="Calibri"/>
                <a:cs typeface="Calibri"/>
              </a:rPr>
              <a:t>que determinen </a:t>
            </a:r>
            <a:r>
              <a:rPr b="1" dirty="0">
                <a:latin typeface="Calibri"/>
                <a:cs typeface="Calibri"/>
              </a:rPr>
              <a:t>el </a:t>
            </a:r>
            <a:r>
              <a:rPr b="1" spc="-5" dirty="0">
                <a:latin typeface="Calibri"/>
                <a:cs typeface="Calibri"/>
              </a:rPr>
              <a:t>tipo de hidrocarburo </a:t>
            </a:r>
            <a:r>
              <a:rPr b="1" dirty="0">
                <a:latin typeface="Calibri"/>
                <a:cs typeface="Calibri"/>
              </a:rPr>
              <a:t>o </a:t>
            </a:r>
            <a:r>
              <a:rPr b="1" spc="-10" dirty="0">
                <a:latin typeface="Calibri"/>
                <a:cs typeface="Calibri"/>
              </a:rPr>
              <a:t>petrolífero, </a:t>
            </a:r>
            <a:r>
              <a:rPr b="1" spc="-5" dirty="0">
                <a:latin typeface="Calibri"/>
                <a:cs typeface="Calibri"/>
              </a:rPr>
              <a:t>de que </a:t>
            </a:r>
            <a:r>
              <a:rPr b="1" dirty="0">
                <a:latin typeface="Calibri"/>
                <a:cs typeface="Calibri"/>
              </a:rPr>
              <a:t>se </a:t>
            </a:r>
            <a:r>
              <a:rPr b="1" spc="-10" dirty="0">
                <a:latin typeface="Calibri"/>
                <a:cs typeface="Calibri"/>
              </a:rPr>
              <a:t>trate, </a:t>
            </a:r>
            <a:r>
              <a:rPr b="1" dirty="0">
                <a:latin typeface="Calibri"/>
                <a:cs typeface="Calibri"/>
              </a:rPr>
              <a:t>y el  </a:t>
            </a:r>
            <a:r>
              <a:rPr b="1" spc="-5" dirty="0">
                <a:latin typeface="Calibri"/>
                <a:cs typeface="Calibri"/>
              </a:rPr>
              <a:t>octanaje </a:t>
            </a:r>
            <a:r>
              <a:rPr b="1" dirty="0">
                <a:latin typeface="Calibri"/>
                <a:cs typeface="Calibri"/>
              </a:rPr>
              <a:t>en el </a:t>
            </a:r>
            <a:r>
              <a:rPr b="1" spc="-5" dirty="0">
                <a:latin typeface="Calibri"/>
                <a:cs typeface="Calibri"/>
              </a:rPr>
              <a:t>caso de gasolina.</a:t>
            </a:r>
            <a:endParaRPr dirty="0">
              <a:latin typeface="Calibri"/>
              <a:cs typeface="Calibri"/>
            </a:endParaRPr>
          </a:p>
          <a:p>
            <a:pPr>
              <a:lnSpc>
                <a:spcPct val="100000"/>
              </a:lnSpc>
              <a:spcBef>
                <a:spcPts val="45"/>
              </a:spcBef>
            </a:pPr>
            <a:endParaRPr dirty="0">
              <a:latin typeface="Times New Roman"/>
              <a:cs typeface="Times New Roman"/>
            </a:endParaRPr>
          </a:p>
          <a:p>
            <a:pPr marR="149860" algn="just">
              <a:lnSpc>
                <a:spcPct val="100000"/>
              </a:lnSpc>
            </a:pPr>
            <a:r>
              <a:rPr b="1" spc="-5" dirty="0">
                <a:latin typeface="Calibri"/>
                <a:cs typeface="Calibri"/>
              </a:rPr>
              <a:t>CONTROL VOLUMETRICO: los registros de </a:t>
            </a:r>
            <a:r>
              <a:rPr b="1" spc="-10" dirty="0">
                <a:latin typeface="Calibri"/>
                <a:cs typeface="Calibri"/>
              </a:rPr>
              <a:t>volumen, objeto </a:t>
            </a:r>
            <a:r>
              <a:rPr b="1" spc="-5" dirty="0">
                <a:latin typeface="Calibri"/>
                <a:cs typeface="Calibri"/>
              </a:rPr>
              <a:t>de sus operaciones,  incluyendo sus </a:t>
            </a:r>
            <a:r>
              <a:rPr b="1" spc="-10" dirty="0">
                <a:latin typeface="Calibri"/>
                <a:cs typeface="Calibri"/>
              </a:rPr>
              <a:t>existencias, </a:t>
            </a:r>
            <a:r>
              <a:rPr b="1" spc="-5" dirty="0">
                <a:latin typeface="Calibri"/>
                <a:cs typeface="Calibri"/>
              </a:rPr>
              <a:t>mismos que </a:t>
            </a:r>
            <a:r>
              <a:rPr b="1" spc="-10" dirty="0">
                <a:latin typeface="Calibri"/>
                <a:cs typeface="Calibri"/>
              </a:rPr>
              <a:t>formarán </a:t>
            </a:r>
            <a:r>
              <a:rPr b="1" spc="-5" dirty="0">
                <a:latin typeface="Calibri"/>
                <a:cs typeface="Calibri"/>
              </a:rPr>
              <a:t>parte de la </a:t>
            </a:r>
            <a:r>
              <a:rPr b="1" spc="-10" dirty="0">
                <a:latin typeface="Calibri"/>
                <a:cs typeface="Calibri"/>
              </a:rPr>
              <a:t>contabilidad </a:t>
            </a:r>
            <a:r>
              <a:rPr b="1" spc="-5" dirty="0">
                <a:latin typeface="Calibri"/>
                <a:cs typeface="Calibri"/>
              </a:rPr>
              <a:t>del  </a:t>
            </a:r>
            <a:r>
              <a:rPr b="1" spc="-10" dirty="0">
                <a:latin typeface="Calibri"/>
                <a:cs typeface="Calibri"/>
              </a:rPr>
              <a:t>contribuyente.</a:t>
            </a:r>
            <a:endParaRPr dirty="0">
              <a:latin typeface="Calibri"/>
              <a:cs typeface="Calibri"/>
            </a:endParaRPr>
          </a:p>
          <a:p>
            <a:pPr>
              <a:lnSpc>
                <a:spcPct val="100000"/>
              </a:lnSpc>
              <a:spcBef>
                <a:spcPts val="45"/>
              </a:spcBef>
            </a:pPr>
            <a:endParaRPr dirty="0">
              <a:latin typeface="Times New Roman"/>
              <a:cs typeface="Times New Roman"/>
            </a:endParaRPr>
          </a:p>
          <a:p>
            <a:pPr>
              <a:lnSpc>
                <a:spcPct val="100000"/>
              </a:lnSpc>
            </a:pPr>
            <a:r>
              <a:rPr b="1" spc="-5" dirty="0">
                <a:latin typeface="Calibri"/>
                <a:cs typeface="Calibri"/>
              </a:rPr>
              <a:t>POSIBILIDAD DE REVOCACIÓN DE </a:t>
            </a:r>
            <a:r>
              <a:rPr b="1" spc="-10" dirty="0">
                <a:latin typeface="Calibri"/>
                <a:cs typeface="Calibri"/>
              </a:rPr>
              <a:t>AUTORIZACIÓN.</a:t>
            </a:r>
            <a:endParaRPr dirty="0">
              <a:latin typeface="Calibri"/>
              <a:cs typeface="Calibri"/>
            </a:endParaRPr>
          </a:p>
        </p:txBody>
      </p:sp>
    </p:spTree>
    <p:extLst>
      <p:ext uri="{BB962C8B-B14F-4D97-AF65-F5344CB8AC3E}">
        <p14:creationId xmlns:p14="http://schemas.microsoft.com/office/powerpoint/2010/main" val="4202775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
          <p:cNvSpPr txBox="1"/>
          <p:nvPr/>
        </p:nvSpPr>
        <p:spPr>
          <a:xfrm>
            <a:off x="480858" y="283568"/>
            <a:ext cx="8482820" cy="5291193"/>
          </a:xfrm>
          <a:prstGeom prst="rect">
            <a:avLst/>
          </a:prstGeom>
        </p:spPr>
        <p:txBody>
          <a:bodyPr vert="horz" wrap="square" lIns="0" tIns="12700" rIns="0" bIns="0" rtlCol="0">
            <a:spAutoFit/>
          </a:bodyPr>
          <a:lstStyle/>
          <a:p>
            <a:pPr algn="just">
              <a:lnSpc>
                <a:spcPct val="100000"/>
              </a:lnSpc>
              <a:spcBef>
                <a:spcPts val="100"/>
              </a:spcBef>
            </a:pPr>
            <a:r>
              <a:rPr b="1" u="sng" spc="-5" dirty="0">
                <a:uFill>
                  <a:solidFill>
                    <a:srgbClr val="000000"/>
                  </a:solidFill>
                </a:uFill>
                <a:latin typeface="Arial"/>
                <a:cs typeface="Arial"/>
              </a:rPr>
              <a:t>REFORMAS   A   LAS   SANCIONES   2018   SOBRE   </a:t>
            </a:r>
            <a:r>
              <a:rPr b="1" u="sng" dirty="0">
                <a:uFill>
                  <a:solidFill>
                    <a:srgbClr val="000000"/>
                  </a:solidFill>
                </a:uFill>
                <a:latin typeface="Arial"/>
                <a:cs typeface="Arial"/>
              </a:rPr>
              <a:t>LA  </a:t>
            </a:r>
            <a:r>
              <a:rPr b="1" u="sng" spc="220" dirty="0">
                <a:uFill>
                  <a:solidFill>
                    <a:srgbClr val="000000"/>
                  </a:solidFill>
                </a:uFill>
                <a:latin typeface="Arial"/>
                <a:cs typeface="Arial"/>
              </a:rPr>
              <a:t> </a:t>
            </a:r>
            <a:r>
              <a:rPr b="1" u="sng" spc="-10" dirty="0">
                <a:uFill>
                  <a:solidFill>
                    <a:srgbClr val="000000"/>
                  </a:solidFill>
                </a:uFill>
                <a:latin typeface="Arial"/>
                <a:cs typeface="Arial"/>
              </a:rPr>
              <a:t>E-CONTABILIDAD:</a:t>
            </a:r>
            <a:endParaRPr dirty="0">
              <a:latin typeface="Arial"/>
              <a:cs typeface="Arial"/>
            </a:endParaRPr>
          </a:p>
          <a:p>
            <a:pPr algn="just">
              <a:lnSpc>
                <a:spcPct val="100000"/>
              </a:lnSpc>
              <a:spcBef>
                <a:spcPts val="45"/>
              </a:spcBef>
            </a:pPr>
            <a:endParaRPr dirty="0">
              <a:latin typeface="Times New Roman"/>
              <a:cs typeface="Times New Roman"/>
            </a:endParaRPr>
          </a:p>
          <a:p>
            <a:pPr marR="5080" indent="95885" algn="just">
              <a:lnSpc>
                <a:spcPct val="100000"/>
              </a:lnSpc>
            </a:pPr>
            <a:r>
              <a:rPr b="1" spc="-5" dirty="0">
                <a:latin typeface="Arial"/>
                <a:cs typeface="Arial"/>
              </a:rPr>
              <a:t>Artículo </a:t>
            </a:r>
            <a:r>
              <a:rPr b="1" dirty="0">
                <a:latin typeface="Arial"/>
                <a:cs typeface="Arial"/>
              </a:rPr>
              <a:t>83. </a:t>
            </a:r>
            <a:r>
              <a:rPr b="1" spc="-5" dirty="0">
                <a:latin typeface="Arial"/>
                <a:cs typeface="Arial"/>
              </a:rPr>
              <a:t>INFRACCIONES </a:t>
            </a:r>
            <a:r>
              <a:rPr spc="-5" dirty="0">
                <a:latin typeface="Arial"/>
                <a:cs typeface="Arial"/>
              </a:rPr>
              <a:t>relacionadas con la obligación </a:t>
            </a:r>
            <a:r>
              <a:rPr spc="-10" dirty="0">
                <a:latin typeface="Arial"/>
                <a:cs typeface="Arial"/>
              </a:rPr>
              <a:t>de </a:t>
            </a:r>
            <a:r>
              <a:rPr spc="-5" dirty="0">
                <a:latin typeface="Arial"/>
                <a:cs typeface="Arial"/>
              </a:rPr>
              <a:t>llevar  contabilidad, descubiertas en el ejercicio </a:t>
            </a:r>
            <a:r>
              <a:rPr spc="-10" dirty="0">
                <a:latin typeface="Arial"/>
                <a:cs typeface="Arial"/>
              </a:rPr>
              <a:t>de </a:t>
            </a:r>
            <a:r>
              <a:rPr spc="-5" dirty="0">
                <a:latin typeface="Arial"/>
                <a:cs typeface="Arial"/>
              </a:rPr>
              <a:t>las facultades </a:t>
            </a:r>
            <a:r>
              <a:rPr spc="-10" dirty="0">
                <a:latin typeface="Arial"/>
                <a:cs typeface="Arial"/>
              </a:rPr>
              <a:t>de </a:t>
            </a:r>
            <a:r>
              <a:rPr spc="-5" dirty="0">
                <a:latin typeface="Arial"/>
                <a:cs typeface="Arial"/>
              </a:rPr>
              <a:t>comprobación o de  las </a:t>
            </a:r>
            <a:r>
              <a:rPr spc="90" dirty="0">
                <a:latin typeface="Arial"/>
                <a:cs typeface="Arial"/>
              </a:rPr>
              <a:t> </a:t>
            </a:r>
            <a:r>
              <a:rPr spc="-5" dirty="0">
                <a:latin typeface="Arial"/>
                <a:cs typeface="Arial"/>
              </a:rPr>
              <a:t>facultades </a:t>
            </a:r>
            <a:r>
              <a:rPr spc="90" dirty="0">
                <a:latin typeface="Arial"/>
                <a:cs typeface="Arial"/>
              </a:rPr>
              <a:t> </a:t>
            </a:r>
            <a:r>
              <a:rPr spc="-5" dirty="0">
                <a:latin typeface="Arial"/>
                <a:cs typeface="Arial"/>
              </a:rPr>
              <a:t>previstas </a:t>
            </a:r>
            <a:r>
              <a:rPr spc="95" dirty="0">
                <a:latin typeface="Arial"/>
                <a:cs typeface="Arial"/>
              </a:rPr>
              <a:t> </a:t>
            </a:r>
            <a:r>
              <a:rPr spc="-10" dirty="0">
                <a:latin typeface="Arial"/>
                <a:cs typeface="Arial"/>
              </a:rPr>
              <a:t>en </a:t>
            </a:r>
            <a:r>
              <a:rPr spc="90" dirty="0">
                <a:latin typeface="Arial"/>
                <a:cs typeface="Arial"/>
              </a:rPr>
              <a:t> </a:t>
            </a:r>
            <a:r>
              <a:rPr spc="-5" dirty="0">
                <a:latin typeface="Arial"/>
                <a:cs typeface="Arial"/>
              </a:rPr>
              <a:t>el </a:t>
            </a:r>
            <a:r>
              <a:rPr spc="90" dirty="0">
                <a:latin typeface="Arial"/>
                <a:cs typeface="Arial"/>
              </a:rPr>
              <a:t> </a:t>
            </a:r>
            <a:r>
              <a:rPr spc="-5" dirty="0">
                <a:latin typeface="Arial"/>
                <a:cs typeface="Arial"/>
              </a:rPr>
              <a:t>artículo </a:t>
            </a:r>
            <a:r>
              <a:rPr spc="90" dirty="0">
                <a:latin typeface="Arial"/>
                <a:cs typeface="Arial"/>
              </a:rPr>
              <a:t> </a:t>
            </a:r>
            <a:r>
              <a:rPr spc="-10" dirty="0">
                <a:latin typeface="Arial"/>
                <a:cs typeface="Arial"/>
              </a:rPr>
              <a:t>22 </a:t>
            </a:r>
            <a:r>
              <a:rPr spc="105" dirty="0">
                <a:latin typeface="Arial"/>
                <a:cs typeface="Arial"/>
              </a:rPr>
              <a:t> </a:t>
            </a:r>
            <a:r>
              <a:rPr spc="-10" dirty="0">
                <a:latin typeface="Arial"/>
                <a:cs typeface="Arial"/>
              </a:rPr>
              <a:t>de </a:t>
            </a:r>
            <a:r>
              <a:rPr spc="90" dirty="0">
                <a:latin typeface="Arial"/>
                <a:cs typeface="Arial"/>
              </a:rPr>
              <a:t> </a:t>
            </a:r>
            <a:r>
              <a:rPr spc="-5" dirty="0">
                <a:latin typeface="Arial"/>
                <a:cs typeface="Arial"/>
              </a:rPr>
              <a:t>este </a:t>
            </a:r>
            <a:r>
              <a:rPr spc="105" dirty="0">
                <a:latin typeface="Arial"/>
                <a:cs typeface="Arial"/>
              </a:rPr>
              <a:t> </a:t>
            </a:r>
            <a:r>
              <a:rPr spc="-5" dirty="0">
                <a:latin typeface="Arial"/>
                <a:cs typeface="Arial"/>
              </a:rPr>
              <a:t>Código </a:t>
            </a:r>
            <a:r>
              <a:rPr spc="100" dirty="0">
                <a:latin typeface="Arial"/>
                <a:cs typeface="Arial"/>
              </a:rPr>
              <a:t> </a:t>
            </a:r>
            <a:r>
              <a:rPr spc="-5" dirty="0">
                <a:latin typeface="Arial"/>
                <a:cs typeface="Arial"/>
              </a:rPr>
              <a:t>(Devoluciones) </a:t>
            </a:r>
            <a:r>
              <a:rPr spc="90" dirty="0">
                <a:latin typeface="Arial"/>
                <a:cs typeface="Arial"/>
              </a:rPr>
              <a:t> </a:t>
            </a:r>
            <a:r>
              <a:rPr dirty="0">
                <a:latin typeface="Arial"/>
                <a:cs typeface="Arial"/>
              </a:rPr>
              <a:t>:</a:t>
            </a:r>
          </a:p>
          <a:p>
            <a:pPr algn="just">
              <a:lnSpc>
                <a:spcPct val="100000"/>
              </a:lnSpc>
              <a:spcBef>
                <a:spcPts val="45"/>
              </a:spcBef>
            </a:pPr>
            <a:endParaRPr dirty="0">
              <a:latin typeface="Times New Roman"/>
              <a:cs typeface="Times New Roman"/>
            </a:endParaRPr>
          </a:p>
          <a:p>
            <a:pPr marR="5080" algn="just">
              <a:lnSpc>
                <a:spcPct val="100000"/>
              </a:lnSpc>
            </a:pPr>
            <a:r>
              <a:rPr b="1" spc="-30" dirty="0">
                <a:latin typeface="Arial"/>
                <a:cs typeface="Arial"/>
              </a:rPr>
              <a:t>IV. </a:t>
            </a:r>
            <a:r>
              <a:rPr spc="-5" dirty="0">
                <a:latin typeface="Arial"/>
                <a:cs typeface="Arial"/>
              </a:rPr>
              <a:t>No </a:t>
            </a:r>
            <a:r>
              <a:rPr dirty="0">
                <a:latin typeface="Arial"/>
                <a:cs typeface="Arial"/>
              </a:rPr>
              <a:t>hacer </a:t>
            </a:r>
            <a:r>
              <a:rPr spc="-5" dirty="0">
                <a:latin typeface="Arial"/>
                <a:cs typeface="Arial"/>
              </a:rPr>
              <a:t>los asientos correspondientes a las operaciones efectuadas,  incompletos, inexactos, </a:t>
            </a:r>
            <a:r>
              <a:rPr b="1" u="sng" dirty="0">
                <a:uFill>
                  <a:solidFill>
                    <a:srgbClr val="000000"/>
                  </a:solidFill>
                </a:uFill>
                <a:latin typeface="Arial"/>
                <a:cs typeface="Arial"/>
              </a:rPr>
              <a:t>con </a:t>
            </a:r>
            <a:r>
              <a:rPr b="1" u="sng" spc="-5" dirty="0">
                <a:uFill>
                  <a:solidFill>
                    <a:srgbClr val="000000"/>
                  </a:solidFill>
                </a:uFill>
                <a:latin typeface="Arial"/>
                <a:cs typeface="Arial"/>
              </a:rPr>
              <a:t>identificación incorrecta </a:t>
            </a:r>
            <a:r>
              <a:rPr b="1" u="sng" dirty="0">
                <a:uFill>
                  <a:solidFill>
                    <a:srgbClr val="000000"/>
                  </a:solidFill>
                </a:uFill>
                <a:latin typeface="Arial"/>
                <a:cs typeface="Arial"/>
              </a:rPr>
              <a:t>de su objeto o </a:t>
            </a:r>
            <a:r>
              <a:rPr b="1" u="sng" spc="-5" dirty="0">
                <a:uFill>
                  <a:solidFill>
                    <a:srgbClr val="000000"/>
                  </a:solidFill>
                </a:uFill>
                <a:latin typeface="Arial"/>
                <a:cs typeface="Arial"/>
              </a:rPr>
              <a:t>fuera de  </a:t>
            </a:r>
            <a:r>
              <a:rPr b="1" u="sng" dirty="0">
                <a:uFill>
                  <a:solidFill>
                    <a:srgbClr val="000000"/>
                  </a:solidFill>
                </a:uFill>
                <a:latin typeface="Arial"/>
                <a:cs typeface="Arial"/>
              </a:rPr>
              <a:t>los    </a:t>
            </a:r>
            <a:r>
              <a:rPr b="1" u="sng" spc="-5" dirty="0">
                <a:uFill>
                  <a:solidFill>
                    <a:srgbClr val="000000"/>
                  </a:solidFill>
                </a:uFill>
                <a:latin typeface="Arial"/>
                <a:cs typeface="Arial"/>
              </a:rPr>
              <a:t>plazos     respectivos,     </a:t>
            </a:r>
            <a:r>
              <a:rPr b="1" u="sng" dirty="0">
                <a:uFill>
                  <a:solidFill>
                    <a:srgbClr val="000000"/>
                  </a:solidFill>
                </a:uFill>
                <a:latin typeface="Arial"/>
                <a:cs typeface="Arial"/>
              </a:rPr>
              <a:t>así    como    </a:t>
            </a:r>
            <a:r>
              <a:rPr b="1" u="sng" spc="-5" dirty="0">
                <a:uFill>
                  <a:solidFill>
                    <a:srgbClr val="000000"/>
                  </a:solidFill>
                </a:uFill>
                <a:latin typeface="Arial"/>
                <a:cs typeface="Arial"/>
              </a:rPr>
              <a:t>registrar     gastos   </a:t>
            </a:r>
            <a:r>
              <a:rPr b="1" u="sng" spc="40" dirty="0">
                <a:uFill>
                  <a:solidFill>
                    <a:srgbClr val="000000"/>
                  </a:solidFill>
                </a:uFill>
                <a:latin typeface="Arial"/>
                <a:cs typeface="Arial"/>
              </a:rPr>
              <a:t> </a:t>
            </a:r>
            <a:r>
              <a:rPr b="1" u="sng" spc="-5" dirty="0">
                <a:uFill>
                  <a:solidFill>
                    <a:srgbClr val="000000"/>
                  </a:solidFill>
                </a:uFill>
                <a:latin typeface="Arial"/>
                <a:cs typeface="Arial"/>
              </a:rPr>
              <a:t>inexistentes</a:t>
            </a:r>
            <a:r>
              <a:rPr b="1" spc="-5" dirty="0">
                <a:latin typeface="Arial"/>
                <a:cs typeface="Arial"/>
              </a:rPr>
              <a:t>.</a:t>
            </a:r>
            <a:endParaRPr dirty="0">
              <a:latin typeface="Arial"/>
              <a:cs typeface="Arial"/>
            </a:endParaRPr>
          </a:p>
          <a:p>
            <a:pPr algn="just">
              <a:lnSpc>
                <a:spcPct val="100000"/>
              </a:lnSpc>
            </a:pPr>
            <a:endParaRPr dirty="0">
              <a:latin typeface="Times New Roman"/>
              <a:cs typeface="Times New Roman"/>
            </a:endParaRPr>
          </a:p>
          <a:p>
            <a:pPr algn="just">
              <a:lnSpc>
                <a:spcPct val="100000"/>
              </a:lnSpc>
              <a:spcBef>
                <a:spcPts val="30"/>
              </a:spcBef>
            </a:pPr>
            <a:endParaRPr dirty="0">
              <a:latin typeface="Times New Roman"/>
              <a:cs typeface="Times New Roman"/>
            </a:endParaRPr>
          </a:p>
          <a:p>
            <a:pPr marR="5080" algn="just">
              <a:lnSpc>
                <a:spcPct val="100000"/>
              </a:lnSpc>
            </a:pPr>
            <a:r>
              <a:rPr b="1" spc="-5" dirty="0">
                <a:latin typeface="Arial"/>
                <a:cs typeface="Arial"/>
              </a:rPr>
              <a:t>VII. </a:t>
            </a:r>
            <a:r>
              <a:rPr spc="-5" dirty="0">
                <a:latin typeface="Arial"/>
                <a:cs typeface="Arial"/>
              </a:rPr>
              <a:t>No </a:t>
            </a:r>
            <a:r>
              <a:rPr spc="-10" dirty="0">
                <a:latin typeface="Arial"/>
                <a:cs typeface="Arial"/>
              </a:rPr>
              <a:t>expedir, </a:t>
            </a:r>
            <a:r>
              <a:rPr spc="-5" dirty="0">
                <a:latin typeface="Arial"/>
                <a:cs typeface="Arial"/>
              </a:rPr>
              <a:t>no entregar o </a:t>
            </a:r>
            <a:r>
              <a:rPr spc="-10" dirty="0">
                <a:latin typeface="Arial"/>
                <a:cs typeface="Arial"/>
              </a:rPr>
              <a:t>no </a:t>
            </a:r>
            <a:r>
              <a:rPr spc="-5" dirty="0">
                <a:latin typeface="Arial"/>
                <a:cs typeface="Arial"/>
              </a:rPr>
              <a:t>poner a disposición de los clientes </a:t>
            </a:r>
            <a:r>
              <a:rPr spc="-10" dirty="0">
                <a:latin typeface="Arial"/>
                <a:cs typeface="Arial"/>
              </a:rPr>
              <a:t>los  </a:t>
            </a:r>
            <a:r>
              <a:rPr spc="-5" dirty="0">
                <a:latin typeface="Arial"/>
                <a:cs typeface="Arial"/>
              </a:rPr>
              <a:t>comprobantes fiscales digitales por Internet de sus actividades; o expedirlos sin  requisitos; </a:t>
            </a:r>
            <a:r>
              <a:rPr b="1" i="1" u="sng" spc="-5" dirty="0">
                <a:uFill>
                  <a:solidFill>
                    <a:srgbClr val="000000"/>
                  </a:solidFill>
                </a:uFill>
                <a:latin typeface="Arial"/>
                <a:cs typeface="Arial"/>
              </a:rPr>
              <a:t>no entregar </a:t>
            </a:r>
            <a:r>
              <a:rPr b="1" i="1" u="sng" dirty="0">
                <a:uFill>
                  <a:solidFill>
                    <a:srgbClr val="000000"/>
                  </a:solidFill>
                </a:uFill>
                <a:latin typeface="Arial"/>
                <a:cs typeface="Arial"/>
              </a:rPr>
              <a:t>o no poner </a:t>
            </a:r>
            <a:r>
              <a:rPr b="1" i="1" u="sng" spc="-5" dirty="0">
                <a:uFill>
                  <a:solidFill>
                    <a:srgbClr val="000000"/>
                  </a:solidFill>
                </a:uFill>
                <a:latin typeface="Arial"/>
                <a:cs typeface="Arial"/>
              </a:rPr>
              <a:t>a disposición la representación impresa  </a:t>
            </a:r>
            <a:r>
              <a:rPr b="1" i="1" u="sng" dirty="0">
                <a:uFill>
                  <a:solidFill>
                    <a:srgbClr val="000000"/>
                  </a:solidFill>
                </a:uFill>
                <a:latin typeface="Arial"/>
                <a:cs typeface="Arial"/>
              </a:rPr>
              <a:t>de </a:t>
            </a:r>
            <a:r>
              <a:rPr b="1" i="1" u="sng" spc="-5" dirty="0">
                <a:uFill>
                  <a:solidFill>
                    <a:srgbClr val="000000"/>
                  </a:solidFill>
                </a:uFill>
                <a:latin typeface="Arial"/>
                <a:cs typeface="Arial"/>
              </a:rPr>
              <a:t>dichos comprobantes, cuando ésta </a:t>
            </a:r>
            <a:r>
              <a:rPr b="1" i="1" u="sng" dirty="0">
                <a:uFill>
                  <a:solidFill>
                    <a:srgbClr val="000000"/>
                  </a:solidFill>
                </a:uFill>
                <a:latin typeface="Arial"/>
                <a:cs typeface="Arial"/>
              </a:rPr>
              <a:t>le </a:t>
            </a:r>
            <a:r>
              <a:rPr b="1" i="1" u="sng" spc="-5" dirty="0">
                <a:uFill>
                  <a:solidFill>
                    <a:srgbClr val="000000"/>
                  </a:solidFill>
                </a:uFill>
                <a:latin typeface="Arial"/>
                <a:cs typeface="Arial"/>
              </a:rPr>
              <a:t>sea solicitada </a:t>
            </a:r>
            <a:r>
              <a:rPr b="1" i="1" u="sng" dirty="0">
                <a:uFill>
                  <a:solidFill>
                    <a:srgbClr val="000000"/>
                  </a:solidFill>
                </a:uFill>
                <a:latin typeface="Arial"/>
                <a:cs typeface="Arial"/>
              </a:rPr>
              <a:t>por </a:t>
            </a:r>
            <a:r>
              <a:rPr b="1" i="1" u="sng" spc="-5" dirty="0">
                <a:uFill>
                  <a:solidFill>
                    <a:srgbClr val="000000"/>
                  </a:solidFill>
                </a:uFill>
                <a:latin typeface="Arial"/>
                <a:cs typeface="Arial"/>
              </a:rPr>
              <a:t>sus clientes, </a:t>
            </a:r>
            <a:r>
              <a:rPr b="1" i="1" u="sng" dirty="0">
                <a:uFill>
                  <a:solidFill>
                    <a:srgbClr val="000000"/>
                  </a:solidFill>
                </a:uFill>
                <a:latin typeface="Arial"/>
                <a:cs typeface="Arial"/>
              </a:rPr>
              <a:t>así  como no </a:t>
            </a:r>
            <a:r>
              <a:rPr b="1" i="1" u="sng" spc="-5" dirty="0">
                <a:uFill>
                  <a:solidFill>
                    <a:srgbClr val="000000"/>
                  </a:solidFill>
                </a:uFill>
                <a:latin typeface="Arial"/>
                <a:cs typeface="Arial"/>
              </a:rPr>
              <a:t>expedir </a:t>
            </a:r>
            <a:r>
              <a:rPr b="1" i="1" u="sng" dirty="0">
                <a:uFill>
                  <a:solidFill>
                    <a:srgbClr val="000000"/>
                  </a:solidFill>
                </a:uFill>
                <a:latin typeface="Arial"/>
                <a:cs typeface="Arial"/>
              </a:rPr>
              <a:t>los </a:t>
            </a:r>
            <a:r>
              <a:rPr b="1" i="1" u="sng" spc="-5" dirty="0">
                <a:uFill>
                  <a:solidFill>
                    <a:srgbClr val="000000"/>
                  </a:solidFill>
                </a:uFill>
                <a:latin typeface="Arial"/>
                <a:cs typeface="Arial"/>
              </a:rPr>
              <a:t>comprobantes fiscales digitales </a:t>
            </a:r>
            <a:r>
              <a:rPr b="1" i="1" u="sng" dirty="0">
                <a:uFill>
                  <a:solidFill>
                    <a:srgbClr val="000000"/>
                  </a:solidFill>
                </a:uFill>
                <a:latin typeface="Arial"/>
                <a:cs typeface="Arial"/>
              </a:rPr>
              <a:t>por </a:t>
            </a:r>
            <a:r>
              <a:rPr b="1" i="1" u="sng" spc="-5" dirty="0">
                <a:uFill>
                  <a:solidFill>
                    <a:srgbClr val="000000"/>
                  </a:solidFill>
                </a:uFill>
                <a:latin typeface="Arial"/>
                <a:cs typeface="Arial"/>
              </a:rPr>
              <a:t>Internet que  amparen las operaciones realizadas </a:t>
            </a:r>
            <a:r>
              <a:rPr b="1" i="1" u="sng" dirty="0">
                <a:uFill>
                  <a:solidFill>
                    <a:srgbClr val="000000"/>
                  </a:solidFill>
                </a:uFill>
                <a:latin typeface="Arial"/>
                <a:cs typeface="Arial"/>
              </a:rPr>
              <a:t>con el </a:t>
            </a:r>
            <a:r>
              <a:rPr b="1" i="1" u="sng" spc="-5" dirty="0">
                <a:uFill>
                  <a:solidFill>
                    <a:srgbClr val="000000"/>
                  </a:solidFill>
                </a:uFill>
                <a:latin typeface="Arial"/>
                <a:cs typeface="Arial"/>
              </a:rPr>
              <a:t>público </a:t>
            </a:r>
            <a:r>
              <a:rPr b="1" i="1" u="sng" dirty="0">
                <a:uFill>
                  <a:solidFill>
                    <a:srgbClr val="000000"/>
                  </a:solidFill>
                </a:uFill>
                <a:latin typeface="Arial"/>
                <a:cs typeface="Arial"/>
              </a:rPr>
              <a:t>en </a:t>
            </a:r>
            <a:r>
              <a:rPr b="1" i="1" u="sng" spc="-5" dirty="0">
                <a:uFill>
                  <a:solidFill>
                    <a:srgbClr val="000000"/>
                  </a:solidFill>
                </a:uFill>
                <a:latin typeface="Arial"/>
                <a:cs typeface="Arial"/>
              </a:rPr>
              <a:t>general, </a:t>
            </a:r>
            <a:r>
              <a:rPr b="1" i="1" u="sng" dirty="0">
                <a:uFill>
                  <a:solidFill>
                    <a:srgbClr val="000000"/>
                  </a:solidFill>
                </a:uFill>
                <a:latin typeface="Arial"/>
                <a:cs typeface="Arial"/>
              </a:rPr>
              <a:t>o </a:t>
            </a:r>
            <a:r>
              <a:rPr b="1" i="1" u="sng" spc="-5" dirty="0">
                <a:uFill>
                  <a:solidFill>
                    <a:srgbClr val="000000"/>
                  </a:solidFill>
                </a:uFill>
                <a:latin typeface="Arial"/>
                <a:cs typeface="Arial"/>
              </a:rPr>
              <a:t>bien, </a:t>
            </a:r>
            <a:r>
              <a:rPr b="1" i="1" u="sng" dirty="0">
                <a:uFill>
                  <a:solidFill>
                    <a:srgbClr val="000000"/>
                  </a:solidFill>
                </a:uFill>
                <a:latin typeface="Arial"/>
                <a:cs typeface="Arial"/>
              </a:rPr>
              <a:t>no  </a:t>
            </a:r>
            <a:r>
              <a:rPr b="1" i="1" u="sng" spc="-5" dirty="0">
                <a:uFill>
                  <a:solidFill>
                    <a:srgbClr val="000000"/>
                  </a:solidFill>
                </a:uFill>
                <a:latin typeface="Arial"/>
                <a:cs typeface="Arial"/>
              </a:rPr>
              <a:t>ponerlos </a:t>
            </a:r>
            <a:r>
              <a:rPr b="1" i="1" u="sng" spc="160" dirty="0">
                <a:uFill>
                  <a:solidFill>
                    <a:srgbClr val="000000"/>
                  </a:solidFill>
                </a:uFill>
                <a:latin typeface="Arial"/>
                <a:cs typeface="Arial"/>
              </a:rPr>
              <a:t> </a:t>
            </a:r>
            <a:r>
              <a:rPr b="1" i="1" u="sng" spc="-5" dirty="0">
                <a:uFill>
                  <a:solidFill>
                    <a:srgbClr val="000000"/>
                  </a:solidFill>
                </a:uFill>
                <a:latin typeface="Arial"/>
                <a:cs typeface="Arial"/>
              </a:rPr>
              <a:t>a </a:t>
            </a:r>
            <a:r>
              <a:rPr b="1" i="1" u="sng" spc="160" dirty="0">
                <a:uFill>
                  <a:solidFill>
                    <a:srgbClr val="000000"/>
                  </a:solidFill>
                </a:uFill>
                <a:latin typeface="Arial"/>
                <a:cs typeface="Arial"/>
              </a:rPr>
              <a:t> </a:t>
            </a:r>
            <a:r>
              <a:rPr b="1" i="1" u="sng" spc="-5" dirty="0">
                <a:uFill>
                  <a:solidFill>
                    <a:srgbClr val="000000"/>
                  </a:solidFill>
                </a:uFill>
                <a:latin typeface="Arial"/>
                <a:cs typeface="Arial"/>
              </a:rPr>
              <a:t>disposición </a:t>
            </a:r>
            <a:r>
              <a:rPr b="1" i="1" u="sng" spc="170" dirty="0">
                <a:uFill>
                  <a:solidFill>
                    <a:srgbClr val="000000"/>
                  </a:solidFill>
                </a:uFill>
                <a:latin typeface="Arial"/>
                <a:cs typeface="Arial"/>
              </a:rPr>
              <a:t> </a:t>
            </a:r>
            <a:r>
              <a:rPr b="1" i="1" u="sng" spc="-5" dirty="0">
                <a:uFill>
                  <a:solidFill>
                    <a:srgbClr val="000000"/>
                  </a:solidFill>
                </a:uFill>
                <a:latin typeface="Arial"/>
                <a:cs typeface="Arial"/>
              </a:rPr>
              <a:t>de </a:t>
            </a:r>
            <a:r>
              <a:rPr b="1" i="1" u="sng" spc="170" dirty="0">
                <a:uFill>
                  <a:solidFill>
                    <a:srgbClr val="000000"/>
                  </a:solidFill>
                </a:uFill>
                <a:latin typeface="Arial"/>
                <a:cs typeface="Arial"/>
              </a:rPr>
              <a:t> </a:t>
            </a:r>
            <a:r>
              <a:rPr b="1" i="1" u="sng" spc="-5" dirty="0">
                <a:uFill>
                  <a:solidFill>
                    <a:srgbClr val="000000"/>
                  </a:solidFill>
                </a:uFill>
                <a:latin typeface="Arial"/>
                <a:cs typeface="Arial"/>
              </a:rPr>
              <a:t>las </a:t>
            </a:r>
            <a:r>
              <a:rPr b="1" i="1" u="sng" spc="170" dirty="0">
                <a:uFill>
                  <a:solidFill>
                    <a:srgbClr val="000000"/>
                  </a:solidFill>
                </a:uFill>
                <a:latin typeface="Arial"/>
                <a:cs typeface="Arial"/>
              </a:rPr>
              <a:t> </a:t>
            </a:r>
            <a:r>
              <a:rPr b="1" i="1" u="sng" spc="-5" dirty="0">
                <a:uFill>
                  <a:solidFill>
                    <a:srgbClr val="000000"/>
                  </a:solidFill>
                </a:uFill>
                <a:latin typeface="Arial"/>
                <a:cs typeface="Arial"/>
              </a:rPr>
              <a:t>autoridades </a:t>
            </a:r>
            <a:r>
              <a:rPr b="1" i="1" u="sng" spc="170" dirty="0">
                <a:uFill>
                  <a:solidFill>
                    <a:srgbClr val="000000"/>
                  </a:solidFill>
                </a:uFill>
                <a:latin typeface="Arial"/>
                <a:cs typeface="Arial"/>
              </a:rPr>
              <a:t> </a:t>
            </a:r>
            <a:r>
              <a:rPr b="1" i="1" u="sng" spc="-5" dirty="0">
                <a:uFill>
                  <a:solidFill>
                    <a:srgbClr val="000000"/>
                  </a:solidFill>
                </a:uFill>
                <a:latin typeface="Arial"/>
                <a:cs typeface="Arial"/>
              </a:rPr>
              <a:t>fiscales </a:t>
            </a:r>
            <a:r>
              <a:rPr b="1" i="1" u="sng" spc="160" dirty="0">
                <a:uFill>
                  <a:solidFill>
                    <a:srgbClr val="000000"/>
                  </a:solidFill>
                </a:uFill>
                <a:latin typeface="Arial"/>
                <a:cs typeface="Arial"/>
              </a:rPr>
              <a:t> </a:t>
            </a:r>
            <a:r>
              <a:rPr b="1" i="1" u="sng" spc="-5" dirty="0">
                <a:uFill>
                  <a:solidFill>
                    <a:srgbClr val="000000"/>
                  </a:solidFill>
                </a:uFill>
                <a:latin typeface="Arial"/>
                <a:cs typeface="Arial"/>
              </a:rPr>
              <a:t>cuando </a:t>
            </a:r>
            <a:r>
              <a:rPr b="1" i="1" u="sng" spc="175" dirty="0">
                <a:uFill>
                  <a:solidFill>
                    <a:srgbClr val="000000"/>
                  </a:solidFill>
                </a:uFill>
                <a:latin typeface="Arial"/>
                <a:cs typeface="Arial"/>
              </a:rPr>
              <a:t> </a:t>
            </a:r>
            <a:r>
              <a:rPr b="1" i="1" u="sng" spc="-5" dirty="0">
                <a:uFill>
                  <a:solidFill>
                    <a:srgbClr val="000000"/>
                  </a:solidFill>
                </a:uFill>
                <a:latin typeface="Arial"/>
                <a:cs typeface="Arial"/>
              </a:rPr>
              <a:t>éstas </a:t>
            </a:r>
            <a:r>
              <a:rPr b="1" i="1" u="sng" spc="160" dirty="0">
                <a:uFill>
                  <a:solidFill>
                    <a:srgbClr val="000000"/>
                  </a:solidFill>
                </a:uFill>
                <a:latin typeface="Arial"/>
                <a:cs typeface="Arial"/>
              </a:rPr>
              <a:t> </a:t>
            </a:r>
            <a:r>
              <a:rPr b="1" i="1" u="sng" spc="-5" dirty="0">
                <a:uFill>
                  <a:solidFill>
                    <a:srgbClr val="000000"/>
                  </a:solidFill>
                </a:uFill>
                <a:latin typeface="Arial"/>
                <a:cs typeface="Arial"/>
              </a:rPr>
              <a:t>los</a:t>
            </a:r>
            <a:endParaRPr dirty="0">
              <a:latin typeface="Arial"/>
              <a:cs typeface="Arial"/>
            </a:endParaRPr>
          </a:p>
          <a:p>
            <a:pPr marR="5080" algn="just">
              <a:lnSpc>
                <a:spcPct val="100000"/>
              </a:lnSpc>
            </a:pPr>
            <a:r>
              <a:rPr b="1" i="1" u="sng" spc="-5" dirty="0">
                <a:uFill>
                  <a:solidFill>
                    <a:srgbClr val="000000"/>
                  </a:solidFill>
                </a:uFill>
                <a:latin typeface="Arial"/>
                <a:cs typeface="Arial"/>
              </a:rPr>
              <a:t>requieran</a:t>
            </a:r>
            <a:r>
              <a:rPr i="1" spc="-5" dirty="0">
                <a:latin typeface="Arial"/>
                <a:cs typeface="Arial"/>
              </a:rPr>
              <a:t>.</a:t>
            </a:r>
            <a:endParaRPr dirty="0">
              <a:latin typeface="Arial"/>
              <a:cs typeface="Arial"/>
            </a:endParaRPr>
          </a:p>
        </p:txBody>
      </p:sp>
    </p:spTree>
    <p:extLst>
      <p:ext uri="{BB962C8B-B14F-4D97-AF65-F5344CB8AC3E}">
        <p14:creationId xmlns:p14="http://schemas.microsoft.com/office/powerpoint/2010/main" val="4142468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2902" y="584786"/>
            <a:ext cx="8532139" cy="4513202"/>
          </a:xfrm>
          <a:prstGeom prst="rect">
            <a:avLst/>
          </a:prstGeom>
        </p:spPr>
        <p:txBody>
          <a:bodyPr wrap="square">
            <a:spAutoFit/>
          </a:bodyPr>
          <a:lstStyle/>
          <a:p>
            <a:pPr marL="470534">
              <a:lnSpc>
                <a:spcPct val="100000"/>
              </a:lnSpc>
            </a:pPr>
            <a:r>
              <a:rPr lang="es-ES" b="1" spc="-5" dirty="0">
                <a:latin typeface="Arial"/>
                <a:cs typeface="Arial"/>
              </a:rPr>
              <a:t>SE </a:t>
            </a:r>
            <a:r>
              <a:rPr lang="es-ES" b="1" spc="-10" dirty="0">
                <a:latin typeface="Arial"/>
                <a:cs typeface="Arial"/>
              </a:rPr>
              <a:t>ADICIONAN </a:t>
            </a:r>
            <a:r>
              <a:rPr lang="es-ES" b="1" spc="-5" dirty="0">
                <a:latin typeface="Arial"/>
                <a:cs typeface="Arial"/>
              </a:rPr>
              <a:t>DELITOS SOBRE </a:t>
            </a:r>
            <a:r>
              <a:rPr lang="es-ES" b="1" spc="-15" dirty="0">
                <a:latin typeface="Arial"/>
                <a:cs typeface="Arial"/>
              </a:rPr>
              <a:t>SUPLANTACIÓN </a:t>
            </a:r>
            <a:r>
              <a:rPr lang="es-ES" b="1" spc="-5" dirty="0">
                <a:latin typeface="Arial"/>
                <a:cs typeface="Arial"/>
              </a:rPr>
              <a:t>DE</a:t>
            </a:r>
            <a:r>
              <a:rPr lang="es-ES" b="1" spc="70" dirty="0">
                <a:latin typeface="Arial"/>
                <a:cs typeface="Arial"/>
              </a:rPr>
              <a:t> </a:t>
            </a:r>
            <a:r>
              <a:rPr lang="es-ES" b="1" spc="-5" dirty="0">
                <a:latin typeface="Arial"/>
                <a:cs typeface="Arial"/>
              </a:rPr>
              <a:t>IDENTIDAD:</a:t>
            </a:r>
            <a:endParaRPr lang="es-ES" dirty="0">
              <a:latin typeface="Arial"/>
              <a:cs typeface="Arial"/>
            </a:endParaRPr>
          </a:p>
          <a:p>
            <a:pPr>
              <a:lnSpc>
                <a:spcPct val="100000"/>
              </a:lnSpc>
            </a:pPr>
            <a:endParaRPr lang="es-ES" sz="2000" dirty="0">
              <a:latin typeface="Times New Roman"/>
              <a:cs typeface="Times New Roman"/>
            </a:endParaRPr>
          </a:p>
          <a:p>
            <a:pPr>
              <a:lnSpc>
                <a:spcPct val="100000"/>
              </a:lnSpc>
              <a:spcBef>
                <a:spcPts val="35"/>
              </a:spcBef>
            </a:pPr>
            <a:endParaRPr lang="es-ES" dirty="0">
              <a:latin typeface="Times New Roman"/>
              <a:cs typeface="Times New Roman"/>
            </a:endParaRPr>
          </a:p>
          <a:p>
            <a:pPr marL="252729" marR="259079" algn="ctr">
              <a:lnSpc>
                <a:spcPct val="100000"/>
              </a:lnSpc>
            </a:pPr>
            <a:r>
              <a:rPr lang="es-ES" b="1" spc="-5" dirty="0">
                <a:latin typeface="Arial"/>
                <a:cs typeface="Arial"/>
              </a:rPr>
              <a:t>Artículo </a:t>
            </a:r>
            <a:r>
              <a:rPr lang="es-ES" b="1" spc="-10" dirty="0">
                <a:latin typeface="Arial"/>
                <a:cs typeface="Arial"/>
              </a:rPr>
              <a:t>110.- </a:t>
            </a:r>
            <a:r>
              <a:rPr lang="es-ES" b="1" spc="-5" dirty="0">
                <a:latin typeface="Arial"/>
                <a:cs typeface="Arial"/>
              </a:rPr>
              <a:t>Se impondrá </a:t>
            </a:r>
            <a:r>
              <a:rPr lang="es-ES" b="1" dirty="0">
                <a:latin typeface="Arial"/>
                <a:cs typeface="Arial"/>
              </a:rPr>
              <a:t>sanción de </a:t>
            </a:r>
            <a:r>
              <a:rPr lang="es-ES" b="1" spc="-5" dirty="0">
                <a:latin typeface="Arial"/>
                <a:cs typeface="Arial"/>
              </a:rPr>
              <a:t>tres meses a tres </a:t>
            </a:r>
            <a:r>
              <a:rPr lang="es-ES" b="1" dirty="0">
                <a:latin typeface="Arial"/>
                <a:cs typeface="Arial"/>
              </a:rPr>
              <a:t>años de </a:t>
            </a:r>
            <a:r>
              <a:rPr lang="es-ES" b="1" spc="-5" dirty="0">
                <a:latin typeface="Arial"/>
                <a:cs typeface="Arial"/>
              </a:rPr>
              <a:t>prisión, a  </a:t>
            </a:r>
            <a:r>
              <a:rPr lang="es-ES" b="1" dirty="0">
                <a:latin typeface="Arial"/>
                <a:cs typeface="Arial"/>
              </a:rPr>
              <a:t>quien:</a:t>
            </a:r>
            <a:endParaRPr lang="es-ES" dirty="0">
              <a:latin typeface="Arial"/>
              <a:cs typeface="Arial"/>
            </a:endParaRPr>
          </a:p>
          <a:p>
            <a:pPr>
              <a:lnSpc>
                <a:spcPct val="100000"/>
              </a:lnSpc>
            </a:pPr>
            <a:endParaRPr lang="es-ES" sz="2000" dirty="0">
              <a:latin typeface="Times New Roman"/>
              <a:cs typeface="Times New Roman"/>
            </a:endParaRPr>
          </a:p>
          <a:p>
            <a:pPr>
              <a:lnSpc>
                <a:spcPct val="100000"/>
              </a:lnSpc>
              <a:spcBef>
                <a:spcPts val="30"/>
              </a:spcBef>
            </a:pPr>
            <a:endParaRPr lang="es-ES" dirty="0">
              <a:latin typeface="Times New Roman"/>
              <a:cs typeface="Times New Roman"/>
            </a:endParaRPr>
          </a:p>
          <a:p>
            <a:pPr marL="436880" marR="349885" indent="-93980" algn="just">
              <a:lnSpc>
                <a:spcPct val="100000"/>
              </a:lnSpc>
              <a:spcBef>
                <a:spcPts val="5"/>
              </a:spcBef>
              <a:buAutoNum type="romanUcPeriod" startAt="6"/>
              <a:tabLst>
                <a:tab pos="508000" algn="l"/>
              </a:tabLst>
            </a:pPr>
            <a:r>
              <a:rPr lang="es-ES" dirty="0">
                <a:latin typeface="Arial"/>
                <a:cs typeface="Arial"/>
              </a:rPr>
              <a:t>A</a:t>
            </a:r>
            <a:r>
              <a:rPr lang="es-ES" spc="-55" dirty="0">
                <a:latin typeface="Arial"/>
                <a:cs typeface="Arial"/>
              </a:rPr>
              <a:t> </a:t>
            </a:r>
            <a:r>
              <a:rPr lang="es-ES" spc="-5" dirty="0">
                <a:latin typeface="Arial"/>
                <a:cs typeface="Arial"/>
              </a:rPr>
              <a:t>quien</a:t>
            </a:r>
            <a:r>
              <a:rPr lang="es-ES" spc="-20" dirty="0">
                <a:latin typeface="Arial"/>
                <a:cs typeface="Arial"/>
              </a:rPr>
              <a:t> </a:t>
            </a:r>
            <a:r>
              <a:rPr lang="es-ES" dirty="0">
                <a:latin typeface="Arial"/>
                <a:cs typeface="Arial"/>
              </a:rPr>
              <a:t>mediante</a:t>
            </a:r>
            <a:r>
              <a:rPr lang="es-ES" spc="-40" dirty="0">
                <a:latin typeface="Arial"/>
                <a:cs typeface="Arial"/>
              </a:rPr>
              <a:t> </a:t>
            </a:r>
            <a:r>
              <a:rPr lang="es-ES" dirty="0">
                <a:latin typeface="Arial"/>
                <a:cs typeface="Arial"/>
              </a:rPr>
              <a:t>cualquier</a:t>
            </a:r>
            <a:r>
              <a:rPr lang="es-ES" spc="-35" dirty="0">
                <a:latin typeface="Arial"/>
                <a:cs typeface="Arial"/>
              </a:rPr>
              <a:t> </a:t>
            </a:r>
            <a:r>
              <a:rPr lang="es-ES" dirty="0">
                <a:latin typeface="Arial"/>
                <a:cs typeface="Arial"/>
              </a:rPr>
              <a:t>medio</a:t>
            </a:r>
            <a:r>
              <a:rPr lang="es-ES" spc="-25" dirty="0">
                <a:latin typeface="Arial"/>
                <a:cs typeface="Arial"/>
              </a:rPr>
              <a:t> </a:t>
            </a:r>
            <a:r>
              <a:rPr lang="es-ES" dirty="0">
                <a:latin typeface="Arial"/>
                <a:cs typeface="Arial"/>
              </a:rPr>
              <a:t>físico,</a:t>
            </a:r>
            <a:r>
              <a:rPr lang="es-ES" spc="-25" dirty="0">
                <a:latin typeface="Arial"/>
                <a:cs typeface="Arial"/>
              </a:rPr>
              <a:t> </a:t>
            </a:r>
            <a:r>
              <a:rPr lang="es-ES" dirty="0">
                <a:latin typeface="Arial"/>
                <a:cs typeface="Arial"/>
              </a:rPr>
              <a:t>documental,</a:t>
            </a:r>
            <a:r>
              <a:rPr lang="es-ES" spc="-50" dirty="0">
                <a:latin typeface="Arial"/>
                <a:cs typeface="Arial"/>
              </a:rPr>
              <a:t> </a:t>
            </a:r>
            <a:r>
              <a:rPr lang="es-ES" dirty="0">
                <a:latin typeface="Arial"/>
                <a:cs typeface="Arial"/>
              </a:rPr>
              <a:t>electrónico,</a:t>
            </a:r>
            <a:r>
              <a:rPr lang="es-ES" spc="-45" dirty="0">
                <a:latin typeface="Arial"/>
                <a:cs typeface="Arial"/>
              </a:rPr>
              <a:t> </a:t>
            </a:r>
            <a:r>
              <a:rPr lang="es-ES" dirty="0">
                <a:latin typeface="Arial"/>
                <a:cs typeface="Arial"/>
              </a:rPr>
              <a:t>óptico,  magnético </a:t>
            </a:r>
            <a:r>
              <a:rPr lang="es-ES" spc="-5" dirty="0">
                <a:latin typeface="Arial"/>
                <a:cs typeface="Arial"/>
              </a:rPr>
              <a:t>o de </a:t>
            </a:r>
            <a:r>
              <a:rPr lang="es-ES" dirty="0">
                <a:latin typeface="Arial"/>
                <a:cs typeface="Arial"/>
              </a:rPr>
              <a:t>cualquier otra clase </a:t>
            </a:r>
            <a:r>
              <a:rPr lang="es-ES" spc="-5" dirty="0">
                <a:latin typeface="Arial"/>
                <a:cs typeface="Arial"/>
              </a:rPr>
              <a:t>de </a:t>
            </a:r>
            <a:r>
              <a:rPr lang="es-ES" dirty="0">
                <a:latin typeface="Arial"/>
                <a:cs typeface="Arial"/>
              </a:rPr>
              <a:t>tecnología, suplante</a:t>
            </a:r>
            <a:r>
              <a:rPr lang="es-ES" spc="-185" dirty="0">
                <a:latin typeface="Arial"/>
                <a:cs typeface="Arial"/>
              </a:rPr>
              <a:t> </a:t>
            </a:r>
            <a:r>
              <a:rPr lang="es-ES" spc="-5" dirty="0">
                <a:latin typeface="Arial"/>
                <a:cs typeface="Arial"/>
              </a:rPr>
              <a:t>la identidad,</a:t>
            </a:r>
            <a:endParaRPr lang="es-ES" dirty="0">
              <a:latin typeface="Arial"/>
              <a:cs typeface="Arial"/>
            </a:endParaRPr>
          </a:p>
          <a:p>
            <a:pPr marL="967740" algn="just">
              <a:lnSpc>
                <a:spcPct val="100000"/>
              </a:lnSpc>
            </a:pPr>
            <a:r>
              <a:rPr lang="es-ES" spc="-5" dirty="0">
                <a:latin typeface="Arial"/>
                <a:cs typeface="Arial"/>
              </a:rPr>
              <a:t>representación o </a:t>
            </a:r>
            <a:r>
              <a:rPr lang="es-ES" dirty="0">
                <a:latin typeface="Arial"/>
                <a:cs typeface="Arial"/>
              </a:rPr>
              <a:t>personalidad </a:t>
            </a:r>
            <a:r>
              <a:rPr lang="es-ES" spc="-5" dirty="0">
                <a:latin typeface="Arial"/>
                <a:cs typeface="Arial"/>
              </a:rPr>
              <a:t>de un</a:t>
            </a:r>
            <a:r>
              <a:rPr lang="es-ES" spc="-70" dirty="0">
                <a:latin typeface="Arial"/>
                <a:cs typeface="Arial"/>
              </a:rPr>
              <a:t> </a:t>
            </a:r>
            <a:r>
              <a:rPr lang="es-ES" spc="-5" dirty="0">
                <a:latin typeface="Arial"/>
                <a:cs typeface="Arial"/>
              </a:rPr>
              <a:t>contribuyente.</a:t>
            </a:r>
            <a:endParaRPr lang="es-ES" dirty="0">
              <a:latin typeface="Arial"/>
              <a:cs typeface="Arial"/>
            </a:endParaRPr>
          </a:p>
          <a:p>
            <a:pPr algn="just">
              <a:lnSpc>
                <a:spcPct val="100000"/>
              </a:lnSpc>
              <a:spcBef>
                <a:spcPts val="40"/>
              </a:spcBef>
            </a:pPr>
            <a:endParaRPr lang="es-ES" dirty="0">
              <a:latin typeface="Times New Roman"/>
              <a:cs typeface="Times New Roman"/>
            </a:endParaRPr>
          </a:p>
          <a:p>
            <a:pPr marL="471170" marR="280035" indent="-471170" algn="just">
              <a:lnSpc>
                <a:spcPct val="100000"/>
              </a:lnSpc>
              <a:spcBef>
                <a:spcPts val="5"/>
              </a:spcBef>
              <a:buAutoNum type="romanUcPeriod" startAt="7"/>
              <a:tabLst>
                <a:tab pos="471170" algn="l"/>
              </a:tabLst>
            </a:pPr>
            <a:r>
              <a:rPr lang="es-ES" dirty="0">
                <a:latin typeface="Arial"/>
                <a:cs typeface="Arial"/>
              </a:rPr>
              <a:t>A </a:t>
            </a:r>
            <a:r>
              <a:rPr lang="es-ES" spc="-5" dirty="0">
                <a:latin typeface="Arial"/>
                <a:cs typeface="Arial"/>
              </a:rPr>
              <a:t>quien otorgue </a:t>
            </a:r>
            <a:r>
              <a:rPr lang="es-ES" dirty="0">
                <a:latin typeface="Arial"/>
                <a:cs typeface="Arial"/>
              </a:rPr>
              <a:t>su consentimiento </a:t>
            </a:r>
            <a:r>
              <a:rPr lang="es-ES" spc="-5" dirty="0">
                <a:latin typeface="Arial"/>
                <a:cs typeface="Arial"/>
              </a:rPr>
              <a:t>para llevar a </a:t>
            </a:r>
            <a:r>
              <a:rPr lang="es-ES" dirty="0">
                <a:latin typeface="Arial"/>
                <a:cs typeface="Arial"/>
              </a:rPr>
              <a:t>cabo </a:t>
            </a:r>
            <a:r>
              <a:rPr lang="es-ES" spc="-5" dirty="0">
                <a:latin typeface="Arial"/>
                <a:cs typeface="Arial"/>
              </a:rPr>
              <a:t>la suplantación de</a:t>
            </a:r>
            <a:r>
              <a:rPr lang="es-ES" spc="-105" dirty="0">
                <a:latin typeface="Arial"/>
                <a:cs typeface="Arial"/>
              </a:rPr>
              <a:t> </a:t>
            </a:r>
            <a:r>
              <a:rPr lang="es-ES" dirty="0">
                <a:latin typeface="Arial"/>
                <a:cs typeface="Arial"/>
              </a:rPr>
              <a:t>su  </a:t>
            </a:r>
            <a:r>
              <a:rPr lang="es-ES" spc="-5" dirty="0">
                <a:latin typeface="Arial"/>
                <a:cs typeface="Arial"/>
              </a:rPr>
              <a:t>identidad.</a:t>
            </a:r>
            <a:endParaRPr lang="es-ES" dirty="0">
              <a:latin typeface="Arial"/>
              <a:cs typeface="Arial"/>
            </a:endParaRPr>
          </a:p>
          <a:p>
            <a:pPr algn="just">
              <a:lnSpc>
                <a:spcPct val="100000"/>
              </a:lnSpc>
              <a:spcBef>
                <a:spcPts val="35"/>
              </a:spcBef>
              <a:buFont typeface="Arial"/>
              <a:buAutoNum type="romanUcPeriod" startAt="7"/>
            </a:pPr>
            <a:endParaRPr lang="es-ES" sz="2000" dirty="0">
              <a:latin typeface="Times New Roman"/>
              <a:cs typeface="Times New Roman"/>
            </a:endParaRPr>
          </a:p>
          <a:p>
            <a:pPr marL="838200" marR="557530" indent="-288290" algn="just">
              <a:lnSpc>
                <a:spcPts val="1060"/>
              </a:lnSpc>
              <a:buAutoNum type="romanUcPeriod" startAt="7"/>
              <a:tabLst>
                <a:tab pos="784860" algn="l"/>
              </a:tabLst>
            </a:pPr>
            <a:r>
              <a:rPr lang="es-ES" dirty="0">
                <a:latin typeface="Arial"/>
                <a:cs typeface="Arial"/>
              </a:rPr>
              <a:t>Incite </a:t>
            </a:r>
            <a:r>
              <a:rPr lang="es-ES" spc="-5" dirty="0">
                <a:latin typeface="Arial"/>
                <a:cs typeface="Arial"/>
              </a:rPr>
              <a:t>a una </a:t>
            </a:r>
            <a:r>
              <a:rPr lang="es-ES" dirty="0">
                <a:latin typeface="Arial"/>
                <a:cs typeface="Arial"/>
              </a:rPr>
              <a:t>persona física </a:t>
            </a:r>
            <a:r>
              <a:rPr lang="es-ES" spc="-5" dirty="0">
                <a:latin typeface="Arial"/>
                <a:cs typeface="Arial"/>
              </a:rPr>
              <a:t>a inscribirse en el </a:t>
            </a:r>
            <a:r>
              <a:rPr lang="es-ES" dirty="0">
                <a:latin typeface="Arial"/>
                <a:cs typeface="Arial"/>
              </a:rPr>
              <a:t>registro </a:t>
            </a:r>
            <a:r>
              <a:rPr lang="es-ES" spc="-5" dirty="0">
                <a:latin typeface="Arial"/>
                <a:cs typeface="Arial"/>
              </a:rPr>
              <a:t>federal</a:t>
            </a:r>
            <a:r>
              <a:rPr lang="es-ES" spc="-75" dirty="0">
                <a:latin typeface="Arial"/>
                <a:cs typeface="Arial"/>
              </a:rPr>
              <a:t> </a:t>
            </a:r>
            <a:r>
              <a:rPr lang="es-ES" spc="-5" dirty="0">
                <a:latin typeface="Arial"/>
                <a:cs typeface="Arial"/>
              </a:rPr>
              <a:t>de  </a:t>
            </a:r>
            <a:endParaRPr lang="es-ES" spc="-5" dirty="0" smtClean="0">
              <a:latin typeface="Arial"/>
              <a:cs typeface="Arial"/>
            </a:endParaRPr>
          </a:p>
          <a:p>
            <a:pPr marL="838200" marR="557530" indent="-288290" algn="just">
              <a:lnSpc>
                <a:spcPts val="1060"/>
              </a:lnSpc>
              <a:buAutoNum type="romanUcPeriod" startAt="7"/>
              <a:tabLst>
                <a:tab pos="784860" algn="l"/>
              </a:tabLst>
            </a:pPr>
            <a:endParaRPr lang="es-ES" spc="-5" dirty="0">
              <a:latin typeface="Arial"/>
              <a:cs typeface="Arial"/>
            </a:endParaRPr>
          </a:p>
          <a:p>
            <a:pPr marL="838200" marR="557530" indent="-288290" algn="just">
              <a:lnSpc>
                <a:spcPts val="1060"/>
              </a:lnSpc>
              <a:buAutoNum type="romanUcPeriod" startAt="7"/>
              <a:tabLst>
                <a:tab pos="784860" algn="l"/>
              </a:tabLst>
            </a:pPr>
            <a:r>
              <a:rPr lang="es-ES" spc="-5" dirty="0" smtClean="0">
                <a:latin typeface="Arial"/>
                <a:cs typeface="Arial"/>
              </a:rPr>
              <a:t>contribuyentes </a:t>
            </a:r>
            <a:r>
              <a:rPr lang="es-ES" spc="-5" dirty="0">
                <a:latin typeface="Arial"/>
                <a:cs typeface="Arial"/>
              </a:rPr>
              <a:t>para utilizar </a:t>
            </a:r>
            <a:r>
              <a:rPr lang="es-ES" dirty="0">
                <a:latin typeface="Arial"/>
                <a:cs typeface="Arial"/>
              </a:rPr>
              <a:t>sus </a:t>
            </a:r>
            <a:r>
              <a:rPr lang="es-ES" spc="-5" dirty="0">
                <a:latin typeface="Arial"/>
                <a:cs typeface="Arial"/>
              </a:rPr>
              <a:t>datos de </a:t>
            </a:r>
            <a:r>
              <a:rPr lang="es-ES" dirty="0">
                <a:latin typeface="Arial"/>
                <a:cs typeface="Arial"/>
              </a:rPr>
              <a:t>forma</a:t>
            </a:r>
            <a:r>
              <a:rPr lang="es-ES" spc="-65" dirty="0">
                <a:latin typeface="Arial"/>
                <a:cs typeface="Arial"/>
              </a:rPr>
              <a:t> </a:t>
            </a:r>
            <a:r>
              <a:rPr lang="es-ES" dirty="0">
                <a:latin typeface="Arial"/>
                <a:cs typeface="Arial"/>
              </a:rPr>
              <a:t>indebida.</a:t>
            </a:r>
          </a:p>
        </p:txBody>
      </p:sp>
    </p:spTree>
    <p:extLst>
      <p:ext uri="{BB962C8B-B14F-4D97-AF65-F5344CB8AC3E}">
        <p14:creationId xmlns:p14="http://schemas.microsoft.com/office/powerpoint/2010/main" val="2638899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
          <p:cNvSpPr txBox="1"/>
          <p:nvPr/>
        </p:nvSpPr>
        <p:spPr>
          <a:xfrm>
            <a:off x="1438409" y="173518"/>
            <a:ext cx="6921114" cy="628377"/>
          </a:xfrm>
          <a:prstGeom prst="rect">
            <a:avLst/>
          </a:prstGeom>
        </p:spPr>
        <p:txBody>
          <a:bodyPr vert="horz" wrap="square" lIns="0" tIns="12700" rIns="0" bIns="0" rtlCol="0">
            <a:spAutoFit/>
          </a:bodyPr>
          <a:lstStyle/>
          <a:p>
            <a:pPr marR="5080" algn="ctr">
              <a:lnSpc>
                <a:spcPct val="100000"/>
              </a:lnSpc>
              <a:spcBef>
                <a:spcPts val="100"/>
              </a:spcBef>
            </a:pPr>
            <a:r>
              <a:rPr sz="2000" b="1" spc="-5" dirty="0">
                <a:latin typeface="Arial"/>
                <a:cs typeface="Arial"/>
              </a:rPr>
              <a:t>SE ADICIONA </a:t>
            </a:r>
            <a:r>
              <a:rPr sz="2000" b="1" spc="5" dirty="0">
                <a:latin typeface="Arial"/>
                <a:cs typeface="Arial"/>
              </a:rPr>
              <a:t>LA </a:t>
            </a:r>
            <a:r>
              <a:rPr sz="2000" b="1" spc="-5" dirty="0">
                <a:latin typeface="Arial"/>
                <a:cs typeface="Arial"/>
              </a:rPr>
              <a:t>FRACCIÓN </a:t>
            </a:r>
            <a:r>
              <a:rPr sz="2000" b="1" dirty="0">
                <a:latin typeface="Arial"/>
                <a:cs typeface="Arial"/>
              </a:rPr>
              <a:t>III Y </a:t>
            </a:r>
            <a:r>
              <a:rPr sz="2000" b="1" spc="-5" dirty="0">
                <a:latin typeface="Arial"/>
                <a:cs typeface="Arial"/>
              </a:rPr>
              <a:t>ADICIONA </a:t>
            </a:r>
            <a:r>
              <a:rPr sz="2000" b="1" spc="5" dirty="0">
                <a:latin typeface="Arial"/>
                <a:cs typeface="Arial"/>
              </a:rPr>
              <a:t>LA </a:t>
            </a:r>
            <a:r>
              <a:rPr sz="2000" b="1" spc="-5" dirty="0">
                <a:latin typeface="Arial"/>
                <a:cs typeface="Arial"/>
              </a:rPr>
              <a:t>FRACCIÓN VII DEL  ARTÍCULO</a:t>
            </a:r>
            <a:r>
              <a:rPr sz="2000" b="1" dirty="0">
                <a:latin typeface="Arial"/>
                <a:cs typeface="Arial"/>
              </a:rPr>
              <a:t> </a:t>
            </a:r>
            <a:r>
              <a:rPr sz="2000" b="1" spc="-25" dirty="0">
                <a:latin typeface="Arial"/>
                <a:cs typeface="Arial"/>
              </a:rPr>
              <a:t>111:</a:t>
            </a:r>
            <a:endParaRPr sz="2000" dirty="0">
              <a:latin typeface="Arial"/>
              <a:cs typeface="Arial"/>
            </a:endParaRPr>
          </a:p>
        </p:txBody>
      </p:sp>
      <p:sp>
        <p:nvSpPr>
          <p:cNvPr id="4" name="object 9"/>
          <p:cNvSpPr txBox="1"/>
          <p:nvPr/>
        </p:nvSpPr>
        <p:spPr>
          <a:xfrm>
            <a:off x="739781" y="1233409"/>
            <a:ext cx="7952644" cy="4626112"/>
          </a:xfrm>
          <a:prstGeom prst="rect">
            <a:avLst/>
          </a:prstGeom>
        </p:spPr>
        <p:txBody>
          <a:bodyPr vert="horz" wrap="square" lIns="0" tIns="12700" rIns="0" bIns="0" rtlCol="0">
            <a:spAutoFit/>
          </a:bodyPr>
          <a:lstStyle/>
          <a:p>
            <a:pPr marL="83185">
              <a:lnSpc>
                <a:spcPct val="100000"/>
              </a:lnSpc>
              <a:spcBef>
                <a:spcPts val="100"/>
              </a:spcBef>
            </a:pPr>
            <a:r>
              <a:rPr sz="2000" b="1" spc="-5" dirty="0">
                <a:latin typeface="Arial"/>
                <a:cs typeface="Arial"/>
              </a:rPr>
              <a:t>Artículo   </a:t>
            </a:r>
            <a:r>
              <a:rPr sz="2000" b="1" spc="-25" dirty="0">
                <a:latin typeface="Arial"/>
                <a:cs typeface="Arial"/>
              </a:rPr>
              <a:t>111.-   </a:t>
            </a:r>
            <a:r>
              <a:rPr sz="2000" b="1" spc="-5" dirty="0">
                <a:latin typeface="Arial"/>
                <a:cs typeface="Arial"/>
              </a:rPr>
              <a:t>SANCIÓN   DE   TRES   MESES   A  3   </a:t>
            </a:r>
            <a:r>
              <a:rPr sz="2000" b="1" spc="-10" dirty="0">
                <a:latin typeface="Arial"/>
                <a:cs typeface="Arial"/>
              </a:rPr>
              <a:t>AÑOS   </a:t>
            </a:r>
            <a:r>
              <a:rPr sz="2000" b="1" spc="-5" dirty="0">
                <a:latin typeface="Arial"/>
                <a:cs typeface="Arial"/>
              </a:rPr>
              <a:t>DE</a:t>
            </a:r>
            <a:r>
              <a:rPr sz="2000" b="1" spc="-30" dirty="0">
                <a:latin typeface="Arial"/>
                <a:cs typeface="Arial"/>
              </a:rPr>
              <a:t> </a:t>
            </a:r>
            <a:r>
              <a:rPr sz="2000" b="1" spc="-5" dirty="0">
                <a:latin typeface="Arial"/>
                <a:cs typeface="Arial"/>
              </a:rPr>
              <a:t>PRISIÓN:</a:t>
            </a:r>
            <a:endParaRPr sz="2000" dirty="0">
              <a:latin typeface="Arial"/>
              <a:cs typeface="Arial"/>
            </a:endParaRPr>
          </a:p>
          <a:p>
            <a:pPr>
              <a:lnSpc>
                <a:spcPct val="100000"/>
              </a:lnSpc>
            </a:pPr>
            <a:endParaRPr sz="2000" dirty="0">
              <a:latin typeface="Times New Roman"/>
              <a:cs typeface="Times New Roman"/>
            </a:endParaRPr>
          </a:p>
          <a:p>
            <a:pPr>
              <a:lnSpc>
                <a:spcPct val="100000"/>
              </a:lnSpc>
              <a:spcBef>
                <a:spcPts val="30"/>
              </a:spcBef>
            </a:pPr>
            <a:endParaRPr sz="2000" dirty="0">
              <a:latin typeface="Times New Roman"/>
              <a:cs typeface="Times New Roman"/>
            </a:endParaRPr>
          </a:p>
          <a:p>
            <a:pPr marR="5080" algn="just">
              <a:lnSpc>
                <a:spcPct val="100000"/>
              </a:lnSpc>
              <a:tabLst>
                <a:tab pos="833119" algn="l"/>
                <a:tab pos="1252220" algn="l"/>
                <a:tab pos="2052955" algn="l"/>
                <a:tab pos="2548255" algn="l"/>
                <a:tab pos="3272154" algn="l"/>
                <a:tab pos="3830954" algn="l"/>
              </a:tabLst>
            </a:pPr>
            <a:r>
              <a:rPr sz="2000" b="1" dirty="0">
                <a:latin typeface="Arial"/>
                <a:cs typeface="Arial"/>
              </a:rPr>
              <a:t>III. </a:t>
            </a:r>
            <a:r>
              <a:rPr sz="2000" dirty="0">
                <a:latin typeface="Arial"/>
                <a:cs typeface="Arial"/>
              </a:rPr>
              <a:t>Oculte, </a:t>
            </a:r>
            <a:r>
              <a:rPr sz="2000" spc="-5" dirty="0">
                <a:latin typeface="Arial"/>
                <a:cs typeface="Arial"/>
              </a:rPr>
              <a:t>altere o destruya total o parcialmente los libros sistemas o  registros contables, así como la documentación </a:t>
            </a:r>
            <a:r>
              <a:rPr sz="2000" spc="-10" dirty="0">
                <a:latin typeface="Arial"/>
                <a:cs typeface="Arial"/>
              </a:rPr>
              <a:t>relativa </a:t>
            </a:r>
            <a:r>
              <a:rPr sz="2000" spc="-5" dirty="0">
                <a:latin typeface="Arial"/>
                <a:cs typeface="Arial"/>
              </a:rPr>
              <a:t>a </a:t>
            </a:r>
            <a:r>
              <a:rPr sz="2000" dirty="0">
                <a:latin typeface="Arial"/>
                <a:cs typeface="Arial"/>
              </a:rPr>
              <a:t>los </a:t>
            </a:r>
            <a:r>
              <a:rPr sz="2000" spc="-5" dirty="0">
                <a:latin typeface="Arial"/>
                <a:cs typeface="Arial"/>
              </a:rPr>
              <a:t>asientos  respectivos, que conforme a las leyes fiscales esté </a:t>
            </a:r>
            <a:r>
              <a:rPr sz="2000" dirty="0">
                <a:latin typeface="Arial"/>
                <a:cs typeface="Arial"/>
              </a:rPr>
              <a:t>obligado </a:t>
            </a:r>
            <a:r>
              <a:rPr sz="2000" spc="-5" dirty="0">
                <a:latin typeface="Arial"/>
                <a:cs typeface="Arial"/>
              </a:rPr>
              <a:t>a llevar </a:t>
            </a:r>
            <a:r>
              <a:rPr sz="2000" dirty="0">
                <a:latin typeface="Arial"/>
                <a:cs typeface="Arial"/>
              </a:rPr>
              <a:t>o, </a:t>
            </a:r>
            <a:r>
              <a:rPr sz="2000" b="1" u="sng" spc="-5" dirty="0">
                <a:uFill>
                  <a:solidFill>
                    <a:srgbClr val="000000"/>
                  </a:solidFill>
                </a:uFill>
                <a:latin typeface="Arial"/>
                <a:cs typeface="Arial"/>
              </a:rPr>
              <a:t>estando </a:t>
            </a:r>
            <a:r>
              <a:rPr sz="2000" b="1" spc="-5" dirty="0">
                <a:latin typeface="Arial"/>
                <a:cs typeface="Arial"/>
              </a:rPr>
              <a:t> </a:t>
            </a:r>
            <a:r>
              <a:rPr sz="2000" b="1" dirty="0">
                <a:latin typeface="Arial"/>
                <a:cs typeface="Arial"/>
              </a:rPr>
              <a:t>obligado	</a:t>
            </a:r>
            <a:r>
              <a:rPr sz="2000" b="1" spc="-5" dirty="0">
                <a:latin typeface="Arial"/>
                <a:cs typeface="Arial"/>
              </a:rPr>
              <a:t>a</a:t>
            </a:r>
            <a:r>
              <a:rPr sz="2000" b="1" dirty="0">
                <a:latin typeface="Arial"/>
                <a:cs typeface="Arial"/>
              </a:rPr>
              <a:t>	t</a:t>
            </a:r>
            <a:r>
              <a:rPr sz="2000" b="1" spc="-5" dirty="0">
                <a:latin typeface="Arial"/>
                <a:cs typeface="Arial"/>
              </a:rPr>
              <a:t>e</a:t>
            </a:r>
            <a:r>
              <a:rPr sz="2000" b="1" spc="-10" dirty="0">
                <a:latin typeface="Arial"/>
                <a:cs typeface="Arial"/>
              </a:rPr>
              <a:t>n</a:t>
            </a:r>
            <a:r>
              <a:rPr sz="2000" b="1" spc="-5" dirty="0">
                <a:latin typeface="Arial"/>
                <a:cs typeface="Arial"/>
              </a:rPr>
              <a:t>e</a:t>
            </a:r>
            <a:r>
              <a:rPr sz="2000" b="1" spc="-20" dirty="0">
                <a:latin typeface="Arial"/>
                <a:cs typeface="Arial"/>
              </a:rPr>
              <a:t>r</a:t>
            </a:r>
            <a:r>
              <a:rPr sz="2000" b="1" dirty="0">
                <a:latin typeface="Arial"/>
                <a:cs typeface="Arial"/>
              </a:rPr>
              <a:t>los	</a:t>
            </a:r>
            <a:r>
              <a:rPr sz="2000" b="1" spc="-10" dirty="0">
                <a:latin typeface="Arial"/>
                <a:cs typeface="Arial"/>
              </a:rPr>
              <a:t>n</a:t>
            </a:r>
            <a:r>
              <a:rPr sz="2000" b="1" dirty="0">
                <a:latin typeface="Arial"/>
                <a:cs typeface="Arial"/>
              </a:rPr>
              <a:t>o	</a:t>
            </a:r>
            <a:r>
              <a:rPr sz="2000" b="1" spc="-15" dirty="0">
                <a:latin typeface="Arial"/>
                <a:cs typeface="Arial"/>
              </a:rPr>
              <a:t>c</a:t>
            </a:r>
            <a:r>
              <a:rPr sz="2000" b="1" dirty="0">
                <a:latin typeface="Arial"/>
                <a:cs typeface="Arial"/>
              </a:rPr>
              <a:t>uent</a:t>
            </a:r>
            <a:r>
              <a:rPr sz="2000" b="1" spc="-5" dirty="0">
                <a:latin typeface="Arial"/>
                <a:cs typeface="Arial"/>
              </a:rPr>
              <a:t>e</a:t>
            </a:r>
            <a:r>
              <a:rPr sz="2000" b="1" dirty="0">
                <a:latin typeface="Arial"/>
                <a:cs typeface="Arial"/>
              </a:rPr>
              <a:t>	</a:t>
            </a:r>
            <a:r>
              <a:rPr sz="2000" b="1" spc="-5" dirty="0">
                <a:latin typeface="Arial"/>
                <a:cs typeface="Arial"/>
              </a:rPr>
              <a:t>c</a:t>
            </a:r>
            <a:r>
              <a:rPr sz="2000" b="1" dirty="0">
                <a:latin typeface="Arial"/>
                <a:cs typeface="Arial"/>
              </a:rPr>
              <a:t>on	</a:t>
            </a:r>
            <a:r>
              <a:rPr sz="2000" b="1" spc="-5" dirty="0">
                <a:latin typeface="Arial"/>
                <a:cs typeface="Arial"/>
              </a:rPr>
              <a:t>e</a:t>
            </a:r>
            <a:r>
              <a:rPr sz="2000" b="1" dirty="0">
                <a:latin typeface="Arial"/>
                <a:cs typeface="Arial"/>
              </a:rPr>
              <a:t>l</a:t>
            </a:r>
            <a:r>
              <a:rPr sz="2000" b="1" spc="-15" dirty="0">
                <a:latin typeface="Arial"/>
                <a:cs typeface="Arial"/>
              </a:rPr>
              <a:t>l</a:t>
            </a:r>
            <a:r>
              <a:rPr sz="2000" b="1" dirty="0">
                <a:latin typeface="Arial"/>
                <a:cs typeface="Arial"/>
              </a:rPr>
              <a:t>os</a:t>
            </a:r>
            <a:r>
              <a:rPr sz="2000" dirty="0">
                <a:latin typeface="Arial"/>
                <a:cs typeface="Arial"/>
              </a:rPr>
              <a:t>.</a:t>
            </a:r>
          </a:p>
          <a:p>
            <a:pPr>
              <a:lnSpc>
                <a:spcPct val="100000"/>
              </a:lnSpc>
            </a:pPr>
            <a:endParaRPr sz="2000" dirty="0">
              <a:latin typeface="Times New Roman"/>
              <a:cs typeface="Times New Roman"/>
            </a:endParaRPr>
          </a:p>
          <a:p>
            <a:pPr>
              <a:lnSpc>
                <a:spcPct val="100000"/>
              </a:lnSpc>
              <a:spcBef>
                <a:spcPts val="45"/>
              </a:spcBef>
            </a:pPr>
            <a:endParaRPr sz="2000" dirty="0">
              <a:latin typeface="Times New Roman"/>
              <a:cs typeface="Times New Roman"/>
            </a:endParaRPr>
          </a:p>
          <a:p>
            <a:pPr marR="5080" algn="just">
              <a:lnSpc>
                <a:spcPct val="98900"/>
              </a:lnSpc>
            </a:pPr>
            <a:r>
              <a:rPr sz="2000" b="1" spc="-5" dirty="0">
                <a:latin typeface="Arial"/>
                <a:cs typeface="Arial"/>
              </a:rPr>
              <a:t>VIII. Asiente </a:t>
            </a:r>
            <a:r>
              <a:rPr sz="2000" b="1" dirty="0">
                <a:latin typeface="Arial"/>
                <a:cs typeface="Arial"/>
              </a:rPr>
              <a:t>con </a:t>
            </a:r>
            <a:r>
              <a:rPr sz="2000" b="1" spc="-5" dirty="0">
                <a:latin typeface="Arial"/>
                <a:cs typeface="Arial"/>
              </a:rPr>
              <a:t>información falsa </a:t>
            </a:r>
            <a:r>
              <a:rPr sz="2000" b="1" dirty="0">
                <a:latin typeface="Arial"/>
                <a:cs typeface="Arial"/>
              </a:rPr>
              <a:t>o </a:t>
            </a:r>
            <a:r>
              <a:rPr sz="2000" b="1" spc="-10" dirty="0">
                <a:latin typeface="Arial"/>
                <a:cs typeface="Arial"/>
              </a:rPr>
              <a:t>de </a:t>
            </a:r>
            <a:r>
              <a:rPr sz="2000" b="1" spc="-5" dirty="0">
                <a:latin typeface="Arial"/>
                <a:cs typeface="Arial"/>
              </a:rPr>
              <a:t>manera inadecuada </a:t>
            </a:r>
            <a:r>
              <a:rPr sz="2000" b="1" spc="-10" dirty="0">
                <a:latin typeface="Arial"/>
                <a:cs typeface="Arial"/>
              </a:rPr>
              <a:t>las  </a:t>
            </a:r>
            <a:r>
              <a:rPr sz="2000" b="1" spc="-5" dirty="0">
                <a:latin typeface="Arial"/>
                <a:cs typeface="Arial"/>
              </a:rPr>
              <a:t>operaciones </a:t>
            </a:r>
            <a:r>
              <a:rPr sz="2000" b="1" dirty="0">
                <a:latin typeface="Arial"/>
                <a:cs typeface="Arial"/>
              </a:rPr>
              <a:t>o </a:t>
            </a:r>
            <a:r>
              <a:rPr sz="2000" b="1" spc="-5" dirty="0">
                <a:latin typeface="Arial"/>
                <a:cs typeface="Arial"/>
              </a:rPr>
              <a:t>transacciones contables, fiscales </a:t>
            </a:r>
            <a:r>
              <a:rPr sz="2000" b="1" dirty="0">
                <a:latin typeface="Arial"/>
                <a:cs typeface="Arial"/>
              </a:rPr>
              <a:t>o </a:t>
            </a:r>
            <a:r>
              <a:rPr sz="2000" b="1" spc="-5" dirty="0">
                <a:latin typeface="Arial"/>
                <a:cs typeface="Arial"/>
              </a:rPr>
              <a:t>sociales, </a:t>
            </a:r>
            <a:r>
              <a:rPr sz="2000" b="1" dirty="0">
                <a:latin typeface="Arial"/>
                <a:cs typeface="Arial"/>
              </a:rPr>
              <a:t>o que </a:t>
            </a:r>
            <a:r>
              <a:rPr sz="2000" b="1" spc="-5" dirty="0">
                <a:latin typeface="Arial"/>
                <a:cs typeface="Arial"/>
              </a:rPr>
              <a:t>cuente  </a:t>
            </a:r>
            <a:r>
              <a:rPr sz="2000" b="1" dirty="0">
                <a:latin typeface="Arial"/>
                <a:cs typeface="Arial"/>
              </a:rPr>
              <a:t>con documentación </a:t>
            </a:r>
            <a:r>
              <a:rPr sz="2000" b="1" spc="-5" dirty="0">
                <a:latin typeface="Arial"/>
                <a:cs typeface="Arial"/>
              </a:rPr>
              <a:t>falsa relacionada </a:t>
            </a:r>
            <a:r>
              <a:rPr sz="2000" b="1" dirty="0">
                <a:latin typeface="Arial"/>
                <a:cs typeface="Arial"/>
              </a:rPr>
              <a:t>con dichos</a:t>
            </a:r>
            <a:r>
              <a:rPr sz="2000" b="1" spc="-105" dirty="0">
                <a:latin typeface="Arial"/>
                <a:cs typeface="Arial"/>
              </a:rPr>
              <a:t> </a:t>
            </a:r>
            <a:r>
              <a:rPr sz="2000" b="1" dirty="0">
                <a:latin typeface="Arial"/>
                <a:cs typeface="Arial"/>
              </a:rPr>
              <a:t>asientos.</a:t>
            </a:r>
            <a:endParaRPr sz="2000" dirty="0">
              <a:latin typeface="Arial"/>
              <a:cs typeface="Arial"/>
            </a:endParaRPr>
          </a:p>
        </p:txBody>
      </p:sp>
    </p:spTree>
    <p:extLst>
      <p:ext uri="{BB962C8B-B14F-4D97-AF65-F5344CB8AC3E}">
        <p14:creationId xmlns:p14="http://schemas.microsoft.com/office/powerpoint/2010/main" val="1313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dirty="0"/>
              <a:t>7 medidas económicas que implementará AMLO como presidente</a:t>
            </a:r>
            <a:endParaRPr lang="es-MX" sz="3200" dirty="0"/>
          </a:p>
        </p:txBody>
      </p:sp>
      <p:sp>
        <p:nvSpPr>
          <p:cNvPr id="3" name="Marcador de contenido 2"/>
          <p:cNvSpPr>
            <a:spLocks noGrp="1"/>
          </p:cNvSpPr>
          <p:nvPr>
            <p:ph idx="1"/>
          </p:nvPr>
        </p:nvSpPr>
        <p:spPr/>
        <p:txBody>
          <a:bodyPr/>
          <a:lstStyle/>
          <a:p>
            <a:pPr marL="385763" indent="-385763" algn="just">
              <a:buFont typeface="+mj-lt"/>
              <a:buAutoNum type="arabicPeriod" startAt="3"/>
            </a:pPr>
            <a:r>
              <a:rPr lang="es-MX" b="1" dirty="0"/>
              <a:t>Congelar los precios de las gasolinas en términos reales.</a:t>
            </a:r>
            <a:r>
              <a:rPr lang="es-MX" dirty="0"/>
              <a:t> Esto significa que los precios de este combustible no pueden subir más que el índice de inflación general en México. </a:t>
            </a:r>
            <a:endParaRPr lang="es-MX" dirty="0" smtClean="0"/>
          </a:p>
          <a:p>
            <a:pPr marL="385763" indent="-385763" algn="just">
              <a:buFont typeface="+mj-lt"/>
              <a:buAutoNum type="arabicPeriod" startAt="3"/>
            </a:pPr>
            <a:r>
              <a:rPr lang="es-MX" b="1" dirty="0"/>
              <a:t>Disminuir el IVA en frontera.</a:t>
            </a:r>
            <a:r>
              <a:rPr lang="es-MX" dirty="0"/>
              <a:t> Con el objetivo de incrementar el consumo en esta zona, el proyecto del candidato electo contempla pasar ese impuesto de 16% a 8%. </a:t>
            </a:r>
          </a:p>
        </p:txBody>
      </p:sp>
    </p:spTree>
    <p:extLst>
      <p:ext uri="{BB962C8B-B14F-4D97-AF65-F5344CB8AC3E}">
        <p14:creationId xmlns:p14="http://schemas.microsoft.com/office/powerpoint/2010/main" val="16714024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5"/>
          <p:cNvSpPr txBox="1"/>
          <p:nvPr/>
        </p:nvSpPr>
        <p:spPr>
          <a:xfrm>
            <a:off x="1086384" y="1501437"/>
            <a:ext cx="7433426" cy="2475037"/>
          </a:xfrm>
          <a:prstGeom prst="rect">
            <a:avLst/>
          </a:prstGeom>
        </p:spPr>
        <p:txBody>
          <a:bodyPr vert="horz" wrap="square" lIns="0" tIns="12700" rIns="0" bIns="0" rtlCol="0">
            <a:spAutoFit/>
          </a:bodyPr>
          <a:lstStyle/>
          <a:p>
            <a:pPr marL="1325880">
              <a:lnSpc>
                <a:spcPct val="100000"/>
              </a:lnSpc>
              <a:spcBef>
                <a:spcPts val="100"/>
              </a:spcBef>
            </a:pPr>
            <a:r>
              <a:rPr sz="2000" b="1" spc="-10" dirty="0">
                <a:latin typeface="Arial"/>
                <a:cs typeface="Arial"/>
              </a:rPr>
              <a:t>ADICIÓN </a:t>
            </a:r>
            <a:r>
              <a:rPr sz="2000" b="1" spc="-5" dirty="0">
                <a:latin typeface="Arial"/>
                <a:cs typeface="Arial"/>
              </a:rPr>
              <a:t>JUNIO</a:t>
            </a:r>
            <a:r>
              <a:rPr sz="2000" b="1" spc="30" dirty="0">
                <a:latin typeface="Arial"/>
                <a:cs typeface="Arial"/>
              </a:rPr>
              <a:t> </a:t>
            </a:r>
            <a:r>
              <a:rPr sz="2000" b="1" spc="-5" dirty="0">
                <a:latin typeface="Arial"/>
                <a:cs typeface="Arial"/>
              </a:rPr>
              <a:t>2018:</a:t>
            </a:r>
            <a:endParaRPr sz="2000" dirty="0">
              <a:latin typeface="Arial"/>
              <a:cs typeface="Arial"/>
            </a:endParaRPr>
          </a:p>
          <a:p>
            <a:pPr>
              <a:lnSpc>
                <a:spcPct val="100000"/>
              </a:lnSpc>
            </a:pPr>
            <a:endParaRPr sz="2000" dirty="0">
              <a:latin typeface="Times New Roman"/>
              <a:cs typeface="Times New Roman"/>
            </a:endParaRPr>
          </a:p>
          <a:p>
            <a:pPr marR="5080" algn="just">
              <a:lnSpc>
                <a:spcPct val="100000"/>
              </a:lnSpc>
            </a:pPr>
            <a:r>
              <a:rPr sz="2000" b="1" spc="-5" dirty="0">
                <a:latin typeface="Arial"/>
                <a:cs typeface="Arial"/>
              </a:rPr>
              <a:t>Artículo 53-D. </a:t>
            </a:r>
            <a:r>
              <a:rPr sz="2000" spc="-5" dirty="0">
                <a:latin typeface="Arial"/>
                <a:cs typeface="Arial"/>
              </a:rPr>
              <a:t>En relación con las facultades </a:t>
            </a:r>
            <a:r>
              <a:rPr sz="2000" spc="-10" dirty="0">
                <a:latin typeface="Arial"/>
                <a:cs typeface="Arial"/>
              </a:rPr>
              <a:t>de  </a:t>
            </a:r>
            <a:r>
              <a:rPr sz="2000" spc="-5" dirty="0">
                <a:latin typeface="Arial"/>
                <a:cs typeface="Arial"/>
              </a:rPr>
              <a:t>comprobación previstas en el artículo 42, fracciones III, </a:t>
            </a:r>
            <a:r>
              <a:rPr sz="2000" dirty="0">
                <a:latin typeface="Arial"/>
                <a:cs typeface="Arial"/>
              </a:rPr>
              <a:t>V y VI  </a:t>
            </a:r>
            <a:r>
              <a:rPr sz="2000" spc="-5" dirty="0">
                <a:latin typeface="Arial"/>
                <a:cs typeface="Arial"/>
              </a:rPr>
              <a:t>de este Código, las autoridades fiscales podrán auxiliarse de  terceros para la toma </a:t>
            </a:r>
            <a:r>
              <a:rPr sz="2000" spc="-10" dirty="0">
                <a:latin typeface="Arial"/>
                <a:cs typeface="Arial"/>
              </a:rPr>
              <a:t>de </a:t>
            </a:r>
            <a:r>
              <a:rPr sz="2000" dirty="0">
                <a:latin typeface="Arial"/>
                <a:cs typeface="Arial"/>
              </a:rPr>
              <a:t>muestras </a:t>
            </a:r>
            <a:r>
              <a:rPr sz="2000" spc="-5" dirty="0">
                <a:latin typeface="Arial"/>
                <a:cs typeface="Arial"/>
              </a:rPr>
              <a:t>o para el análisis,  identificación o cuantificación de bienes o mercancías de difícil  identificación o</a:t>
            </a:r>
            <a:r>
              <a:rPr sz="2000" spc="-25" dirty="0">
                <a:latin typeface="Arial"/>
                <a:cs typeface="Arial"/>
              </a:rPr>
              <a:t> </a:t>
            </a:r>
            <a:r>
              <a:rPr sz="2000" spc="-5" dirty="0">
                <a:latin typeface="Arial"/>
                <a:cs typeface="Arial"/>
              </a:rPr>
              <a:t>manejo.</a:t>
            </a:r>
            <a:endParaRPr sz="2000" dirty="0">
              <a:latin typeface="Arial"/>
              <a:cs typeface="Arial"/>
            </a:endParaRPr>
          </a:p>
        </p:txBody>
      </p:sp>
    </p:spTree>
    <p:extLst>
      <p:ext uri="{BB962C8B-B14F-4D97-AF65-F5344CB8AC3E}">
        <p14:creationId xmlns:p14="http://schemas.microsoft.com/office/powerpoint/2010/main" val="1625859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34329" y="1664414"/>
            <a:ext cx="7098699" cy="2575064"/>
          </a:xfrm>
          <a:prstGeom prst="rect">
            <a:avLst/>
          </a:prstGeom>
          <a:noFill/>
        </p:spPr>
        <p:txBody>
          <a:bodyPr wrap="square" rtlCol="0">
            <a:spAutoFit/>
          </a:bodyPr>
          <a:lstStyle/>
          <a:p>
            <a:pPr marR="5080" algn="ctr">
              <a:lnSpc>
                <a:spcPct val="100000"/>
              </a:lnSpc>
              <a:spcBef>
                <a:spcPts val="100"/>
              </a:spcBef>
            </a:pPr>
            <a:r>
              <a:rPr lang="es-ES" sz="3600" b="1" spc="-10" dirty="0" smtClean="0">
                <a:solidFill>
                  <a:schemeClr val="tx2">
                    <a:lumMod val="90000"/>
                    <a:lumOff val="10000"/>
                  </a:schemeClr>
                </a:solidFill>
              </a:rPr>
              <a:t>Ley </a:t>
            </a:r>
            <a:r>
              <a:rPr lang="es-ES" sz="3600" b="1" spc="-5" dirty="0">
                <a:solidFill>
                  <a:schemeClr val="tx2">
                    <a:lumMod val="90000"/>
                    <a:lumOff val="10000"/>
                  </a:schemeClr>
                </a:solidFill>
              </a:rPr>
              <a:t>de Ingresos de</a:t>
            </a:r>
            <a:r>
              <a:rPr lang="es-ES" sz="3600" b="1" spc="-30" dirty="0">
                <a:solidFill>
                  <a:schemeClr val="tx2">
                    <a:lumMod val="90000"/>
                    <a:lumOff val="10000"/>
                  </a:schemeClr>
                </a:solidFill>
              </a:rPr>
              <a:t> </a:t>
            </a:r>
            <a:r>
              <a:rPr lang="es-ES" sz="3600" b="1" dirty="0">
                <a:solidFill>
                  <a:schemeClr val="tx2">
                    <a:lumMod val="90000"/>
                    <a:lumOff val="10000"/>
                  </a:schemeClr>
                </a:solidFill>
              </a:rPr>
              <a:t>la  </a:t>
            </a:r>
            <a:r>
              <a:rPr lang="es-ES" sz="3600" b="1" spc="-5" dirty="0">
                <a:solidFill>
                  <a:schemeClr val="tx2">
                    <a:lumMod val="90000"/>
                    <a:lumOff val="10000"/>
                  </a:schemeClr>
                </a:solidFill>
              </a:rPr>
              <a:t>Federación para el  Ejercicio</a:t>
            </a:r>
            <a:r>
              <a:rPr lang="es-ES" sz="3600" b="1" spc="-40" dirty="0">
                <a:solidFill>
                  <a:schemeClr val="tx2">
                    <a:lumMod val="90000"/>
                    <a:lumOff val="10000"/>
                  </a:schemeClr>
                </a:solidFill>
              </a:rPr>
              <a:t> </a:t>
            </a:r>
            <a:r>
              <a:rPr lang="es-ES" sz="3600" b="1" spc="-10" dirty="0" smtClean="0">
                <a:solidFill>
                  <a:schemeClr val="tx2">
                    <a:lumMod val="90000"/>
                    <a:lumOff val="10000"/>
                  </a:schemeClr>
                </a:solidFill>
              </a:rPr>
              <a:t>2019</a:t>
            </a:r>
          </a:p>
          <a:p>
            <a:pPr marR="5080" algn="ctr">
              <a:lnSpc>
                <a:spcPct val="100000"/>
              </a:lnSpc>
              <a:spcBef>
                <a:spcPts val="100"/>
              </a:spcBef>
            </a:pPr>
            <a:endParaRPr lang="es-ES" sz="3600" b="1" dirty="0">
              <a:solidFill>
                <a:schemeClr val="tx2">
                  <a:lumMod val="90000"/>
                  <a:lumOff val="10000"/>
                </a:schemeClr>
              </a:solidFill>
            </a:endParaRPr>
          </a:p>
          <a:p>
            <a:pPr marR="4445" algn="ctr">
              <a:lnSpc>
                <a:spcPct val="100000"/>
              </a:lnSpc>
              <a:spcBef>
                <a:spcPts val="60"/>
              </a:spcBef>
            </a:pPr>
            <a:r>
              <a:rPr lang="es-ES" sz="1600" b="1" spc="-10" dirty="0">
                <a:solidFill>
                  <a:schemeClr val="tx2">
                    <a:lumMod val="90000"/>
                    <a:lumOff val="10000"/>
                  </a:schemeClr>
                </a:solidFill>
              </a:rPr>
              <a:t>DIARIO OFICIAL </a:t>
            </a:r>
            <a:r>
              <a:rPr lang="es-ES" sz="1600" b="1" spc="-5" dirty="0">
                <a:solidFill>
                  <a:schemeClr val="tx2">
                    <a:lumMod val="90000"/>
                    <a:lumOff val="10000"/>
                  </a:schemeClr>
                </a:solidFill>
              </a:rPr>
              <a:t>DE </a:t>
            </a:r>
            <a:r>
              <a:rPr lang="es-ES" sz="1600" b="1" dirty="0">
                <a:solidFill>
                  <a:schemeClr val="tx2">
                    <a:lumMod val="90000"/>
                    <a:lumOff val="10000"/>
                  </a:schemeClr>
                </a:solidFill>
              </a:rPr>
              <a:t>LA </a:t>
            </a:r>
            <a:r>
              <a:rPr lang="es-ES" sz="1600" b="1" spc="-5" dirty="0">
                <a:solidFill>
                  <a:schemeClr val="tx2">
                    <a:lumMod val="90000"/>
                    <a:lumOff val="10000"/>
                  </a:schemeClr>
                </a:solidFill>
              </a:rPr>
              <a:t>FEDERACION</a:t>
            </a:r>
            <a:r>
              <a:rPr lang="es-ES" sz="1600" b="1" spc="75" dirty="0">
                <a:solidFill>
                  <a:schemeClr val="tx2">
                    <a:lumMod val="90000"/>
                    <a:lumOff val="10000"/>
                  </a:schemeClr>
                </a:solidFill>
              </a:rPr>
              <a:t> </a:t>
            </a:r>
            <a:r>
              <a:rPr lang="es-ES" sz="1600" b="1" spc="-5" dirty="0">
                <a:solidFill>
                  <a:schemeClr val="tx2">
                    <a:lumMod val="90000"/>
                    <a:lumOff val="10000"/>
                  </a:schemeClr>
                </a:solidFill>
              </a:rPr>
              <a:t>28-12-2018</a:t>
            </a:r>
            <a:endParaRPr lang="es-ES" sz="1600" b="1" dirty="0">
              <a:solidFill>
                <a:schemeClr val="tx2">
                  <a:lumMod val="90000"/>
                  <a:lumOff val="10000"/>
                </a:schemeClr>
              </a:solidFill>
            </a:endParaRPr>
          </a:p>
        </p:txBody>
      </p:sp>
    </p:spTree>
    <p:extLst>
      <p:ext uri="{BB962C8B-B14F-4D97-AF65-F5344CB8AC3E}">
        <p14:creationId xmlns:p14="http://schemas.microsoft.com/office/powerpoint/2010/main" val="2548428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p:cNvSpPr txBox="1"/>
          <p:nvPr/>
        </p:nvSpPr>
        <p:spPr>
          <a:xfrm>
            <a:off x="2339234" y="794282"/>
            <a:ext cx="5255849"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0000CC"/>
                </a:solidFill>
                <a:latin typeface="Arial"/>
                <a:cs typeface="Arial"/>
              </a:rPr>
              <a:t>Ley de Ingresos de </a:t>
            </a:r>
            <a:r>
              <a:rPr sz="1600" b="1" dirty="0">
                <a:solidFill>
                  <a:srgbClr val="0000CC"/>
                </a:solidFill>
                <a:latin typeface="Arial"/>
                <a:cs typeface="Arial"/>
              </a:rPr>
              <a:t>la </a:t>
            </a:r>
            <a:r>
              <a:rPr sz="1600" b="1" spc="-5" dirty="0">
                <a:solidFill>
                  <a:srgbClr val="0000CC"/>
                </a:solidFill>
                <a:latin typeface="Arial"/>
                <a:cs typeface="Arial"/>
              </a:rPr>
              <a:t>Federación para </a:t>
            </a:r>
            <a:r>
              <a:rPr sz="1600" b="1" dirty="0">
                <a:solidFill>
                  <a:srgbClr val="0000CC"/>
                </a:solidFill>
                <a:latin typeface="Arial"/>
                <a:cs typeface="Arial"/>
              </a:rPr>
              <a:t>el </a:t>
            </a:r>
            <a:r>
              <a:rPr sz="1600" b="1" spc="-5" dirty="0">
                <a:solidFill>
                  <a:srgbClr val="0000CC"/>
                </a:solidFill>
                <a:latin typeface="Arial"/>
                <a:cs typeface="Arial"/>
              </a:rPr>
              <a:t>año</a:t>
            </a:r>
            <a:r>
              <a:rPr sz="1600" b="1" spc="-30" dirty="0">
                <a:solidFill>
                  <a:srgbClr val="0000CC"/>
                </a:solidFill>
                <a:latin typeface="Arial"/>
                <a:cs typeface="Arial"/>
              </a:rPr>
              <a:t> </a:t>
            </a:r>
            <a:r>
              <a:rPr sz="1600" b="1" spc="-5" dirty="0">
                <a:solidFill>
                  <a:srgbClr val="0000CC"/>
                </a:solidFill>
                <a:latin typeface="Arial"/>
                <a:cs typeface="Arial"/>
              </a:rPr>
              <a:t>2018</a:t>
            </a:r>
            <a:endParaRPr sz="1600" dirty="0">
              <a:latin typeface="Arial"/>
              <a:cs typeface="Arial"/>
            </a:endParaRPr>
          </a:p>
        </p:txBody>
      </p:sp>
      <p:graphicFrame>
        <p:nvGraphicFramePr>
          <p:cNvPr id="3" name="object 13"/>
          <p:cNvGraphicFramePr>
            <a:graphicFrameLocks noGrp="1"/>
          </p:cNvGraphicFramePr>
          <p:nvPr>
            <p:extLst>
              <p:ext uri="{D42A27DB-BD31-4B8C-83A1-F6EECF244321}">
                <p14:modId xmlns:p14="http://schemas.microsoft.com/office/powerpoint/2010/main" val="459844679"/>
              </p:ext>
            </p:extLst>
          </p:nvPr>
        </p:nvGraphicFramePr>
        <p:xfrm>
          <a:off x="1097341" y="1239657"/>
          <a:ext cx="6818314" cy="2552700"/>
        </p:xfrm>
        <a:graphic>
          <a:graphicData uri="http://schemas.openxmlformats.org/drawingml/2006/table">
            <a:tbl>
              <a:tblPr firstRow="1" bandRow="1">
                <a:tableStyleId>{2D5ABB26-0587-4C30-8999-92F81FD0307C}</a:tableStyleId>
              </a:tblPr>
              <a:tblGrid>
                <a:gridCol w="3872620">
                  <a:extLst>
                    <a:ext uri="{9D8B030D-6E8A-4147-A177-3AD203B41FA5}">
                      <a16:colId xmlns:a16="http://schemas.microsoft.com/office/drawing/2014/main" val="20000"/>
                    </a:ext>
                  </a:extLst>
                </a:gridCol>
                <a:gridCol w="1445525">
                  <a:extLst>
                    <a:ext uri="{9D8B030D-6E8A-4147-A177-3AD203B41FA5}">
                      <a16:colId xmlns:a16="http://schemas.microsoft.com/office/drawing/2014/main" val="20001"/>
                    </a:ext>
                  </a:extLst>
                </a:gridCol>
                <a:gridCol w="1500169">
                  <a:extLst>
                    <a:ext uri="{9D8B030D-6E8A-4147-A177-3AD203B41FA5}">
                      <a16:colId xmlns:a16="http://schemas.microsoft.com/office/drawing/2014/main" val="20002"/>
                    </a:ext>
                  </a:extLst>
                </a:gridCol>
              </a:tblGrid>
              <a:tr h="213359">
                <a:tc>
                  <a:txBody>
                    <a:bodyPr/>
                    <a:lstStyle/>
                    <a:p>
                      <a:pPr marL="25400">
                        <a:lnSpc>
                          <a:spcPct val="100000"/>
                        </a:lnSpc>
                        <a:spcBef>
                          <a:spcPts val="70"/>
                        </a:spcBef>
                      </a:pPr>
                      <a:r>
                        <a:rPr sz="1800" b="1" spc="-5" dirty="0">
                          <a:solidFill>
                            <a:srgbClr val="FFFFFF"/>
                          </a:solidFill>
                          <a:latin typeface="Arial"/>
                          <a:cs typeface="Arial"/>
                        </a:rPr>
                        <a:t>Miles de</a:t>
                      </a:r>
                      <a:r>
                        <a:rPr sz="1800" b="1" spc="-10" dirty="0">
                          <a:solidFill>
                            <a:srgbClr val="FFFFFF"/>
                          </a:solidFill>
                          <a:latin typeface="Arial"/>
                          <a:cs typeface="Arial"/>
                        </a:rPr>
                        <a:t> </a:t>
                      </a:r>
                      <a:r>
                        <a:rPr sz="1800" b="1" spc="-5" dirty="0">
                          <a:solidFill>
                            <a:srgbClr val="FFFFFF"/>
                          </a:solidFill>
                          <a:latin typeface="Arial"/>
                          <a:cs typeface="Arial"/>
                        </a:rPr>
                        <a:t>pesos</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4F81BD"/>
                    </a:solidFill>
                  </a:tcPr>
                </a:tc>
                <a:tc>
                  <a:txBody>
                    <a:bodyPr/>
                    <a:lstStyle/>
                    <a:p>
                      <a:pPr marL="290830">
                        <a:lnSpc>
                          <a:spcPct val="100000"/>
                        </a:lnSpc>
                        <a:spcBef>
                          <a:spcPts val="70"/>
                        </a:spcBef>
                      </a:pPr>
                      <a:r>
                        <a:rPr sz="1800" b="1" spc="-5" dirty="0">
                          <a:solidFill>
                            <a:srgbClr val="FFFFFF"/>
                          </a:solidFill>
                          <a:latin typeface="Arial"/>
                          <a:cs typeface="Arial"/>
                        </a:rPr>
                        <a:t>2018</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4F81BD"/>
                    </a:solidFill>
                  </a:tcPr>
                </a:tc>
                <a:tc>
                  <a:txBody>
                    <a:bodyPr/>
                    <a:lstStyle/>
                    <a:p>
                      <a:pPr marL="309245">
                        <a:lnSpc>
                          <a:spcPct val="100000"/>
                        </a:lnSpc>
                        <a:spcBef>
                          <a:spcPts val="70"/>
                        </a:spcBef>
                      </a:pPr>
                      <a:r>
                        <a:rPr sz="1800" b="1" spc="-5" dirty="0">
                          <a:solidFill>
                            <a:srgbClr val="FFFFFF"/>
                          </a:solidFill>
                          <a:latin typeface="Arial"/>
                          <a:cs typeface="Arial"/>
                        </a:rPr>
                        <a:t>2019</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4F81BD"/>
                    </a:solidFill>
                  </a:tcPr>
                </a:tc>
                <a:extLst>
                  <a:ext uri="{0D108BD9-81ED-4DB2-BD59-A6C34878D82A}">
                    <a16:rowId xmlns:a16="http://schemas.microsoft.com/office/drawing/2014/main" val="10000"/>
                  </a:ext>
                </a:extLst>
              </a:tr>
              <a:tr h="214883">
                <a:tc>
                  <a:txBody>
                    <a:bodyPr/>
                    <a:lstStyle/>
                    <a:p>
                      <a:pPr marL="25400">
                        <a:lnSpc>
                          <a:spcPct val="100000"/>
                        </a:lnSpc>
                        <a:spcBef>
                          <a:spcPts val="75"/>
                        </a:spcBef>
                      </a:pPr>
                      <a:r>
                        <a:rPr sz="1800" b="1" spc="-20" dirty="0">
                          <a:solidFill>
                            <a:srgbClr val="FFFFFF"/>
                          </a:solidFill>
                          <a:latin typeface="Arial"/>
                          <a:cs typeface="Arial"/>
                        </a:rPr>
                        <a:t>Total </a:t>
                      </a:r>
                      <a:r>
                        <a:rPr sz="1800" b="1" spc="-5" dirty="0">
                          <a:solidFill>
                            <a:srgbClr val="FFFFFF"/>
                          </a:solidFill>
                          <a:latin typeface="Arial"/>
                          <a:cs typeface="Arial"/>
                        </a:rPr>
                        <a:t>de</a:t>
                      </a:r>
                      <a:r>
                        <a:rPr sz="1800" b="1" spc="25" dirty="0">
                          <a:solidFill>
                            <a:srgbClr val="FFFFFF"/>
                          </a:solidFill>
                          <a:latin typeface="Arial"/>
                          <a:cs typeface="Arial"/>
                        </a:rPr>
                        <a:t> </a:t>
                      </a:r>
                      <a:r>
                        <a:rPr sz="1800" b="1" spc="-5" dirty="0">
                          <a:solidFill>
                            <a:srgbClr val="FFFFFF"/>
                          </a:solidFill>
                          <a:latin typeface="Arial"/>
                          <a:cs typeface="Arial"/>
                        </a:rPr>
                        <a:t>Ingresos</a:t>
                      </a:r>
                      <a:endParaRPr sz="1800">
                        <a:latin typeface="Arial"/>
                        <a:cs typeface="Arial"/>
                      </a:endParaRPr>
                    </a:p>
                  </a:txBody>
                  <a:tcPr marL="0" marR="0" marT="9525"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4F81BD"/>
                    </a:solidFill>
                  </a:tcPr>
                </a:tc>
                <a:tc>
                  <a:txBody>
                    <a:bodyPr/>
                    <a:lstStyle/>
                    <a:p>
                      <a:pPr algn="r">
                        <a:lnSpc>
                          <a:spcPct val="100000"/>
                        </a:lnSpc>
                        <a:spcBef>
                          <a:spcPts val="80"/>
                        </a:spcBef>
                      </a:pPr>
                      <a:r>
                        <a:rPr sz="1800" b="1" dirty="0">
                          <a:latin typeface="Arial"/>
                          <a:cs typeface="Arial"/>
                        </a:rPr>
                        <a:t>5’279,667.0</a:t>
                      </a:r>
                      <a:endParaRPr sz="1800">
                        <a:latin typeface="Arial"/>
                        <a:cs typeface="Arial"/>
                      </a:endParaRPr>
                    </a:p>
                  </a:txBody>
                  <a:tcPr marL="0" marR="0" marT="1016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0D8E8"/>
                    </a:solidFill>
                  </a:tcPr>
                </a:tc>
                <a:tc>
                  <a:txBody>
                    <a:bodyPr/>
                    <a:lstStyle/>
                    <a:p>
                      <a:pPr algn="r">
                        <a:lnSpc>
                          <a:spcPct val="100000"/>
                        </a:lnSpc>
                        <a:spcBef>
                          <a:spcPts val="80"/>
                        </a:spcBef>
                      </a:pPr>
                      <a:r>
                        <a:rPr sz="1800" b="1" dirty="0">
                          <a:latin typeface="Arial"/>
                          <a:cs typeface="Arial"/>
                        </a:rPr>
                        <a:t>5’838,059.7</a:t>
                      </a:r>
                      <a:endParaRPr sz="1800">
                        <a:latin typeface="Arial"/>
                        <a:cs typeface="Arial"/>
                      </a:endParaRPr>
                    </a:p>
                  </a:txBody>
                  <a:tcPr marL="0" marR="0" marT="1016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0D8E8"/>
                    </a:solidFill>
                  </a:tcPr>
                </a:tc>
                <a:extLst>
                  <a:ext uri="{0D108BD9-81ED-4DB2-BD59-A6C34878D82A}">
                    <a16:rowId xmlns:a16="http://schemas.microsoft.com/office/drawing/2014/main" val="10001"/>
                  </a:ext>
                </a:extLst>
              </a:tr>
              <a:tr h="213359">
                <a:tc>
                  <a:txBody>
                    <a:bodyPr/>
                    <a:lstStyle/>
                    <a:p>
                      <a:pPr marL="25400">
                        <a:lnSpc>
                          <a:spcPct val="100000"/>
                        </a:lnSpc>
                        <a:spcBef>
                          <a:spcPts val="70"/>
                        </a:spcBef>
                      </a:pPr>
                      <a:r>
                        <a:rPr sz="1800" b="1" spc="-5" dirty="0">
                          <a:solidFill>
                            <a:srgbClr val="FFFFFF"/>
                          </a:solidFill>
                          <a:latin typeface="Arial"/>
                          <a:cs typeface="Arial"/>
                        </a:rPr>
                        <a:t>Ingresos del Gobierno</a:t>
                      </a:r>
                      <a:r>
                        <a:rPr sz="1800" b="1" spc="-40" dirty="0">
                          <a:solidFill>
                            <a:srgbClr val="FFFFFF"/>
                          </a:solidFill>
                          <a:latin typeface="Arial"/>
                          <a:cs typeface="Arial"/>
                        </a:rPr>
                        <a:t> </a:t>
                      </a:r>
                      <a:r>
                        <a:rPr sz="1800" b="1" spc="-5" dirty="0">
                          <a:solidFill>
                            <a:srgbClr val="FFFFFF"/>
                          </a:solidFill>
                          <a:latin typeface="Arial"/>
                          <a:cs typeface="Arial"/>
                        </a:rPr>
                        <a:t>Federal</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4F81BD"/>
                    </a:solidFill>
                  </a:tcPr>
                </a:tc>
                <a:tc>
                  <a:txBody>
                    <a:bodyPr/>
                    <a:lstStyle/>
                    <a:p>
                      <a:pPr algn="r">
                        <a:lnSpc>
                          <a:spcPct val="100000"/>
                        </a:lnSpc>
                        <a:spcBef>
                          <a:spcPts val="70"/>
                        </a:spcBef>
                      </a:pPr>
                      <a:r>
                        <a:rPr sz="1800" b="1" dirty="0">
                          <a:latin typeface="Arial"/>
                          <a:cs typeface="Arial"/>
                        </a:rPr>
                        <a:t>3’584,918.4</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9EDF4"/>
                    </a:solidFill>
                  </a:tcPr>
                </a:tc>
                <a:tc>
                  <a:txBody>
                    <a:bodyPr/>
                    <a:lstStyle/>
                    <a:p>
                      <a:pPr algn="r">
                        <a:lnSpc>
                          <a:spcPct val="100000"/>
                        </a:lnSpc>
                        <a:spcBef>
                          <a:spcPts val="70"/>
                        </a:spcBef>
                      </a:pPr>
                      <a:r>
                        <a:rPr sz="1800" b="1" dirty="0">
                          <a:latin typeface="Arial"/>
                          <a:cs typeface="Arial"/>
                        </a:rPr>
                        <a:t>3’928,589.4</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9EDF4"/>
                    </a:solidFill>
                  </a:tcPr>
                </a:tc>
                <a:extLst>
                  <a:ext uri="{0D108BD9-81ED-4DB2-BD59-A6C34878D82A}">
                    <a16:rowId xmlns:a16="http://schemas.microsoft.com/office/drawing/2014/main" val="10002"/>
                  </a:ext>
                </a:extLst>
              </a:tr>
              <a:tr h="213359">
                <a:tc>
                  <a:txBody>
                    <a:bodyPr/>
                    <a:lstStyle/>
                    <a:p>
                      <a:pPr marL="25400">
                        <a:lnSpc>
                          <a:spcPct val="100000"/>
                        </a:lnSpc>
                        <a:spcBef>
                          <a:spcPts val="70"/>
                        </a:spcBef>
                      </a:pPr>
                      <a:r>
                        <a:rPr sz="1800" b="1" spc="-5" dirty="0">
                          <a:solidFill>
                            <a:srgbClr val="FFFFFF"/>
                          </a:solidFill>
                          <a:latin typeface="Arial"/>
                          <a:cs typeface="Arial"/>
                        </a:rPr>
                        <a:t>Impuestos</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4F81BD"/>
                    </a:solidFill>
                  </a:tcPr>
                </a:tc>
                <a:tc>
                  <a:txBody>
                    <a:bodyPr/>
                    <a:lstStyle/>
                    <a:p>
                      <a:pPr algn="r">
                        <a:lnSpc>
                          <a:spcPct val="100000"/>
                        </a:lnSpc>
                        <a:spcBef>
                          <a:spcPts val="70"/>
                        </a:spcBef>
                      </a:pPr>
                      <a:r>
                        <a:rPr sz="1800" b="1" dirty="0">
                          <a:latin typeface="Arial"/>
                          <a:cs typeface="Arial"/>
                        </a:rPr>
                        <a:t>2’957,469.9</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9EDF4"/>
                    </a:solidFill>
                  </a:tcPr>
                </a:tc>
                <a:tc>
                  <a:txBody>
                    <a:bodyPr/>
                    <a:lstStyle/>
                    <a:p>
                      <a:pPr algn="r">
                        <a:lnSpc>
                          <a:spcPct val="100000"/>
                        </a:lnSpc>
                        <a:spcBef>
                          <a:spcPts val="70"/>
                        </a:spcBef>
                      </a:pPr>
                      <a:r>
                        <a:rPr sz="1800" b="1" dirty="0">
                          <a:latin typeface="Arial"/>
                          <a:cs typeface="Arial"/>
                        </a:rPr>
                        <a:t>3’3</a:t>
                      </a:r>
                      <a:r>
                        <a:rPr sz="1800" b="1" spc="-70" dirty="0">
                          <a:latin typeface="Arial"/>
                          <a:cs typeface="Arial"/>
                        </a:rPr>
                        <a:t>1</a:t>
                      </a:r>
                      <a:r>
                        <a:rPr sz="1800" b="1" dirty="0">
                          <a:latin typeface="Arial"/>
                          <a:cs typeface="Arial"/>
                        </a:rPr>
                        <a:t>1,373.4</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9EDF4"/>
                    </a:solidFill>
                  </a:tcPr>
                </a:tc>
                <a:extLst>
                  <a:ext uri="{0D108BD9-81ED-4DB2-BD59-A6C34878D82A}">
                    <a16:rowId xmlns:a16="http://schemas.microsoft.com/office/drawing/2014/main" val="10003"/>
                  </a:ext>
                </a:extLst>
              </a:tr>
              <a:tr h="214883">
                <a:tc>
                  <a:txBody>
                    <a:bodyPr/>
                    <a:lstStyle/>
                    <a:p>
                      <a:pPr marL="25400">
                        <a:lnSpc>
                          <a:spcPct val="100000"/>
                        </a:lnSpc>
                        <a:spcBef>
                          <a:spcPts val="80"/>
                        </a:spcBef>
                      </a:pPr>
                      <a:r>
                        <a:rPr sz="1800" b="1" dirty="0">
                          <a:solidFill>
                            <a:srgbClr val="FFFFFF"/>
                          </a:solidFill>
                          <a:latin typeface="Arial"/>
                          <a:cs typeface="Arial"/>
                        </a:rPr>
                        <a:t>ISR</a:t>
                      </a:r>
                      <a:endParaRPr sz="1800">
                        <a:latin typeface="Arial"/>
                        <a:cs typeface="Arial"/>
                      </a:endParaRPr>
                    </a:p>
                  </a:txBody>
                  <a:tcPr marL="0" marR="0" marT="1016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4F81BD"/>
                    </a:solidFill>
                  </a:tcPr>
                </a:tc>
                <a:tc>
                  <a:txBody>
                    <a:bodyPr/>
                    <a:lstStyle/>
                    <a:p>
                      <a:pPr algn="r">
                        <a:lnSpc>
                          <a:spcPct val="100000"/>
                        </a:lnSpc>
                        <a:spcBef>
                          <a:spcPts val="80"/>
                        </a:spcBef>
                      </a:pPr>
                      <a:r>
                        <a:rPr sz="1800" b="1" dirty="0">
                          <a:latin typeface="Arial"/>
                          <a:cs typeface="Arial"/>
                        </a:rPr>
                        <a:t>1’566,186.8</a:t>
                      </a:r>
                      <a:endParaRPr sz="1800">
                        <a:latin typeface="Arial"/>
                        <a:cs typeface="Arial"/>
                      </a:endParaRPr>
                    </a:p>
                  </a:txBody>
                  <a:tcPr marL="0" marR="0" marT="1016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0D8E8"/>
                    </a:solidFill>
                  </a:tcPr>
                </a:tc>
                <a:tc>
                  <a:txBody>
                    <a:bodyPr/>
                    <a:lstStyle/>
                    <a:p>
                      <a:pPr algn="r">
                        <a:lnSpc>
                          <a:spcPct val="100000"/>
                        </a:lnSpc>
                        <a:spcBef>
                          <a:spcPts val="80"/>
                        </a:spcBef>
                      </a:pPr>
                      <a:r>
                        <a:rPr sz="1800" b="1" dirty="0">
                          <a:latin typeface="Arial"/>
                          <a:cs typeface="Arial"/>
                        </a:rPr>
                        <a:t>1’752,500.2</a:t>
                      </a:r>
                      <a:endParaRPr sz="1800">
                        <a:latin typeface="Arial"/>
                        <a:cs typeface="Arial"/>
                      </a:endParaRPr>
                    </a:p>
                  </a:txBody>
                  <a:tcPr marL="0" marR="0" marT="1016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0D8E8"/>
                    </a:solidFill>
                  </a:tcPr>
                </a:tc>
                <a:extLst>
                  <a:ext uri="{0D108BD9-81ED-4DB2-BD59-A6C34878D82A}">
                    <a16:rowId xmlns:a16="http://schemas.microsoft.com/office/drawing/2014/main" val="10004"/>
                  </a:ext>
                </a:extLst>
              </a:tr>
              <a:tr h="213359">
                <a:tc>
                  <a:txBody>
                    <a:bodyPr/>
                    <a:lstStyle/>
                    <a:p>
                      <a:pPr marL="25400">
                        <a:lnSpc>
                          <a:spcPct val="100000"/>
                        </a:lnSpc>
                        <a:spcBef>
                          <a:spcPts val="70"/>
                        </a:spcBef>
                      </a:pPr>
                      <a:r>
                        <a:rPr sz="1800" b="1" spc="-30" dirty="0">
                          <a:solidFill>
                            <a:srgbClr val="FFFFFF"/>
                          </a:solidFill>
                          <a:latin typeface="Arial"/>
                          <a:cs typeface="Arial"/>
                        </a:rPr>
                        <a:t>IVA</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4F81BD"/>
                    </a:solidFill>
                  </a:tcPr>
                </a:tc>
                <a:tc>
                  <a:txBody>
                    <a:bodyPr/>
                    <a:lstStyle/>
                    <a:p>
                      <a:pPr algn="r">
                        <a:lnSpc>
                          <a:spcPct val="100000"/>
                        </a:lnSpc>
                        <a:spcBef>
                          <a:spcPts val="70"/>
                        </a:spcBef>
                      </a:pPr>
                      <a:r>
                        <a:rPr sz="1800" b="1" dirty="0">
                          <a:solidFill>
                            <a:srgbClr val="0000CC"/>
                          </a:solidFill>
                          <a:latin typeface="Arial"/>
                          <a:cs typeface="Arial"/>
                        </a:rPr>
                        <a:t>876,936.1</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9EDF4"/>
                    </a:solidFill>
                  </a:tcPr>
                </a:tc>
                <a:tc>
                  <a:txBody>
                    <a:bodyPr/>
                    <a:lstStyle/>
                    <a:p>
                      <a:pPr algn="r">
                        <a:lnSpc>
                          <a:spcPct val="100000"/>
                        </a:lnSpc>
                        <a:spcBef>
                          <a:spcPts val="70"/>
                        </a:spcBef>
                      </a:pPr>
                      <a:r>
                        <a:rPr sz="1800" b="1" dirty="0">
                          <a:solidFill>
                            <a:srgbClr val="0000CC"/>
                          </a:solidFill>
                          <a:latin typeface="Arial"/>
                          <a:cs typeface="Arial"/>
                        </a:rPr>
                        <a:t>995,203.3</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9EDF4"/>
                    </a:solidFill>
                  </a:tcPr>
                </a:tc>
                <a:extLst>
                  <a:ext uri="{0D108BD9-81ED-4DB2-BD59-A6C34878D82A}">
                    <a16:rowId xmlns:a16="http://schemas.microsoft.com/office/drawing/2014/main" val="10005"/>
                  </a:ext>
                </a:extLst>
              </a:tr>
              <a:tr h="213359">
                <a:tc>
                  <a:txBody>
                    <a:bodyPr/>
                    <a:lstStyle/>
                    <a:p>
                      <a:pPr marL="25400">
                        <a:lnSpc>
                          <a:spcPct val="100000"/>
                        </a:lnSpc>
                        <a:spcBef>
                          <a:spcPts val="70"/>
                        </a:spcBef>
                      </a:pPr>
                      <a:r>
                        <a:rPr sz="1800" b="1" dirty="0">
                          <a:solidFill>
                            <a:srgbClr val="FFFFFF"/>
                          </a:solidFill>
                          <a:latin typeface="Arial"/>
                          <a:cs typeface="Arial"/>
                        </a:rPr>
                        <a:t>IEPS</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4F81BD"/>
                    </a:solidFill>
                  </a:tcPr>
                </a:tc>
                <a:tc>
                  <a:txBody>
                    <a:bodyPr/>
                    <a:lstStyle/>
                    <a:p>
                      <a:pPr algn="r">
                        <a:lnSpc>
                          <a:spcPct val="100000"/>
                        </a:lnSpc>
                        <a:spcBef>
                          <a:spcPts val="70"/>
                        </a:spcBef>
                      </a:pPr>
                      <a:r>
                        <a:rPr sz="1800" b="1" dirty="0">
                          <a:solidFill>
                            <a:srgbClr val="0000CC"/>
                          </a:solidFill>
                          <a:latin typeface="Arial"/>
                          <a:cs typeface="Arial"/>
                        </a:rPr>
                        <a:t>421,776.7</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0D8E8"/>
                    </a:solidFill>
                  </a:tcPr>
                </a:tc>
                <a:tc>
                  <a:txBody>
                    <a:bodyPr/>
                    <a:lstStyle/>
                    <a:p>
                      <a:pPr algn="r">
                        <a:lnSpc>
                          <a:spcPct val="100000"/>
                        </a:lnSpc>
                        <a:spcBef>
                          <a:spcPts val="70"/>
                        </a:spcBef>
                      </a:pPr>
                      <a:r>
                        <a:rPr sz="1800" b="1" dirty="0">
                          <a:solidFill>
                            <a:srgbClr val="0000CC"/>
                          </a:solidFill>
                          <a:latin typeface="Arial"/>
                          <a:cs typeface="Arial"/>
                        </a:rPr>
                        <a:t>437,900.9</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0D8E8"/>
                    </a:solidFill>
                  </a:tcPr>
                </a:tc>
                <a:extLst>
                  <a:ext uri="{0D108BD9-81ED-4DB2-BD59-A6C34878D82A}">
                    <a16:rowId xmlns:a16="http://schemas.microsoft.com/office/drawing/2014/main" val="10006"/>
                  </a:ext>
                </a:extLst>
              </a:tr>
              <a:tr h="214883">
                <a:tc>
                  <a:txBody>
                    <a:bodyPr/>
                    <a:lstStyle/>
                    <a:p>
                      <a:pPr marL="25400">
                        <a:lnSpc>
                          <a:spcPct val="100000"/>
                        </a:lnSpc>
                        <a:spcBef>
                          <a:spcPts val="80"/>
                        </a:spcBef>
                      </a:pPr>
                      <a:r>
                        <a:rPr sz="1800" b="1" spc="-10" dirty="0">
                          <a:solidFill>
                            <a:srgbClr val="FFFFFF"/>
                          </a:solidFill>
                          <a:latin typeface="Arial"/>
                          <a:cs typeface="Arial"/>
                        </a:rPr>
                        <a:t>ISAN</a:t>
                      </a:r>
                      <a:endParaRPr sz="1800">
                        <a:latin typeface="Arial"/>
                        <a:cs typeface="Arial"/>
                      </a:endParaRPr>
                    </a:p>
                  </a:txBody>
                  <a:tcPr marL="0" marR="0" marT="1016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4F81BD"/>
                    </a:solidFill>
                  </a:tcPr>
                </a:tc>
                <a:tc>
                  <a:txBody>
                    <a:bodyPr/>
                    <a:lstStyle/>
                    <a:p>
                      <a:pPr algn="r">
                        <a:lnSpc>
                          <a:spcPct val="100000"/>
                        </a:lnSpc>
                        <a:spcBef>
                          <a:spcPts val="80"/>
                        </a:spcBef>
                      </a:pPr>
                      <a:r>
                        <a:rPr sz="1800" b="1" dirty="0">
                          <a:solidFill>
                            <a:srgbClr val="0000CC"/>
                          </a:solidFill>
                          <a:latin typeface="Arial"/>
                          <a:cs typeface="Arial"/>
                        </a:rPr>
                        <a:t>10,623.4</a:t>
                      </a:r>
                      <a:endParaRPr sz="1800">
                        <a:latin typeface="Arial"/>
                        <a:cs typeface="Arial"/>
                      </a:endParaRPr>
                    </a:p>
                  </a:txBody>
                  <a:tcPr marL="0" marR="0" marT="1016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9EDF4"/>
                    </a:solidFill>
                  </a:tcPr>
                </a:tc>
                <a:tc>
                  <a:txBody>
                    <a:bodyPr/>
                    <a:lstStyle/>
                    <a:p>
                      <a:pPr algn="r">
                        <a:lnSpc>
                          <a:spcPct val="100000"/>
                        </a:lnSpc>
                        <a:spcBef>
                          <a:spcPts val="80"/>
                        </a:spcBef>
                      </a:pPr>
                      <a:r>
                        <a:rPr sz="1800" b="1" dirty="0">
                          <a:solidFill>
                            <a:srgbClr val="0000CC"/>
                          </a:solidFill>
                          <a:latin typeface="Arial"/>
                          <a:cs typeface="Arial"/>
                        </a:rPr>
                        <a:t>10,739.1</a:t>
                      </a:r>
                      <a:endParaRPr sz="1800">
                        <a:latin typeface="Arial"/>
                        <a:cs typeface="Arial"/>
                      </a:endParaRPr>
                    </a:p>
                  </a:txBody>
                  <a:tcPr marL="0" marR="0" marT="1016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9EDF4"/>
                    </a:solidFill>
                  </a:tcPr>
                </a:tc>
                <a:extLst>
                  <a:ext uri="{0D108BD9-81ED-4DB2-BD59-A6C34878D82A}">
                    <a16:rowId xmlns:a16="http://schemas.microsoft.com/office/drawing/2014/main" val="10007"/>
                  </a:ext>
                </a:extLst>
              </a:tr>
              <a:tr h="213359">
                <a:tc>
                  <a:txBody>
                    <a:bodyPr/>
                    <a:lstStyle/>
                    <a:p>
                      <a:pPr marL="25400">
                        <a:lnSpc>
                          <a:spcPct val="100000"/>
                        </a:lnSpc>
                        <a:spcBef>
                          <a:spcPts val="70"/>
                        </a:spcBef>
                      </a:pPr>
                      <a:r>
                        <a:rPr sz="1800" b="1" spc="-5" dirty="0">
                          <a:solidFill>
                            <a:srgbClr val="FFFFFF"/>
                          </a:solidFill>
                          <a:latin typeface="Arial"/>
                          <a:cs typeface="Arial"/>
                        </a:rPr>
                        <a:t>ICE</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4F81BD"/>
                    </a:solidFill>
                  </a:tcPr>
                </a:tc>
                <a:tc>
                  <a:txBody>
                    <a:bodyPr/>
                    <a:lstStyle/>
                    <a:p>
                      <a:pPr algn="r">
                        <a:lnSpc>
                          <a:spcPct val="100000"/>
                        </a:lnSpc>
                        <a:spcBef>
                          <a:spcPts val="70"/>
                        </a:spcBef>
                      </a:pPr>
                      <a:r>
                        <a:rPr sz="1800" b="1" dirty="0">
                          <a:solidFill>
                            <a:srgbClr val="0000CC"/>
                          </a:solidFill>
                          <a:latin typeface="Arial"/>
                          <a:cs typeface="Arial"/>
                        </a:rPr>
                        <a:t>47,319.0</a:t>
                      </a:r>
                      <a:endParaRPr sz="180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0D8E8"/>
                    </a:solidFill>
                  </a:tcPr>
                </a:tc>
                <a:tc>
                  <a:txBody>
                    <a:bodyPr/>
                    <a:lstStyle/>
                    <a:p>
                      <a:pPr algn="r">
                        <a:lnSpc>
                          <a:spcPct val="100000"/>
                        </a:lnSpc>
                        <a:spcBef>
                          <a:spcPts val="70"/>
                        </a:spcBef>
                      </a:pPr>
                      <a:r>
                        <a:rPr sz="1800" b="1" dirty="0">
                          <a:solidFill>
                            <a:srgbClr val="0000CC"/>
                          </a:solidFill>
                          <a:latin typeface="Arial"/>
                          <a:cs typeface="Arial"/>
                        </a:rPr>
                        <a:t>70,292.0</a:t>
                      </a:r>
                      <a:endParaRPr sz="1800" dirty="0">
                        <a:latin typeface="Arial"/>
                        <a:cs typeface="Arial"/>
                      </a:endParaRPr>
                    </a:p>
                  </a:txBody>
                  <a:tcPr marL="0" marR="0" marT="88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0D8E8"/>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40191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Grp="1"/>
          </p:cNvGraphicFramePr>
          <p:nvPr>
            <p:extLst>
              <p:ext uri="{D42A27DB-BD31-4B8C-83A1-F6EECF244321}">
                <p14:modId xmlns:p14="http://schemas.microsoft.com/office/powerpoint/2010/main" val="1210299741"/>
              </p:ext>
            </p:extLst>
          </p:nvPr>
        </p:nvGraphicFramePr>
        <p:xfrm>
          <a:off x="131003" y="234251"/>
          <a:ext cx="8828052" cy="5725253"/>
        </p:xfrm>
        <a:graphic>
          <a:graphicData uri="http://schemas.openxmlformats.org/drawingml/2006/table">
            <a:tbl>
              <a:tblPr firstRow="1" bandRow="1">
                <a:tableStyleId>{2D5ABB26-0587-4C30-8999-92F81FD0307C}</a:tableStyleId>
              </a:tblPr>
              <a:tblGrid>
                <a:gridCol w="4832742">
                  <a:extLst>
                    <a:ext uri="{9D8B030D-6E8A-4147-A177-3AD203B41FA5}">
                      <a16:colId xmlns:a16="http://schemas.microsoft.com/office/drawing/2014/main" val="20000"/>
                    </a:ext>
                  </a:extLst>
                </a:gridCol>
                <a:gridCol w="1462118">
                  <a:extLst>
                    <a:ext uri="{9D8B030D-6E8A-4147-A177-3AD203B41FA5}">
                      <a16:colId xmlns:a16="http://schemas.microsoft.com/office/drawing/2014/main" val="20001"/>
                    </a:ext>
                  </a:extLst>
                </a:gridCol>
                <a:gridCol w="1467037">
                  <a:extLst>
                    <a:ext uri="{9D8B030D-6E8A-4147-A177-3AD203B41FA5}">
                      <a16:colId xmlns:a16="http://schemas.microsoft.com/office/drawing/2014/main" val="20002"/>
                    </a:ext>
                  </a:extLst>
                </a:gridCol>
                <a:gridCol w="1066155">
                  <a:extLst>
                    <a:ext uri="{9D8B030D-6E8A-4147-A177-3AD203B41FA5}">
                      <a16:colId xmlns:a16="http://schemas.microsoft.com/office/drawing/2014/main" val="20003"/>
                    </a:ext>
                  </a:extLst>
                </a:gridCol>
              </a:tblGrid>
              <a:tr h="237520">
                <a:tc gridSpan="4">
                  <a:txBody>
                    <a:bodyPr/>
                    <a:lstStyle/>
                    <a:p>
                      <a:pPr>
                        <a:lnSpc>
                          <a:spcPct val="100000"/>
                        </a:lnSpc>
                        <a:spcBef>
                          <a:spcPts val="50"/>
                        </a:spcBef>
                      </a:pPr>
                      <a:endParaRPr sz="900">
                        <a:latin typeface="Times New Roman"/>
                        <a:cs typeface="Times New Roman"/>
                      </a:endParaRPr>
                    </a:p>
                    <a:p>
                      <a:pPr marL="12065">
                        <a:lnSpc>
                          <a:spcPts val="535"/>
                        </a:lnSpc>
                      </a:pPr>
                      <a:r>
                        <a:rPr sz="900" b="1" spc="90" dirty="0">
                          <a:latin typeface="Arial"/>
                          <a:cs typeface="Arial"/>
                        </a:rPr>
                        <a:t>PARATIVO</a:t>
                      </a:r>
                      <a:r>
                        <a:rPr sz="900" b="1" spc="55" dirty="0">
                          <a:latin typeface="Arial"/>
                          <a:cs typeface="Arial"/>
                        </a:rPr>
                        <a:t> </a:t>
                      </a:r>
                      <a:r>
                        <a:rPr sz="900" b="1" spc="80" dirty="0">
                          <a:latin typeface="Arial"/>
                          <a:cs typeface="Arial"/>
                        </a:rPr>
                        <a:t>DEL</a:t>
                      </a:r>
                      <a:r>
                        <a:rPr sz="900" b="1" spc="75" dirty="0">
                          <a:latin typeface="Arial"/>
                          <a:cs typeface="Arial"/>
                        </a:rPr>
                        <a:t> </a:t>
                      </a:r>
                      <a:r>
                        <a:rPr sz="900" b="1" spc="90" dirty="0">
                          <a:latin typeface="Arial"/>
                          <a:cs typeface="Arial"/>
                        </a:rPr>
                        <a:t>CAPÍTULO</a:t>
                      </a:r>
                      <a:r>
                        <a:rPr sz="900" b="1" spc="45" dirty="0">
                          <a:latin typeface="Arial"/>
                          <a:cs typeface="Arial"/>
                        </a:rPr>
                        <a:t> </a:t>
                      </a:r>
                      <a:r>
                        <a:rPr sz="900" b="1" spc="40" dirty="0">
                          <a:latin typeface="Arial"/>
                          <a:cs typeface="Arial"/>
                        </a:rPr>
                        <a:t>I</a:t>
                      </a:r>
                      <a:r>
                        <a:rPr sz="900" b="1" spc="80" dirty="0">
                          <a:latin typeface="Arial"/>
                          <a:cs typeface="Arial"/>
                        </a:rPr>
                        <a:t> </a:t>
                      </a:r>
                      <a:r>
                        <a:rPr sz="900" b="1" spc="70" dirty="0">
                          <a:latin typeface="Arial"/>
                          <a:cs typeface="Arial"/>
                        </a:rPr>
                        <a:t>(DE</a:t>
                      </a:r>
                      <a:r>
                        <a:rPr sz="900" b="1" spc="30" dirty="0">
                          <a:latin typeface="Arial"/>
                          <a:cs typeface="Arial"/>
                        </a:rPr>
                        <a:t> </a:t>
                      </a:r>
                      <a:r>
                        <a:rPr sz="900" b="1" spc="95" dirty="0">
                          <a:latin typeface="Arial"/>
                          <a:cs typeface="Arial"/>
                        </a:rPr>
                        <a:t>LOS</a:t>
                      </a:r>
                      <a:r>
                        <a:rPr sz="900" b="1" spc="80" dirty="0">
                          <a:latin typeface="Arial"/>
                          <a:cs typeface="Arial"/>
                        </a:rPr>
                        <a:t> </a:t>
                      </a:r>
                      <a:r>
                        <a:rPr sz="900" b="1" spc="90" dirty="0">
                          <a:latin typeface="Arial"/>
                          <a:cs typeface="Arial"/>
                        </a:rPr>
                        <a:t>INGRESOS</a:t>
                      </a:r>
                      <a:r>
                        <a:rPr sz="900" b="1" spc="75" dirty="0">
                          <a:latin typeface="Arial"/>
                          <a:cs typeface="Arial"/>
                        </a:rPr>
                        <a:t> </a:t>
                      </a:r>
                      <a:r>
                        <a:rPr sz="900" b="1" spc="95" dirty="0">
                          <a:latin typeface="Arial"/>
                          <a:cs typeface="Arial"/>
                        </a:rPr>
                        <a:t>Y</a:t>
                      </a:r>
                      <a:r>
                        <a:rPr sz="900" b="1" spc="30" dirty="0">
                          <a:latin typeface="Arial"/>
                          <a:cs typeface="Arial"/>
                        </a:rPr>
                        <a:t> </a:t>
                      </a:r>
                      <a:r>
                        <a:rPr sz="900" b="1" spc="75" dirty="0">
                          <a:latin typeface="Arial"/>
                          <a:cs typeface="Arial"/>
                        </a:rPr>
                        <a:t>EL</a:t>
                      </a:r>
                      <a:r>
                        <a:rPr sz="900" b="1" spc="65" dirty="0">
                          <a:latin typeface="Arial"/>
                          <a:cs typeface="Arial"/>
                        </a:rPr>
                        <a:t> </a:t>
                      </a:r>
                      <a:r>
                        <a:rPr sz="900" b="1" spc="85" dirty="0">
                          <a:latin typeface="Arial"/>
                          <a:cs typeface="Arial"/>
                        </a:rPr>
                        <a:t>ENDEUDAMIENTO</a:t>
                      </a:r>
                      <a:r>
                        <a:rPr sz="900" b="1" spc="55" dirty="0">
                          <a:latin typeface="Arial"/>
                          <a:cs typeface="Arial"/>
                        </a:rPr>
                        <a:t> </a:t>
                      </a:r>
                      <a:r>
                        <a:rPr sz="900" b="1" spc="85" dirty="0">
                          <a:latin typeface="Arial"/>
                          <a:cs typeface="Arial"/>
                        </a:rPr>
                        <a:t>PÚBLICO)</a:t>
                      </a:r>
                      <a:r>
                        <a:rPr sz="900" b="1" spc="40" dirty="0">
                          <a:latin typeface="Arial"/>
                          <a:cs typeface="Arial"/>
                        </a:rPr>
                        <a:t> </a:t>
                      </a:r>
                      <a:r>
                        <a:rPr sz="900" b="1" spc="95" dirty="0">
                          <a:latin typeface="Arial"/>
                          <a:cs typeface="Arial"/>
                        </a:rPr>
                        <a:t>DE</a:t>
                      </a:r>
                      <a:r>
                        <a:rPr sz="900" b="1" spc="30" dirty="0">
                          <a:latin typeface="Arial"/>
                          <a:cs typeface="Arial"/>
                        </a:rPr>
                        <a:t> </a:t>
                      </a:r>
                      <a:r>
                        <a:rPr sz="900" b="1" spc="100" dirty="0">
                          <a:latin typeface="Arial"/>
                          <a:cs typeface="Arial"/>
                        </a:rPr>
                        <a:t>LA</a:t>
                      </a:r>
                      <a:r>
                        <a:rPr sz="900" b="1" spc="40" dirty="0">
                          <a:latin typeface="Arial"/>
                          <a:cs typeface="Arial"/>
                        </a:rPr>
                        <a:t> </a:t>
                      </a:r>
                      <a:r>
                        <a:rPr sz="900" b="1" spc="80" dirty="0">
                          <a:latin typeface="Arial"/>
                          <a:cs typeface="Arial"/>
                        </a:rPr>
                        <a:t>LEY</a:t>
                      </a:r>
                      <a:r>
                        <a:rPr sz="900" b="1" spc="30" dirty="0">
                          <a:latin typeface="Arial"/>
                          <a:cs typeface="Arial"/>
                        </a:rPr>
                        <a:t> </a:t>
                      </a:r>
                      <a:r>
                        <a:rPr sz="900" b="1" spc="95" dirty="0">
                          <a:latin typeface="Arial"/>
                          <a:cs typeface="Arial"/>
                        </a:rPr>
                        <a:t>DE</a:t>
                      </a:r>
                      <a:r>
                        <a:rPr sz="900" b="1" spc="25" dirty="0">
                          <a:latin typeface="Arial"/>
                          <a:cs typeface="Arial"/>
                        </a:rPr>
                        <a:t> </a:t>
                      </a:r>
                      <a:r>
                        <a:rPr sz="900" b="1" spc="85" dirty="0">
                          <a:latin typeface="Arial"/>
                          <a:cs typeface="Arial"/>
                        </a:rPr>
                        <a:t>INGRESOS</a:t>
                      </a:r>
                      <a:r>
                        <a:rPr sz="900" b="1" spc="80" dirty="0">
                          <a:latin typeface="Arial"/>
                          <a:cs typeface="Arial"/>
                        </a:rPr>
                        <a:t> </a:t>
                      </a:r>
                      <a:r>
                        <a:rPr sz="900" b="1" spc="95" dirty="0">
                          <a:latin typeface="Arial"/>
                          <a:cs typeface="Arial"/>
                        </a:rPr>
                        <a:t>DE</a:t>
                      </a:r>
                      <a:r>
                        <a:rPr sz="900" b="1" spc="30" dirty="0">
                          <a:latin typeface="Arial"/>
                          <a:cs typeface="Arial"/>
                        </a:rPr>
                        <a:t> </a:t>
                      </a:r>
                      <a:r>
                        <a:rPr sz="900" b="1" spc="100" dirty="0">
                          <a:latin typeface="Arial"/>
                          <a:cs typeface="Arial"/>
                        </a:rPr>
                        <a:t>LA</a:t>
                      </a:r>
                      <a:r>
                        <a:rPr sz="900" b="1" spc="40" dirty="0">
                          <a:latin typeface="Arial"/>
                          <a:cs typeface="Arial"/>
                        </a:rPr>
                        <a:t> </a:t>
                      </a:r>
                      <a:r>
                        <a:rPr sz="900" b="1" spc="80" dirty="0">
                          <a:latin typeface="Arial"/>
                          <a:cs typeface="Arial"/>
                        </a:rPr>
                        <a:t>FEDERA</a:t>
                      </a:r>
                      <a:endParaRPr sz="900">
                        <a:latin typeface="Arial"/>
                        <a:cs typeface="Arial"/>
                      </a:endParaRPr>
                    </a:p>
                  </a:txBody>
                  <a:tcPr marL="0" marR="0" marT="6350" marB="0">
                    <a:lnL w="19050">
                      <a:solidFill>
                        <a:srgbClr val="000000"/>
                      </a:solidFill>
                      <a:prstDash val="solid"/>
                    </a:lnL>
                    <a:lnR w="12700">
                      <a:solidFill>
                        <a:srgbClr val="000000"/>
                      </a:solidFill>
                      <a:prstDash val="solid"/>
                    </a:lnR>
                    <a:lnT w="12700">
                      <a:solidFill>
                        <a:srgbClr val="000000"/>
                      </a:solidFill>
                      <a:prstDash val="solid"/>
                    </a:lnT>
                    <a:lnB w="6350">
                      <a:solidFill>
                        <a:srgbClr val="D4D4D4"/>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01"/>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L="1270" algn="ctr">
                        <a:lnSpc>
                          <a:spcPts val="600"/>
                        </a:lnSpc>
                        <a:spcBef>
                          <a:spcPts val="45"/>
                        </a:spcBef>
                      </a:pPr>
                      <a:r>
                        <a:rPr sz="900" b="1" spc="85" dirty="0">
                          <a:latin typeface="Calibri"/>
                          <a:cs typeface="Calibri"/>
                        </a:rPr>
                        <a:t>2019</a:t>
                      </a:r>
                      <a:endParaRPr sz="900">
                        <a:latin typeface="Calibri"/>
                        <a:cs typeface="Calibri"/>
                      </a:endParaRPr>
                    </a:p>
                  </a:txBody>
                  <a:tcPr marL="0" marR="0" marT="5715"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gn="ctr">
                        <a:lnSpc>
                          <a:spcPts val="600"/>
                        </a:lnSpc>
                        <a:spcBef>
                          <a:spcPts val="45"/>
                        </a:spcBef>
                      </a:pPr>
                      <a:r>
                        <a:rPr sz="900" b="1" spc="85" dirty="0">
                          <a:latin typeface="Calibri"/>
                          <a:cs typeface="Calibri"/>
                        </a:rPr>
                        <a:t>2018</a:t>
                      </a:r>
                      <a:endParaRPr sz="900">
                        <a:latin typeface="Calibri"/>
                        <a:cs typeface="Calibri"/>
                      </a:endParaRPr>
                    </a:p>
                  </a:txBody>
                  <a:tcPr marL="0" marR="0" marT="5715"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L="18415">
                        <a:lnSpc>
                          <a:spcPts val="600"/>
                        </a:lnSpc>
                        <a:spcBef>
                          <a:spcPts val="45"/>
                        </a:spcBef>
                      </a:pPr>
                      <a:r>
                        <a:rPr sz="900" b="1" spc="85" dirty="0">
                          <a:latin typeface="Calibri"/>
                          <a:cs typeface="Calibri"/>
                        </a:rPr>
                        <a:t>DIFERENCIA</a:t>
                      </a:r>
                      <a:endParaRPr sz="900">
                        <a:latin typeface="Calibri"/>
                        <a:cs typeface="Calibri"/>
                      </a:endParaRPr>
                    </a:p>
                  </a:txBody>
                  <a:tcPr marL="0" marR="0" marT="5715"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02"/>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03"/>
                  </a:ext>
                </a:extLst>
              </a:tr>
              <a:tr h="153404">
                <a:tc>
                  <a:txBody>
                    <a:bodyPr/>
                    <a:lstStyle/>
                    <a:p>
                      <a:pPr marL="12065">
                        <a:lnSpc>
                          <a:spcPts val="600"/>
                        </a:lnSpc>
                        <a:spcBef>
                          <a:spcPts val="45"/>
                        </a:spcBef>
                      </a:pPr>
                      <a:r>
                        <a:rPr sz="900" b="1" spc="105" dirty="0">
                          <a:latin typeface="Calibri"/>
                          <a:cs typeface="Calibri"/>
                        </a:rPr>
                        <a:t>CONCEPTO</a:t>
                      </a:r>
                      <a:endParaRPr sz="900">
                        <a:latin typeface="Calibri"/>
                        <a:cs typeface="Calibri"/>
                      </a:endParaRPr>
                    </a:p>
                  </a:txBody>
                  <a:tcPr marL="0" marR="0" marT="5715"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21590" algn="r">
                        <a:lnSpc>
                          <a:spcPts val="600"/>
                        </a:lnSpc>
                        <a:spcBef>
                          <a:spcPts val="45"/>
                        </a:spcBef>
                      </a:pPr>
                      <a:r>
                        <a:rPr sz="900" b="1" spc="85" dirty="0">
                          <a:latin typeface="Calibri"/>
                          <a:cs typeface="Calibri"/>
                        </a:rPr>
                        <a:t>Millones </a:t>
                      </a:r>
                      <a:r>
                        <a:rPr sz="900" b="1" spc="105" dirty="0">
                          <a:latin typeface="Calibri"/>
                          <a:cs typeface="Calibri"/>
                        </a:rPr>
                        <a:t>de</a:t>
                      </a:r>
                      <a:r>
                        <a:rPr sz="900" b="1" spc="-65" dirty="0">
                          <a:latin typeface="Calibri"/>
                          <a:cs typeface="Calibri"/>
                        </a:rPr>
                        <a:t> </a:t>
                      </a:r>
                      <a:r>
                        <a:rPr sz="900" b="1" spc="90" dirty="0">
                          <a:latin typeface="Calibri"/>
                          <a:cs typeface="Calibri"/>
                        </a:rPr>
                        <a:t>pesos</a:t>
                      </a:r>
                      <a:endParaRPr sz="900">
                        <a:latin typeface="Calibri"/>
                        <a:cs typeface="Calibri"/>
                      </a:endParaRPr>
                    </a:p>
                  </a:txBody>
                  <a:tcPr marL="0" marR="0" marT="5715"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24130" algn="r">
                        <a:lnSpc>
                          <a:spcPts val="600"/>
                        </a:lnSpc>
                        <a:spcBef>
                          <a:spcPts val="45"/>
                        </a:spcBef>
                      </a:pPr>
                      <a:r>
                        <a:rPr sz="900" b="1" spc="85" dirty="0">
                          <a:latin typeface="Calibri"/>
                          <a:cs typeface="Calibri"/>
                        </a:rPr>
                        <a:t>Millones </a:t>
                      </a:r>
                      <a:r>
                        <a:rPr sz="900" b="1" spc="100" dirty="0">
                          <a:latin typeface="Calibri"/>
                          <a:cs typeface="Calibri"/>
                        </a:rPr>
                        <a:t>de</a:t>
                      </a:r>
                      <a:r>
                        <a:rPr sz="900" b="1" spc="-65" dirty="0">
                          <a:latin typeface="Calibri"/>
                          <a:cs typeface="Calibri"/>
                        </a:rPr>
                        <a:t> </a:t>
                      </a:r>
                      <a:r>
                        <a:rPr sz="900" b="1" spc="90" dirty="0">
                          <a:latin typeface="Calibri"/>
                          <a:cs typeface="Calibri"/>
                        </a:rPr>
                        <a:t>pesos</a:t>
                      </a:r>
                      <a:endParaRPr sz="900">
                        <a:latin typeface="Calibri"/>
                        <a:cs typeface="Calibri"/>
                      </a:endParaRPr>
                    </a:p>
                  </a:txBody>
                  <a:tcPr marL="0" marR="0" marT="5715"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04"/>
                  </a:ext>
                </a:extLst>
              </a:tr>
              <a:tr h="103547">
                <a:tc>
                  <a:txBody>
                    <a:bodyPr/>
                    <a:lstStyle/>
                    <a:p>
                      <a:pPr marL="12065">
                        <a:lnSpc>
                          <a:spcPts val="535"/>
                        </a:lnSpc>
                        <a:spcBef>
                          <a:spcPts val="95"/>
                        </a:spcBef>
                      </a:pPr>
                      <a:r>
                        <a:rPr sz="900" spc="70" dirty="0">
                          <a:latin typeface="Calibri"/>
                          <a:cs typeface="Calibri"/>
                        </a:rPr>
                        <a:t>Total</a:t>
                      </a:r>
                      <a:endParaRPr sz="900">
                        <a:latin typeface="Calibri"/>
                        <a:cs typeface="Calibri"/>
                      </a:endParaRPr>
                    </a:p>
                  </a:txBody>
                  <a:tcPr marL="0" marR="0" marT="12065"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11430" algn="r">
                        <a:lnSpc>
                          <a:spcPts val="595"/>
                        </a:lnSpc>
                        <a:spcBef>
                          <a:spcPts val="30"/>
                        </a:spcBef>
                      </a:pPr>
                      <a:r>
                        <a:rPr sz="900" b="1" spc="10" dirty="0">
                          <a:latin typeface="Arial"/>
                          <a:cs typeface="Arial"/>
                        </a:rPr>
                        <a:t>5</a:t>
                      </a:r>
                      <a:r>
                        <a:rPr sz="900" b="1" spc="-30" dirty="0">
                          <a:latin typeface="Arial"/>
                          <a:cs typeface="Arial"/>
                        </a:rPr>
                        <a:t>,</a:t>
                      </a:r>
                      <a:r>
                        <a:rPr sz="900" b="1" spc="10" dirty="0">
                          <a:latin typeface="Arial"/>
                          <a:cs typeface="Arial"/>
                        </a:rPr>
                        <a:t>8</a:t>
                      </a:r>
                      <a:r>
                        <a:rPr sz="900" b="1" spc="-5" dirty="0">
                          <a:latin typeface="Arial"/>
                          <a:cs typeface="Arial"/>
                        </a:rPr>
                        <a:t>3</a:t>
                      </a:r>
                      <a:r>
                        <a:rPr sz="900" b="1" spc="10" dirty="0">
                          <a:latin typeface="Arial"/>
                          <a:cs typeface="Arial"/>
                        </a:rPr>
                        <a:t>8</a:t>
                      </a:r>
                      <a:r>
                        <a:rPr sz="900" b="1" spc="-30" dirty="0">
                          <a:latin typeface="Arial"/>
                          <a:cs typeface="Arial"/>
                        </a:rPr>
                        <a:t>,</a:t>
                      </a:r>
                      <a:r>
                        <a:rPr sz="900" b="1" spc="10" dirty="0">
                          <a:latin typeface="Arial"/>
                          <a:cs typeface="Arial"/>
                        </a:rPr>
                        <a:t>0</a:t>
                      </a:r>
                      <a:r>
                        <a:rPr sz="900" b="1" spc="-5" dirty="0">
                          <a:latin typeface="Arial"/>
                          <a:cs typeface="Arial"/>
                        </a:rPr>
                        <a:t>5</a:t>
                      </a:r>
                      <a:r>
                        <a:rPr sz="900" b="1" spc="10" dirty="0">
                          <a:latin typeface="Arial"/>
                          <a:cs typeface="Arial"/>
                        </a:rPr>
                        <a:t>9</a:t>
                      </a:r>
                      <a:r>
                        <a:rPr sz="900" b="1" spc="-30" dirty="0">
                          <a:latin typeface="Arial"/>
                          <a:cs typeface="Arial"/>
                        </a:rPr>
                        <a:t>.</a:t>
                      </a:r>
                      <a:r>
                        <a:rPr sz="900" b="1" spc="10" dirty="0">
                          <a:latin typeface="Arial"/>
                          <a:cs typeface="Arial"/>
                        </a:rPr>
                        <a:t>70</a:t>
                      </a:r>
                      <a:endParaRPr sz="900">
                        <a:latin typeface="Arial"/>
                        <a:cs typeface="Arial"/>
                      </a:endParaRPr>
                    </a:p>
                  </a:txBody>
                  <a:tcPr marL="0" marR="0" marT="3810" marB="0">
                    <a:lnL w="9525">
                      <a:solidFill>
                        <a:srgbClr val="D4D4D4"/>
                      </a:solidFill>
                      <a:prstDash val="solid"/>
                    </a:lnL>
                    <a:lnR w="9525">
                      <a:solidFill>
                        <a:srgbClr val="D4D4D4"/>
                      </a:solidFill>
                      <a:prstDash val="solid"/>
                    </a:lnR>
                    <a:lnT w="6350">
                      <a:solidFill>
                        <a:srgbClr val="D4D4D4"/>
                      </a:solidFill>
                      <a:prstDash val="solid"/>
                    </a:lnT>
                  </a:tcPr>
                </a:tc>
                <a:tc>
                  <a:txBody>
                    <a:bodyPr/>
                    <a:lstStyle/>
                    <a:p>
                      <a:pPr marR="15875" algn="r">
                        <a:lnSpc>
                          <a:spcPts val="595"/>
                        </a:lnSpc>
                        <a:spcBef>
                          <a:spcPts val="30"/>
                        </a:spcBef>
                      </a:pPr>
                      <a:r>
                        <a:rPr sz="900" b="1" spc="-5" dirty="0">
                          <a:latin typeface="Arial"/>
                          <a:cs typeface="Arial"/>
                        </a:rPr>
                        <a:t>5</a:t>
                      </a:r>
                      <a:r>
                        <a:rPr sz="900" b="1" spc="-15" dirty="0">
                          <a:latin typeface="Arial"/>
                          <a:cs typeface="Arial"/>
                        </a:rPr>
                        <a:t>,</a:t>
                      </a:r>
                      <a:r>
                        <a:rPr sz="900" b="1" spc="-5" dirty="0">
                          <a:latin typeface="Arial"/>
                          <a:cs typeface="Arial"/>
                        </a:rPr>
                        <a:t>2</a:t>
                      </a:r>
                      <a:r>
                        <a:rPr sz="900" b="1" spc="10" dirty="0">
                          <a:latin typeface="Arial"/>
                          <a:cs typeface="Arial"/>
                        </a:rPr>
                        <a:t>7</a:t>
                      </a:r>
                      <a:r>
                        <a:rPr sz="900" b="1" spc="-5" dirty="0">
                          <a:latin typeface="Arial"/>
                          <a:cs typeface="Arial"/>
                        </a:rPr>
                        <a:t>9</a:t>
                      </a:r>
                      <a:r>
                        <a:rPr sz="900" b="1" spc="-15" dirty="0">
                          <a:latin typeface="Arial"/>
                          <a:cs typeface="Arial"/>
                        </a:rPr>
                        <a:t>,</a:t>
                      </a:r>
                      <a:r>
                        <a:rPr sz="900" b="1" spc="-5" dirty="0">
                          <a:latin typeface="Arial"/>
                          <a:cs typeface="Arial"/>
                        </a:rPr>
                        <a:t>6</a:t>
                      </a:r>
                      <a:r>
                        <a:rPr sz="900" b="1" spc="10" dirty="0">
                          <a:latin typeface="Arial"/>
                          <a:cs typeface="Arial"/>
                        </a:rPr>
                        <a:t>6</a:t>
                      </a:r>
                      <a:r>
                        <a:rPr sz="900" b="1" spc="-5" dirty="0">
                          <a:latin typeface="Arial"/>
                          <a:cs typeface="Arial"/>
                        </a:rPr>
                        <a:t>7</a:t>
                      </a:r>
                      <a:r>
                        <a:rPr sz="900" b="1" spc="-15" dirty="0">
                          <a:latin typeface="Arial"/>
                          <a:cs typeface="Arial"/>
                        </a:rPr>
                        <a:t>.</a:t>
                      </a:r>
                      <a:r>
                        <a:rPr sz="900" b="1" spc="-5" dirty="0">
                          <a:latin typeface="Arial"/>
                          <a:cs typeface="Arial"/>
                        </a:rPr>
                        <a:t>0</a:t>
                      </a:r>
                      <a:r>
                        <a:rPr sz="900" b="1" dirty="0">
                          <a:latin typeface="Arial"/>
                          <a:cs typeface="Arial"/>
                        </a:rPr>
                        <a:t>0</a:t>
                      </a:r>
                      <a:endParaRPr sz="900">
                        <a:latin typeface="Arial"/>
                        <a:cs typeface="Arial"/>
                      </a:endParaRPr>
                    </a:p>
                  </a:txBody>
                  <a:tcPr marL="0" marR="0" marT="3810" marB="0">
                    <a:lnL w="9525">
                      <a:solidFill>
                        <a:srgbClr val="D4D4D4"/>
                      </a:solidFill>
                      <a:prstDash val="solid"/>
                    </a:lnL>
                    <a:lnR w="19050">
                      <a:solidFill>
                        <a:srgbClr val="D4D4D4"/>
                      </a:solidFill>
                      <a:prstDash val="solid"/>
                    </a:lnR>
                    <a:lnT w="6350">
                      <a:solidFill>
                        <a:srgbClr val="D4D4D4"/>
                      </a:solidFill>
                      <a:prstDash val="solid"/>
                    </a:lnT>
                  </a:tcPr>
                </a:tc>
                <a:tc>
                  <a:txBody>
                    <a:bodyPr/>
                    <a:lstStyle/>
                    <a:p>
                      <a:pPr marR="9525" algn="r">
                        <a:lnSpc>
                          <a:spcPts val="595"/>
                        </a:lnSpc>
                        <a:spcBef>
                          <a:spcPts val="30"/>
                        </a:spcBef>
                      </a:pPr>
                      <a:r>
                        <a:rPr sz="900" b="1" spc="10" dirty="0">
                          <a:latin typeface="Arial"/>
                          <a:cs typeface="Arial"/>
                        </a:rPr>
                        <a:t>55</a:t>
                      </a:r>
                      <a:r>
                        <a:rPr sz="900" b="1" spc="-5" dirty="0">
                          <a:latin typeface="Arial"/>
                          <a:cs typeface="Arial"/>
                        </a:rPr>
                        <a:t>8</a:t>
                      </a:r>
                      <a:r>
                        <a:rPr sz="900" b="1" spc="-15" dirty="0">
                          <a:latin typeface="Arial"/>
                          <a:cs typeface="Arial"/>
                        </a:rPr>
                        <a:t>,</a:t>
                      </a:r>
                      <a:r>
                        <a:rPr sz="900" b="1" spc="-5" dirty="0">
                          <a:latin typeface="Arial"/>
                          <a:cs typeface="Arial"/>
                        </a:rPr>
                        <a:t>3</a:t>
                      </a:r>
                      <a:r>
                        <a:rPr sz="900" b="1" spc="10" dirty="0">
                          <a:latin typeface="Arial"/>
                          <a:cs typeface="Arial"/>
                        </a:rPr>
                        <a:t>9</a:t>
                      </a:r>
                      <a:r>
                        <a:rPr sz="900" b="1" spc="-5" dirty="0">
                          <a:latin typeface="Arial"/>
                          <a:cs typeface="Arial"/>
                        </a:rPr>
                        <a:t>2</a:t>
                      </a:r>
                      <a:r>
                        <a:rPr sz="900" b="1" spc="-15" dirty="0">
                          <a:latin typeface="Arial"/>
                          <a:cs typeface="Arial"/>
                        </a:rPr>
                        <a:t>.</a:t>
                      </a:r>
                      <a:r>
                        <a:rPr sz="900" b="1" spc="-5" dirty="0">
                          <a:latin typeface="Arial"/>
                          <a:cs typeface="Arial"/>
                        </a:rPr>
                        <a:t>7</a:t>
                      </a:r>
                      <a:r>
                        <a:rPr sz="900" b="1" dirty="0">
                          <a:latin typeface="Arial"/>
                          <a:cs typeface="Arial"/>
                        </a:rPr>
                        <a:t>0</a:t>
                      </a:r>
                      <a:endParaRPr sz="900">
                        <a:latin typeface="Arial"/>
                        <a:cs typeface="Arial"/>
                      </a:endParaRPr>
                    </a:p>
                  </a:txBody>
                  <a:tcPr marL="0" marR="0" marT="3810" marB="0">
                    <a:lnL w="19050">
                      <a:solidFill>
                        <a:srgbClr val="D4D4D4"/>
                      </a:solidFill>
                      <a:prstDash val="solid"/>
                    </a:lnL>
                    <a:lnR w="12700">
                      <a:solidFill>
                        <a:srgbClr val="000000"/>
                      </a:solidFill>
                      <a:prstDash val="solid"/>
                    </a:lnR>
                    <a:lnT w="6350">
                      <a:solidFill>
                        <a:srgbClr val="D4D4D4"/>
                      </a:solidFill>
                      <a:prstDash val="solid"/>
                    </a:lnT>
                  </a:tcPr>
                </a:tc>
                <a:extLst>
                  <a:ext uri="{0D108BD9-81ED-4DB2-BD59-A6C34878D82A}">
                    <a16:rowId xmlns:a16="http://schemas.microsoft.com/office/drawing/2014/main" val="10005"/>
                  </a:ext>
                </a:extLst>
              </a:tr>
              <a:tr h="164057">
                <a:tc>
                  <a:txBody>
                    <a:bodyPr/>
                    <a:lstStyle/>
                    <a:p>
                      <a:pPr marL="12065">
                        <a:lnSpc>
                          <a:spcPts val="615"/>
                        </a:lnSpc>
                        <a:spcBef>
                          <a:spcPts val="20"/>
                        </a:spcBef>
                      </a:pPr>
                      <a:r>
                        <a:rPr sz="900" b="1" spc="110" dirty="0">
                          <a:latin typeface="Times New Roman"/>
                          <a:cs typeface="Times New Roman"/>
                        </a:rPr>
                        <a:t>INGRESOS</a:t>
                      </a:r>
                      <a:r>
                        <a:rPr sz="900" b="1" spc="50" dirty="0">
                          <a:latin typeface="Times New Roman"/>
                          <a:cs typeface="Times New Roman"/>
                        </a:rPr>
                        <a:t> </a:t>
                      </a:r>
                      <a:r>
                        <a:rPr sz="900" b="1" spc="120" dirty="0">
                          <a:latin typeface="Times New Roman"/>
                          <a:cs typeface="Times New Roman"/>
                        </a:rPr>
                        <a:t>DEL</a:t>
                      </a:r>
                      <a:r>
                        <a:rPr sz="900" b="1" spc="15" dirty="0">
                          <a:latin typeface="Times New Roman"/>
                          <a:cs typeface="Times New Roman"/>
                        </a:rPr>
                        <a:t> </a:t>
                      </a:r>
                      <a:r>
                        <a:rPr sz="900" b="1" spc="120" dirty="0">
                          <a:latin typeface="Times New Roman"/>
                          <a:cs typeface="Times New Roman"/>
                        </a:rPr>
                        <a:t>GOBIERNO</a:t>
                      </a:r>
                      <a:r>
                        <a:rPr sz="900" b="1" spc="25" dirty="0">
                          <a:latin typeface="Times New Roman"/>
                          <a:cs typeface="Times New Roman"/>
                        </a:rPr>
                        <a:t> </a:t>
                      </a:r>
                      <a:r>
                        <a:rPr sz="900" b="1" spc="110" dirty="0">
                          <a:latin typeface="Times New Roman"/>
                          <a:cs typeface="Times New Roman"/>
                        </a:rPr>
                        <a:t>FEDERAL</a:t>
                      </a:r>
                      <a:r>
                        <a:rPr sz="900" b="1" spc="15" dirty="0">
                          <a:latin typeface="Times New Roman"/>
                          <a:cs typeface="Times New Roman"/>
                        </a:rPr>
                        <a:t> </a:t>
                      </a:r>
                      <a:r>
                        <a:rPr sz="900" b="1" spc="85" dirty="0">
                          <a:latin typeface="Times New Roman"/>
                          <a:cs typeface="Times New Roman"/>
                        </a:rPr>
                        <a:t>(1+3+4+5+6+8+9)</a:t>
                      </a:r>
                      <a:endParaRPr sz="900">
                        <a:latin typeface="Times New Roman"/>
                        <a:cs typeface="Times New Roman"/>
                      </a:endParaRPr>
                    </a:p>
                  </a:txBody>
                  <a:tcPr marL="0" marR="0" marT="2540" marB="0">
                    <a:lnL w="19050">
                      <a:solidFill>
                        <a:srgbClr val="000000"/>
                      </a:solidFill>
                      <a:prstDash val="solid"/>
                    </a:lnL>
                    <a:lnT w="6350">
                      <a:solidFill>
                        <a:srgbClr val="D4D4D4"/>
                      </a:solidFill>
                      <a:prstDash val="solid"/>
                    </a:lnT>
                    <a:lnB w="9525">
                      <a:solidFill>
                        <a:srgbClr val="D4D4D4"/>
                      </a:solidFill>
                      <a:prstDash val="solid"/>
                    </a:lnB>
                  </a:tcPr>
                </a:tc>
                <a:tc gridSpan="3">
                  <a:txBody>
                    <a:bodyPr/>
                    <a:lstStyle/>
                    <a:p>
                      <a:pPr marL="319405">
                        <a:lnSpc>
                          <a:spcPct val="100000"/>
                        </a:lnSpc>
                        <a:spcBef>
                          <a:spcPts val="75"/>
                        </a:spcBef>
                        <a:tabLst>
                          <a:tab pos="1073785" algn="l"/>
                          <a:tab pos="1687830" algn="l"/>
                        </a:tabLst>
                      </a:pPr>
                      <a:r>
                        <a:rPr sz="900" b="1" spc="15" dirty="0">
                          <a:latin typeface="Arial"/>
                          <a:cs typeface="Arial"/>
                        </a:rPr>
                        <a:t>3</a:t>
                      </a:r>
                      <a:r>
                        <a:rPr sz="900" b="1" spc="-25" dirty="0">
                          <a:latin typeface="Arial"/>
                          <a:cs typeface="Arial"/>
                        </a:rPr>
                        <a:t>,</a:t>
                      </a:r>
                      <a:r>
                        <a:rPr sz="900" b="1" spc="15" dirty="0">
                          <a:latin typeface="Arial"/>
                          <a:cs typeface="Arial"/>
                        </a:rPr>
                        <a:t>952</a:t>
                      </a:r>
                      <a:r>
                        <a:rPr sz="900" b="1" spc="-25" dirty="0">
                          <a:latin typeface="Arial"/>
                          <a:cs typeface="Arial"/>
                        </a:rPr>
                        <a:t>,</a:t>
                      </a:r>
                      <a:r>
                        <a:rPr sz="900" b="1" spc="15" dirty="0">
                          <a:latin typeface="Arial"/>
                          <a:cs typeface="Arial"/>
                        </a:rPr>
                        <a:t>357</a:t>
                      </a:r>
                      <a:r>
                        <a:rPr sz="900" b="1" spc="-10" dirty="0">
                          <a:latin typeface="Arial"/>
                          <a:cs typeface="Arial"/>
                        </a:rPr>
                        <a:t>.</a:t>
                      </a:r>
                      <a:r>
                        <a:rPr sz="900" b="1" dirty="0">
                          <a:latin typeface="Arial"/>
                          <a:cs typeface="Arial"/>
                        </a:rPr>
                        <a:t>40	</a:t>
                      </a:r>
                      <a:r>
                        <a:rPr sz="900" b="1" spc="15" dirty="0">
                          <a:latin typeface="Arial"/>
                          <a:cs typeface="Arial"/>
                        </a:rPr>
                        <a:t>3</a:t>
                      </a:r>
                      <a:r>
                        <a:rPr sz="900" b="1" spc="-10" dirty="0">
                          <a:latin typeface="Arial"/>
                          <a:cs typeface="Arial"/>
                        </a:rPr>
                        <a:t>,</a:t>
                      </a:r>
                      <a:r>
                        <a:rPr sz="900" b="1" dirty="0">
                          <a:latin typeface="Arial"/>
                          <a:cs typeface="Arial"/>
                        </a:rPr>
                        <a:t>5</a:t>
                      </a:r>
                      <a:r>
                        <a:rPr sz="900" b="1" spc="15" dirty="0">
                          <a:latin typeface="Arial"/>
                          <a:cs typeface="Arial"/>
                        </a:rPr>
                        <a:t>84</a:t>
                      </a:r>
                      <a:r>
                        <a:rPr sz="900" b="1" spc="-10" dirty="0">
                          <a:latin typeface="Arial"/>
                          <a:cs typeface="Arial"/>
                        </a:rPr>
                        <a:t>,</a:t>
                      </a:r>
                      <a:r>
                        <a:rPr sz="900" b="1" spc="15" dirty="0">
                          <a:latin typeface="Arial"/>
                          <a:cs typeface="Arial"/>
                        </a:rPr>
                        <a:t>91</a:t>
                      </a:r>
                      <a:r>
                        <a:rPr sz="900" b="1" dirty="0">
                          <a:latin typeface="Arial"/>
                          <a:cs typeface="Arial"/>
                        </a:rPr>
                        <a:t>8</a:t>
                      </a:r>
                      <a:r>
                        <a:rPr sz="900" b="1" spc="-10" dirty="0">
                          <a:latin typeface="Arial"/>
                          <a:cs typeface="Arial"/>
                        </a:rPr>
                        <a:t>.</a:t>
                      </a:r>
                      <a:r>
                        <a:rPr sz="900" b="1" spc="15" dirty="0">
                          <a:latin typeface="Arial"/>
                          <a:cs typeface="Arial"/>
                        </a:rPr>
                        <a:t>4</a:t>
                      </a:r>
                      <a:r>
                        <a:rPr sz="900" b="1" dirty="0">
                          <a:latin typeface="Arial"/>
                          <a:cs typeface="Arial"/>
                        </a:rPr>
                        <a:t>0	</a:t>
                      </a:r>
                      <a:r>
                        <a:rPr sz="900" b="1" spc="15" dirty="0">
                          <a:latin typeface="Arial"/>
                          <a:cs typeface="Arial"/>
                        </a:rPr>
                        <a:t>367</a:t>
                      </a:r>
                      <a:r>
                        <a:rPr sz="900" b="1" spc="-10" dirty="0">
                          <a:latin typeface="Arial"/>
                          <a:cs typeface="Arial"/>
                        </a:rPr>
                        <a:t>,</a:t>
                      </a:r>
                      <a:r>
                        <a:rPr sz="900" b="1" dirty="0">
                          <a:latin typeface="Arial"/>
                          <a:cs typeface="Arial"/>
                        </a:rPr>
                        <a:t>4</a:t>
                      </a:r>
                      <a:r>
                        <a:rPr sz="900" b="1" spc="15" dirty="0">
                          <a:latin typeface="Arial"/>
                          <a:cs typeface="Arial"/>
                        </a:rPr>
                        <a:t>39</a:t>
                      </a:r>
                      <a:r>
                        <a:rPr sz="900" b="1" spc="-10" dirty="0">
                          <a:latin typeface="Arial"/>
                          <a:cs typeface="Arial"/>
                        </a:rPr>
                        <a:t>.</a:t>
                      </a:r>
                      <a:r>
                        <a:rPr sz="900" b="1" spc="15" dirty="0">
                          <a:latin typeface="Arial"/>
                          <a:cs typeface="Arial"/>
                        </a:rPr>
                        <a:t>00</a:t>
                      </a:r>
                      <a:endParaRPr sz="900">
                        <a:latin typeface="Arial"/>
                        <a:cs typeface="Arial"/>
                      </a:endParaRPr>
                    </a:p>
                  </a:txBody>
                  <a:tcPr marL="0" marR="0" marT="9525" marB="0">
                    <a:lnR w="12700">
                      <a:solidFill>
                        <a:srgbClr val="000000"/>
                      </a:solidFill>
                      <a:prstDash val="solid"/>
                    </a:lnR>
                    <a:solidFill>
                      <a:srgbClr val="FFFF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9525">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9525">
                      <a:solidFill>
                        <a:srgbClr val="D4D4D4"/>
                      </a:solidFill>
                      <a:prstDash val="solid"/>
                    </a:lnR>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19050">
                      <a:solidFill>
                        <a:srgbClr val="D4D4D4"/>
                      </a:solidFill>
                      <a:prstDash val="solid"/>
                    </a:lnR>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B w="6350">
                      <a:solidFill>
                        <a:srgbClr val="D4D4D4"/>
                      </a:solidFill>
                      <a:prstDash val="solid"/>
                    </a:lnB>
                  </a:tcPr>
                </a:tc>
                <a:extLst>
                  <a:ext uri="{0D108BD9-81ED-4DB2-BD59-A6C34878D82A}">
                    <a16:rowId xmlns:a16="http://schemas.microsoft.com/office/drawing/2014/main" val="10007"/>
                  </a:ext>
                </a:extLst>
              </a:tr>
              <a:tr h="163346">
                <a:tc>
                  <a:txBody>
                    <a:bodyPr/>
                    <a:lstStyle/>
                    <a:p>
                      <a:pPr marL="12065">
                        <a:lnSpc>
                          <a:spcPct val="100000"/>
                        </a:lnSpc>
                        <a:spcBef>
                          <a:spcPts val="70"/>
                        </a:spcBef>
                      </a:pPr>
                      <a:r>
                        <a:rPr sz="900" b="1" spc="80" dirty="0">
                          <a:latin typeface="Arial"/>
                          <a:cs typeface="Arial"/>
                        </a:rPr>
                        <a:t>Impuestos</a:t>
                      </a:r>
                      <a:endParaRPr sz="900">
                        <a:latin typeface="Arial"/>
                        <a:cs typeface="Arial"/>
                      </a:endParaRPr>
                    </a:p>
                  </a:txBody>
                  <a:tcPr marL="0" marR="0" marT="889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890" algn="r">
                        <a:lnSpc>
                          <a:spcPct val="100000"/>
                        </a:lnSpc>
                        <a:spcBef>
                          <a:spcPts val="70"/>
                        </a:spcBef>
                      </a:pPr>
                      <a:r>
                        <a:rPr sz="900" b="1" spc="15" dirty="0">
                          <a:latin typeface="Arial"/>
                          <a:cs typeface="Arial"/>
                        </a:rPr>
                        <a:t>3</a:t>
                      </a:r>
                      <a:r>
                        <a:rPr sz="900" b="1" spc="-25" dirty="0">
                          <a:latin typeface="Arial"/>
                          <a:cs typeface="Arial"/>
                        </a:rPr>
                        <a:t>,</a:t>
                      </a:r>
                      <a:r>
                        <a:rPr sz="900" b="1" spc="15" dirty="0">
                          <a:latin typeface="Arial"/>
                          <a:cs typeface="Arial"/>
                        </a:rPr>
                        <a:t>311</a:t>
                      </a:r>
                      <a:r>
                        <a:rPr sz="900" b="1" spc="-25" dirty="0">
                          <a:latin typeface="Arial"/>
                          <a:cs typeface="Arial"/>
                        </a:rPr>
                        <a:t>,</a:t>
                      </a:r>
                      <a:r>
                        <a:rPr sz="900" b="1" spc="15" dirty="0">
                          <a:latin typeface="Arial"/>
                          <a:cs typeface="Arial"/>
                        </a:rPr>
                        <a:t>373</a:t>
                      </a:r>
                      <a:r>
                        <a:rPr sz="900" b="1" spc="-10" dirty="0">
                          <a:latin typeface="Arial"/>
                          <a:cs typeface="Arial"/>
                        </a:rPr>
                        <a:t>.</a:t>
                      </a:r>
                      <a:r>
                        <a:rPr sz="900" b="1" dirty="0">
                          <a:latin typeface="Arial"/>
                          <a:cs typeface="Arial"/>
                        </a:rPr>
                        <a:t>40</a:t>
                      </a:r>
                      <a:endParaRPr sz="900">
                        <a:latin typeface="Arial"/>
                        <a:cs typeface="Arial"/>
                      </a:endParaRPr>
                    </a:p>
                  </a:txBody>
                  <a:tcPr marL="0" marR="0" marT="889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255" algn="r">
                        <a:lnSpc>
                          <a:spcPct val="100000"/>
                        </a:lnSpc>
                        <a:spcBef>
                          <a:spcPts val="70"/>
                        </a:spcBef>
                      </a:pPr>
                      <a:r>
                        <a:rPr sz="900" b="1" spc="15" dirty="0">
                          <a:latin typeface="Arial"/>
                          <a:cs typeface="Arial"/>
                        </a:rPr>
                        <a:t>2</a:t>
                      </a:r>
                      <a:r>
                        <a:rPr sz="900" b="1" spc="-10" dirty="0">
                          <a:latin typeface="Arial"/>
                          <a:cs typeface="Arial"/>
                        </a:rPr>
                        <a:t>,</a:t>
                      </a:r>
                      <a:r>
                        <a:rPr sz="900" b="1" dirty="0">
                          <a:latin typeface="Arial"/>
                          <a:cs typeface="Arial"/>
                        </a:rPr>
                        <a:t>9</a:t>
                      </a:r>
                      <a:r>
                        <a:rPr sz="900" b="1" spc="15" dirty="0">
                          <a:latin typeface="Arial"/>
                          <a:cs typeface="Arial"/>
                        </a:rPr>
                        <a:t>57</a:t>
                      </a:r>
                      <a:r>
                        <a:rPr sz="900" b="1" spc="-10" dirty="0">
                          <a:latin typeface="Arial"/>
                          <a:cs typeface="Arial"/>
                        </a:rPr>
                        <a:t>,</a:t>
                      </a:r>
                      <a:r>
                        <a:rPr sz="900" b="1" spc="15" dirty="0">
                          <a:latin typeface="Arial"/>
                          <a:cs typeface="Arial"/>
                        </a:rPr>
                        <a:t>46</a:t>
                      </a:r>
                      <a:r>
                        <a:rPr sz="900" b="1" dirty="0">
                          <a:latin typeface="Arial"/>
                          <a:cs typeface="Arial"/>
                        </a:rPr>
                        <a:t>9</a:t>
                      </a:r>
                      <a:r>
                        <a:rPr sz="900" b="1" spc="-10" dirty="0">
                          <a:latin typeface="Arial"/>
                          <a:cs typeface="Arial"/>
                        </a:rPr>
                        <a:t>.</a:t>
                      </a:r>
                      <a:r>
                        <a:rPr sz="900" b="1" spc="15" dirty="0">
                          <a:latin typeface="Arial"/>
                          <a:cs typeface="Arial"/>
                        </a:rPr>
                        <a:t>90</a:t>
                      </a:r>
                      <a:endParaRPr sz="900">
                        <a:latin typeface="Arial"/>
                        <a:cs typeface="Arial"/>
                      </a:endParaRPr>
                    </a:p>
                  </a:txBody>
                  <a:tcPr marL="0" marR="0" marT="889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R="2540" algn="r">
                        <a:lnSpc>
                          <a:spcPct val="100000"/>
                        </a:lnSpc>
                        <a:spcBef>
                          <a:spcPts val="70"/>
                        </a:spcBef>
                      </a:pPr>
                      <a:r>
                        <a:rPr sz="900" b="1" spc="15" dirty="0">
                          <a:latin typeface="Arial"/>
                          <a:cs typeface="Arial"/>
                        </a:rPr>
                        <a:t>353</a:t>
                      </a:r>
                      <a:r>
                        <a:rPr sz="900" b="1" spc="-10" dirty="0">
                          <a:latin typeface="Arial"/>
                          <a:cs typeface="Arial"/>
                        </a:rPr>
                        <a:t>,</a:t>
                      </a:r>
                      <a:r>
                        <a:rPr sz="900" b="1" dirty="0">
                          <a:latin typeface="Arial"/>
                          <a:cs typeface="Arial"/>
                        </a:rPr>
                        <a:t>9</a:t>
                      </a:r>
                      <a:r>
                        <a:rPr sz="900" b="1" spc="15" dirty="0">
                          <a:latin typeface="Arial"/>
                          <a:cs typeface="Arial"/>
                        </a:rPr>
                        <a:t>03</a:t>
                      </a:r>
                      <a:r>
                        <a:rPr sz="900" b="1" spc="-10" dirty="0">
                          <a:latin typeface="Arial"/>
                          <a:cs typeface="Arial"/>
                        </a:rPr>
                        <a:t>.</a:t>
                      </a:r>
                      <a:r>
                        <a:rPr sz="900" b="1" spc="15" dirty="0">
                          <a:latin typeface="Arial"/>
                          <a:cs typeface="Arial"/>
                        </a:rPr>
                        <a:t>50</a:t>
                      </a:r>
                      <a:endParaRPr sz="900">
                        <a:latin typeface="Arial"/>
                        <a:cs typeface="Arial"/>
                      </a:endParaRPr>
                    </a:p>
                  </a:txBody>
                  <a:tcPr marL="0" marR="0" marT="889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08"/>
                  </a:ext>
                </a:extLst>
              </a:tr>
              <a:tr h="155107">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09"/>
                  </a:ext>
                </a:extLst>
              </a:tr>
              <a:tr h="163346">
                <a:tc>
                  <a:txBody>
                    <a:bodyPr/>
                    <a:lstStyle/>
                    <a:p>
                      <a:pPr marL="12065">
                        <a:lnSpc>
                          <a:spcPct val="100000"/>
                        </a:lnSpc>
                        <a:spcBef>
                          <a:spcPts val="70"/>
                        </a:spcBef>
                      </a:pPr>
                      <a:r>
                        <a:rPr sz="900" b="1" spc="70" dirty="0">
                          <a:latin typeface="Arial"/>
                          <a:cs typeface="Arial"/>
                        </a:rPr>
                        <a:t>Contribuciones </a:t>
                      </a:r>
                      <a:r>
                        <a:rPr sz="900" b="1" spc="80" dirty="0">
                          <a:latin typeface="Arial"/>
                          <a:cs typeface="Arial"/>
                        </a:rPr>
                        <a:t>de</a:t>
                      </a:r>
                      <a:r>
                        <a:rPr sz="900" b="1" spc="5" dirty="0">
                          <a:latin typeface="Arial"/>
                          <a:cs typeface="Arial"/>
                        </a:rPr>
                        <a:t> </a:t>
                      </a:r>
                      <a:r>
                        <a:rPr sz="900" b="1" spc="85" dirty="0">
                          <a:latin typeface="Arial"/>
                          <a:cs typeface="Arial"/>
                        </a:rPr>
                        <a:t>mejoras</a:t>
                      </a:r>
                      <a:endParaRPr sz="900">
                        <a:latin typeface="Arial"/>
                        <a:cs typeface="Arial"/>
                      </a:endParaRPr>
                    </a:p>
                  </a:txBody>
                  <a:tcPr marL="0" marR="0" marT="889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890" algn="r">
                        <a:lnSpc>
                          <a:spcPct val="100000"/>
                        </a:lnSpc>
                        <a:spcBef>
                          <a:spcPts val="70"/>
                        </a:spcBef>
                      </a:pPr>
                      <a:r>
                        <a:rPr sz="900" b="1" spc="15" dirty="0">
                          <a:latin typeface="Arial"/>
                          <a:cs typeface="Arial"/>
                        </a:rPr>
                        <a:t>38</a:t>
                      </a:r>
                      <a:r>
                        <a:rPr sz="900" b="1" spc="-25" dirty="0">
                          <a:latin typeface="Arial"/>
                          <a:cs typeface="Arial"/>
                        </a:rPr>
                        <a:t>.</a:t>
                      </a:r>
                      <a:r>
                        <a:rPr sz="900" b="1" dirty="0">
                          <a:latin typeface="Arial"/>
                          <a:cs typeface="Arial"/>
                        </a:rPr>
                        <a:t>3</a:t>
                      </a:r>
                      <a:endParaRPr sz="900">
                        <a:latin typeface="Arial"/>
                        <a:cs typeface="Arial"/>
                      </a:endParaRPr>
                    </a:p>
                  </a:txBody>
                  <a:tcPr marL="0" marR="0" marT="889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10795" algn="r">
                        <a:lnSpc>
                          <a:spcPct val="100000"/>
                        </a:lnSpc>
                        <a:spcBef>
                          <a:spcPts val="70"/>
                        </a:spcBef>
                      </a:pPr>
                      <a:r>
                        <a:rPr sz="900" b="1" dirty="0">
                          <a:latin typeface="Arial"/>
                          <a:cs typeface="Arial"/>
                        </a:rPr>
                        <a:t>3</a:t>
                      </a:r>
                      <a:r>
                        <a:rPr sz="900" b="1" spc="15" dirty="0">
                          <a:latin typeface="Arial"/>
                          <a:cs typeface="Arial"/>
                        </a:rPr>
                        <a:t>6</a:t>
                      </a:r>
                      <a:r>
                        <a:rPr sz="900" b="1" spc="-10" dirty="0">
                          <a:latin typeface="Arial"/>
                          <a:cs typeface="Arial"/>
                        </a:rPr>
                        <a:t>.</a:t>
                      </a:r>
                      <a:r>
                        <a:rPr sz="900" b="1" dirty="0">
                          <a:latin typeface="Arial"/>
                          <a:cs typeface="Arial"/>
                        </a:rPr>
                        <a:t>1</a:t>
                      </a:r>
                      <a:endParaRPr sz="900">
                        <a:latin typeface="Arial"/>
                        <a:cs typeface="Arial"/>
                      </a:endParaRPr>
                    </a:p>
                  </a:txBody>
                  <a:tcPr marL="0" marR="0" marT="889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R="2540" algn="r">
                        <a:lnSpc>
                          <a:spcPct val="100000"/>
                        </a:lnSpc>
                        <a:spcBef>
                          <a:spcPts val="70"/>
                        </a:spcBef>
                      </a:pPr>
                      <a:r>
                        <a:rPr sz="900" b="1" spc="15" dirty="0">
                          <a:latin typeface="Arial"/>
                          <a:cs typeface="Arial"/>
                        </a:rPr>
                        <a:t>2</a:t>
                      </a:r>
                      <a:r>
                        <a:rPr sz="900" b="1" spc="-10" dirty="0">
                          <a:latin typeface="Arial"/>
                          <a:cs typeface="Arial"/>
                        </a:rPr>
                        <a:t>.</a:t>
                      </a:r>
                      <a:r>
                        <a:rPr sz="900" b="1" spc="15" dirty="0">
                          <a:latin typeface="Arial"/>
                          <a:cs typeface="Arial"/>
                        </a:rPr>
                        <a:t>20</a:t>
                      </a:r>
                      <a:endParaRPr sz="900">
                        <a:latin typeface="Arial"/>
                        <a:cs typeface="Arial"/>
                      </a:endParaRPr>
                    </a:p>
                  </a:txBody>
                  <a:tcPr marL="0" marR="0" marT="889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10"/>
                  </a:ext>
                </a:extLst>
              </a:tr>
              <a:tr h="164057">
                <a:tc>
                  <a:txBody>
                    <a:bodyPr/>
                    <a:lstStyle/>
                    <a:p>
                      <a:pPr marL="12065">
                        <a:lnSpc>
                          <a:spcPct val="100000"/>
                        </a:lnSpc>
                        <a:spcBef>
                          <a:spcPts val="75"/>
                        </a:spcBef>
                      </a:pPr>
                      <a:r>
                        <a:rPr sz="900" b="1" spc="85" dirty="0">
                          <a:latin typeface="Arial"/>
                          <a:cs typeface="Arial"/>
                        </a:rPr>
                        <a:t>Derechos</a:t>
                      </a:r>
                      <a:endParaRPr sz="900">
                        <a:latin typeface="Arial"/>
                        <a:cs typeface="Arial"/>
                      </a:endParaRPr>
                    </a:p>
                  </a:txBody>
                  <a:tcPr marL="0" marR="0" marT="9525"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890" algn="r">
                        <a:lnSpc>
                          <a:spcPct val="100000"/>
                        </a:lnSpc>
                        <a:spcBef>
                          <a:spcPts val="75"/>
                        </a:spcBef>
                      </a:pPr>
                      <a:r>
                        <a:rPr sz="900" b="1" spc="15" dirty="0">
                          <a:latin typeface="Arial"/>
                          <a:cs typeface="Arial"/>
                        </a:rPr>
                        <a:t>46</a:t>
                      </a:r>
                      <a:r>
                        <a:rPr sz="900" b="1" spc="-25" dirty="0">
                          <a:latin typeface="Arial"/>
                          <a:cs typeface="Arial"/>
                        </a:rPr>
                        <a:t>,</a:t>
                      </a:r>
                      <a:r>
                        <a:rPr sz="900" b="1" spc="15" dirty="0">
                          <a:latin typeface="Arial"/>
                          <a:cs typeface="Arial"/>
                        </a:rPr>
                        <a:t>273</a:t>
                      </a:r>
                      <a:r>
                        <a:rPr sz="900" b="1" spc="-10" dirty="0">
                          <a:latin typeface="Arial"/>
                          <a:cs typeface="Arial"/>
                        </a:rPr>
                        <a:t>.</a:t>
                      </a:r>
                      <a:r>
                        <a:rPr sz="900" b="1" dirty="0">
                          <a:latin typeface="Arial"/>
                          <a:cs typeface="Arial"/>
                        </a:rPr>
                        <a:t>60</a:t>
                      </a:r>
                      <a:endParaRPr sz="900">
                        <a:latin typeface="Arial"/>
                        <a:cs typeface="Arial"/>
                      </a:endParaRPr>
                    </a:p>
                  </a:txBody>
                  <a:tcPr marL="0" marR="0" marT="9525"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255" algn="r">
                        <a:lnSpc>
                          <a:spcPct val="100000"/>
                        </a:lnSpc>
                        <a:spcBef>
                          <a:spcPts val="75"/>
                        </a:spcBef>
                      </a:pPr>
                      <a:r>
                        <a:rPr sz="900" b="1" spc="15" dirty="0">
                          <a:latin typeface="Arial"/>
                          <a:cs typeface="Arial"/>
                        </a:rPr>
                        <a:t>46</a:t>
                      </a:r>
                      <a:r>
                        <a:rPr sz="900" b="1" spc="-10" dirty="0">
                          <a:latin typeface="Arial"/>
                          <a:cs typeface="Arial"/>
                        </a:rPr>
                        <a:t>,</a:t>
                      </a:r>
                      <a:r>
                        <a:rPr sz="900" b="1" spc="15" dirty="0">
                          <a:latin typeface="Arial"/>
                          <a:cs typeface="Arial"/>
                        </a:rPr>
                        <a:t>39</a:t>
                      </a:r>
                      <a:r>
                        <a:rPr sz="900" b="1" dirty="0">
                          <a:latin typeface="Arial"/>
                          <a:cs typeface="Arial"/>
                        </a:rPr>
                        <a:t>9</a:t>
                      </a:r>
                      <a:r>
                        <a:rPr sz="900" b="1" spc="-10" dirty="0">
                          <a:latin typeface="Arial"/>
                          <a:cs typeface="Arial"/>
                        </a:rPr>
                        <a:t>.</a:t>
                      </a:r>
                      <a:r>
                        <a:rPr sz="900" b="1" spc="15" dirty="0">
                          <a:latin typeface="Arial"/>
                          <a:cs typeface="Arial"/>
                        </a:rPr>
                        <a:t>50</a:t>
                      </a:r>
                      <a:endParaRPr sz="900">
                        <a:latin typeface="Arial"/>
                        <a:cs typeface="Arial"/>
                      </a:endParaRPr>
                    </a:p>
                  </a:txBody>
                  <a:tcPr marL="0" marR="0" marT="9525"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R="3175" algn="r">
                        <a:lnSpc>
                          <a:spcPct val="100000"/>
                        </a:lnSpc>
                        <a:spcBef>
                          <a:spcPts val="75"/>
                        </a:spcBef>
                      </a:pPr>
                      <a:r>
                        <a:rPr sz="900" b="1" spc="5" dirty="0">
                          <a:latin typeface="Arial"/>
                          <a:cs typeface="Arial"/>
                        </a:rPr>
                        <a:t>-</a:t>
                      </a:r>
                      <a:r>
                        <a:rPr sz="900" b="1" dirty="0">
                          <a:latin typeface="Arial"/>
                          <a:cs typeface="Arial"/>
                        </a:rPr>
                        <a:t>1</a:t>
                      </a:r>
                      <a:r>
                        <a:rPr sz="900" b="1" spc="15" dirty="0">
                          <a:latin typeface="Arial"/>
                          <a:cs typeface="Arial"/>
                        </a:rPr>
                        <a:t>25</a:t>
                      </a:r>
                      <a:r>
                        <a:rPr sz="900" b="1" spc="-10" dirty="0">
                          <a:latin typeface="Arial"/>
                          <a:cs typeface="Arial"/>
                        </a:rPr>
                        <a:t>.</a:t>
                      </a:r>
                      <a:r>
                        <a:rPr sz="900" b="1" spc="15" dirty="0">
                          <a:latin typeface="Arial"/>
                          <a:cs typeface="Arial"/>
                        </a:rPr>
                        <a:t>90</a:t>
                      </a:r>
                      <a:endParaRPr sz="900">
                        <a:latin typeface="Arial"/>
                        <a:cs typeface="Arial"/>
                      </a:endParaRPr>
                    </a:p>
                  </a:txBody>
                  <a:tcPr marL="0" marR="0" marT="9525"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11"/>
                  </a:ext>
                </a:extLst>
              </a:tr>
              <a:tr h="164057">
                <a:tc>
                  <a:txBody>
                    <a:bodyPr/>
                    <a:lstStyle/>
                    <a:p>
                      <a:pPr marL="12065">
                        <a:lnSpc>
                          <a:spcPct val="100000"/>
                        </a:lnSpc>
                        <a:spcBef>
                          <a:spcPts val="75"/>
                        </a:spcBef>
                      </a:pPr>
                      <a:r>
                        <a:rPr sz="900" b="1" spc="75" dirty="0">
                          <a:latin typeface="Arial"/>
                          <a:cs typeface="Arial"/>
                        </a:rPr>
                        <a:t>Productos</a:t>
                      </a:r>
                      <a:endParaRPr sz="900">
                        <a:latin typeface="Arial"/>
                        <a:cs typeface="Arial"/>
                      </a:endParaRPr>
                    </a:p>
                  </a:txBody>
                  <a:tcPr marL="0" marR="0" marT="9525"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890" algn="r">
                        <a:lnSpc>
                          <a:spcPct val="100000"/>
                        </a:lnSpc>
                        <a:spcBef>
                          <a:spcPts val="75"/>
                        </a:spcBef>
                      </a:pPr>
                      <a:r>
                        <a:rPr sz="900" b="1" spc="15" dirty="0">
                          <a:latin typeface="Arial"/>
                          <a:cs typeface="Arial"/>
                        </a:rPr>
                        <a:t>6</a:t>
                      </a:r>
                      <a:r>
                        <a:rPr sz="900" b="1" spc="-25" dirty="0">
                          <a:latin typeface="Arial"/>
                          <a:cs typeface="Arial"/>
                        </a:rPr>
                        <a:t>,</a:t>
                      </a:r>
                      <a:r>
                        <a:rPr sz="900" b="1" spc="15" dirty="0">
                          <a:latin typeface="Arial"/>
                          <a:cs typeface="Arial"/>
                        </a:rPr>
                        <a:t>778</a:t>
                      </a:r>
                      <a:r>
                        <a:rPr sz="900" b="1" spc="-10" dirty="0">
                          <a:latin typeface="Arial"/>
                          <a:cs typeface="Arial"/>
                        </a:rPr>
                        <a:t>.</a:t>
                      </a:r>
                      <a:r>
                        <a:rPr sz="900" b="1" dirty="0">
                          <a:latin typeface="Arial"/>
                          <a:cs typeface="Arial"/>
                        </a:rPr>
                        <a:t>10</a:t>
                      </a:r>
                      <a:endParaRPr sz="900">
                        <a:latin typeface="Arial"/>
                        <a:cs typeface="Arial"/>
                      </a:endParaRPr>
                    </a:p>
                  </a:txBody>
                  <a:tcPr marL="0" marR="0" marT="9525"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255" algn="r">
                        <a:lnSpc>
                          <a:spcPct val="100000"/>
                        </a:lnSpc>
                        <a:spcBef>
                          <a:spcPts val="75"/>
                        </a:spcBef>
                      </a:pPr>
                      <a:r>
                        <a:rPr sz="900" b="1" spc="15" dirty="0">
                          <a:latin typeface="Arial"/>
                          <a:cs typeface="Arial"/>
                        </a:rPr>
                        <a:t>6</a:t>
                      </a:r>
                      <a:r>
                        <a:rPr sz="900" b="1" spc="-10" dirty="0">
                          <a:latin typeface="Arial"/>
                          <a:cs typeface="Arial"/>
                        </a:rPr>
                        <a:t>,</a:t>
                      </a:r>
                      <a:r>
                        <a:rPr sz="900" b="1" spc="15" dirty="0">
                          <a:latin typeface="Arial"/>
                          <a:cs typeface="Arial"/>
                        </a:rPr>
                        <a:t>42</a:t>
                      </a:r>
                      <a:r>
                        <a:rPr sz="900" b="1" dirty="0">
                          <a:latin typeface="Arial"/>
                          <a:cs typeface="Arial"/>
                        </a:rPr>
                        <a:t>7</a:t>
                      </a:r>
                      <a:r>
                        <a:rPr sz="900" b="1" spc="-10" dirty="0">
                          <a:latin typeface="Arial"/>
                          <a:cs typeface="Arial"/>
                        </a:rPr>
                        <a:t>.</a:t>
                      </a:r>
                      <a:r>
                        <a:rPr sz="900" b="1" spc="15" dirty="0">
                          <a:latin typeface="Arial"/>
                          <a:cs typeface="Arial"/>
                        </a:rPr>
                        <a:t>10</a:t>
                      </a:r>
                      <a:endParaRPr sz="900">
                        <a:latin typeface="Arial"/>
                        <a:cs typeface="Arial"/>
                      </a:endParaRPr>
                    </a:p>
                  </a:txBody>
                  <a:tcPr marL="0" marR="0" marT="9525"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R="3175" algn="r">
                        <a:lnSpc>
                          <a:spcPct val="100000"/>
                        </a:lnSpc>
                        <a:spcBef>
                          <a:spcPts val="75"/>
                        </a:spcBef>
                      </a:pPr>
                      <a:r>
                        <a:rPr sz="900" b="1" dirty="0">
                          <a:latin typeface="Arial"/>
                          <a:cs typeface="Arial"/>
                        </a:rPr>
                        <a:t>3</a:t>
                      </a:r>
                      <a:r>
                        <a:rPr sz="900" b="1" spc="15" dirty="0">
                          <a:latin typeface="Arial"/>
                          <a:cs typeface="Arial"/>
                        </a:rPr>
                        <a:t>51</a:t>
                      </a:r>
                      <a:r>
                        <a:rPr sz="900" b="1" spc="-10" dirty="0">
                          <a:latin typeface="Arial"/>
                          <a:cs typeface="Arial"/>
                        </a:rPr>
                        <a:t>.</a:t>
                      </a:r>
                      <a:r>
                        <a:rPr sz="900" b="1" spc="15" dirty="0">
                          <a:latin typeface="Arial"/>
                          <a:cs typeface="Arial"/>
                        </a:rPr>
                        <a:t>00</a:t>
                      </a:r>
                      <a:endParaRPr sz="900">
                        <a:latin typeface="Arial"/>
                        <a:cs typeface="Arial"/>
                      </a:endParaRPr>
                    </a:p>
                  </a:txBody>
                  <a:tcPr marL="0" marR="0" marT="9525"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12"/>
                  </a:ext>
                </a:extLst>
              </a:tr>
              <a:tr h="161926">
                <a:tc>
                  <a:txBody>
                    <a:bodyPr/>
                    <a:lstStyle/>
                    <a:p>
                      <a:pPr marL="12065">
                        <a:lnSpc>
                          <a:spcPct val="100000"/>
                        </a:lnSpc>
                        <a:spcBef>
                          <a:spcPts val="60"/>
                        </a:spcBef>
                      </a:pPr>
                      <a:r>
                        <a:rPr sz="900" b="1" spc="80" dirty="0">
                          <a:latin typeface="Arial"/>
                          <a:cs typeface="Arial"/>
                        </a:rPr>
                        <a:t>Aprovechamientos</a:t>
                      </a:r>
                      <a:endParaRPr sz="900">
                        <a:latin typeface="Arial"/>
                        <a:cs typeface="Arial"/>
                      </a:endParaRPr>
                    </a:p>
                  </a:txBody>
                  <a:tcPr marL="0" marR="0" marT="762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890" algn="r">
                        <a:lnSpc>
                          <a:spcPct val="100000"/>
                        </a:lnSpc>
                        <a:spcBef>
                          <a:spcPts val="60"/>
                        </a:spcBef>
                      </a:pPr>
                      <a:r>
                        <a:rPr sz="900" b="1" spc="15" dirty="0">
                          <a:latin typeface="Arial"/>
                          <a:cs typeface="Arial"/>
                        </a:rPr>
                        <a:t>67</a:t>
                      </a:r>
                      <a:r>
                        <a:rPr sz="900" b="1" spc="-25" dirty="0">
                          <a:latin typeface="Arial"/>
                          <a:cs typeface="Arial"/>
                        </a:rPr>
                        <a:t>,</a:t>
                      </a:r>
                      <a:r>
                        <a:rPr sz="900" b="1" spc="15" dirty="0">
                          <a:latin typeface="Arial"/>
                          <a:cs typeface="Arial"/>
                        </a:rPr>
                        <a:t>228</a:t>
                      </a:r>
                      <a:r>
                        <a:rPr sz="900" b="1" spc="-10" dirty="0">
                          <a:latin typeface="Arial"/>
                          <a:cs typeface="Arial"/>
                        </a:rPr>
                        <a:t>.</a:t>
                      </a:r>
                      <a:r>
                        <a:rPr sz="900" b="1" dirty="0">
                          <a:latin typeface="Arial"/>
                          <a:cs typeface="Arial"/>
                        </a:rPr>
                        <a:t>80</a:t>
                      </a:r>
                      <a:endParaRPr sz="900">
                        <a:latin typeface="Arial"/>
                        <a:cs typeface="Arial"/>
                      </a:endParaRPr>
                    </a:p>
                  </a:txBody>
                  <a:tcPr marL="0" marR="0" marT="762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255" algn="r">
                        <a:lnSpc>
                          <a:spcPct val="100000"/>
                        </a:lnSpc>
                        <a:spcBef>
                          <a:spcPts val="60"/>
                        </a:spcBef>
                      </a:pPr>
                      <a:r>
                        <a:rPr sz="900" b="1" dirty="0">
                          <a:latin typeface="Arial"/>
                          <a:cs typeface="Arial"/>
                        </a:rPr>
                        <a:t>1</a:t>
                      </a:r>
                      <a:r>
                        <a:rPr sz="900" b="1" spc="15" dirty="0">
                          <a:latin typeface="Arial"/>
                          <a:cs typeface="Arial"/>
                        </a:rPr>
                        <a:t>17</a:t>
                      </a:r>
                      <a:r>
                        <a:rPr sz="900" b="1" spc="-10" dirty="0">
                          <a:latin typeface="Arial"/>
                          <a:cs typeface="Arial"/>
                        </a:rPr>
                        <a:t>,</a:t>
                      </a:r>
                      <a:r>
                        <a:rPr sz="900" b="1" spc="15" dirty="0">
                          <a:latin typeface="Arial"/>
                          <a:cs typeface="Arial"/>
                        </a:rPr>
                        <a:t>79</a:t>
                      </a:r>
                      <a:r>
                        <a:rPr sz="900" b="1" dirty="0">
                          <a:latin typeface="Arial"/>
                          <a:cs typeface="Arial"/>
                        </a:rPr>
                        <a:t>2</a:t>
                      </a:r>
                      <a:r>
                        <a:rPr sz="900" b="1" spc="-10" dirty="0">
                          <a:latin typeface="Arial"/>
                          <a:cs typeface="Arial"/>
                        </a:rPr>
                        <a:t>.</a:t>
                      </a:r>
                      <a:r>
                        <a:rPr sz="900" b="1" spc="15" dirty="0">
                          <a:latin typeface="Arial"/>
                          <a:cs typeface="Arial"/>
                        </a:rPr>
                        <a:t>30</a:t>
                      </a:r>
                      <a:endParaRPr sz="900">
                        <a:latin typeface="Arial"/>
                        <a:cs typeface="Arial"/>
                      </a:endParaRPr>
                    </a:p>
                  </a:txBody>
                  <a:tcPr marL="0" marR="0" marT="762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R="3175" algn="r">
                        <a:lnSpc>
                          <a:spcPct val="100000"/>
                        </a:lnSpc>
                        <a:spcBef>
                          <a:spcPts val="60"/>
                        </a:spcBef>
                      </a:pPr>
                      <a:r>
                        <a:rPr sz="900" b="1" spc="15" dirty="0">
                          <a:latin typeface="Arial"/>
                          <a:cs typeface="Arial"/>
                        </a:rPr>
                        <a:t>50</a:t>
                      </a:r>
                      <a:r>
                        <a:rPr sz="900" b="1" spc="-10" dirty="0">
                          <a:latin typeface="Arial"/>
                          <a:cs typeface="Arial"/>
                        </a:rPr>
                        <a:t>,</a:t>
                      </a:r>
                      <a:r>
                        <a:rPr sz="900" b="1" dirty="0">
                          <a:latin typeface="Arial"/>
                          <a:cs typeface="Arial"/>
                        </a:rPr>
                        <a:t>5</a:t>
                      </a:r>
                      <a:r>
                        <a:rPr sz="900" b="1" spc="15" dirty="0">
                          <a:latin typeface="Arial"/>
                          <a:cs typeface="Arial"/>
                        </a:rPr>
                        <a:t>63</a:t>
                      </a:r>
                      <a:r>
                        <a:rPr sz="900" b="1" spc="-10" dirty="0">
                          <a:latin typeface="Arial"/>
                          <a:cs typeface="Arial"/>
                        </a:rPr>
                        <a:t>.</a:t>
                      </a:r>
                      <a:r>
                        <a:rPr sz="900" b="1" spc="15" dirty="0">
                          <a:latin typeface="Arial"/>
                          <a:cs typeface="Arial"/>
                        </a:rPr>
                        <a:t>50</a:t>
                      </a:r>
                      <a:endParaRPr sz="900">
                        <a:latin typeface="Arial"/>
                        <a:cs typeface="Arial"/>
                      </a:endParaRPr>
                    </a:p>
                  </a:txBody>
                  <a:tcPr marL="0" marR="0" marT="762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13"/>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14"/>
                  </a:ext>
                </a:extLst>
              </a:tr>
              <a:tr h="336849">
                <a:tc>
                  <a:txBody>
                    <a:bodyPr/>
                    <a:lstStyle/>
                    <a:p>
                      <a:pPr marL="12065">
                        <a:lnSpc>
                          <a:spcPct val="100000"/>
                        </a:lnSpc>
                      </a:pPr>
                      <a:r>
                        <a:rPr sz="900" b="1" spc="70" dirty="0">
                          <a:latin typeface="Arial"/>
                          <a:cs typeface="Arial"/>
                        </a:rPr>
                        <a:t>Participaciones, Aportaciones, </a:t>
                      </a:r>
                      <a:r>
                        <a:rPr sz="900" b="1" spc="65" dirty="0">
                          <a:latin typeface="Arial"/>
                          <a:cs typeface="Arial"/>
                        </a:rPr>
                        <a:t>Convenios,</a:t>
                      </a:r>
                      <a:r>
                        <a:rPr sz="900" b="1" spc="240" dirty="0">
                          <a:latin typeface="Arial"/>
                          <a:cs typeface="Arial"/>
                        </a:rPr>
                        <a:t> </a:t>
                      </a:r>
                      <a:r>
                        <a:rPr sz="900" b="1" spc="65" dirty="0">
                          <a:latin typeface="Arial"/>
                          <a:cs typeface="Arial"/>
                        </a:rPr>
                        <a:t>Incentivos </a:t>
                      </a:r>
                      <a:r>
                        <a:rPr sz="900" b="1" spc="70" dirty="0">
                          <a:latin typeface="Arial"/>
                          <a:cs typeface="Arial"/>
                        </a:rPr>
                        <a:t>Derivados </a:t>
                      </a:r>
                      <a:r>
                        <a:rPr sz="900" b="1" spc="80" dirty="0">
                          <a:latin typeface="Arial"/>
                          <a:cs typeface="Arial"/>
                        </a:rPr>
                        <a:t>de</a:t>
                      </a:r>
                      <a:r>
                        <a:rPr sz="900" b="1" spc="110" dirty="0">
                          <a:latin typeface="Arial"/>
                          <a:cs typeface="Arial"/>
                        </a:rPr>
                        <a:t> </a:t>
                      </a:r>
                      <a:r>
                        <a:rPr sz="900" b="1" spc="50" dirty="0">
                          <a:latin typeface="Arial"/>
                          <a:cs typeface="Arial"/>
                        </a:rPr>
                        <a:t>la</a:t>
                      </a:r>
                      <a:endParaRPr sz="900">
                        <a:latin typeface="Arial"/>
                        <a:cs typeface="Arial"/>
                      </a:endParaRPr>
                    </a:p>
                    <a:p>
                      <a:pPr marL="12065">
                        <a:lnSpc>
                          <a:spcPts val="459"/>
                        </a:lnSpc>
                        <a:spcBef>
                          <a:spcPts val="85"/>
                        </a:spcBef>
                      </a:pPr>
                      <a:r>
                        <a:rPr sz="900" b="1" spc="70" dirty="0">
                          <a:latin typeface="Arial"/>
                          <a:cs typeface="Arial"/>
                        </a:rPr>
                        <a:t>Colaboración</a:t>
                      </a:r>
                      <a:r>
                        <a:rPr sz="900" b="1" spc="5" dirty="0">
                          <a:latin typeface="Arial"/>
                          <a:cs typeface="Arial"/>
                        </a:rPr>
                        <a:t> </a:t>
                      </a:r>
                      <a:r>
                        <a:rPr sz="900" b="1" spc="60" dirty="0">
                          <a:latin typeface="Arial"/>
                          <a:cs typeface="Arial"/>
                        </a:rPr>
                        <a:t>Fiscal</a:t>
                      </a:r>
                      <a:r>
                        <a:rPr sz="900" b="1" spc="10" dirty="0">
                          <a:latin typeface="Arial"/>
                          <a:cs typeface="Arial"/>
                        </a:rPr>
                        <a:t> </a:t>
                      </a:r>
                      <a:r>
                        <a:rPr sz="900" b="1" spc="85" dirty="0">
                          <a:latin typeface="Arial"/>
                          <a:cs typeface="Arial"/>
                        </a:rPr>
                        <a:t>y</a:t>
                      </a:r>
                      <a:r>
                        <a:rPr sz="900" b="1" dirty="0">
                          <a:latin typeface="Arial"/>
                          <a:cs typeface="Arial"/>
                        </a:rPr>
                        <a:t> </a:t>
                      </a:r>
                      <a:r>
                        <a:rPr sz="900" b="1" spc="65" dirty="0">
                          <a:latin typeface="Arial"/>
                          <a:cs typeface="Arial"/>
                        </a:rPr>
                        <a:t>Fondos</a:t>
                      </a:r>
                      <a:r>
                        <a:rPr sz="900" b="1" spc="45" dirty="0">
                          <a:latin typeface="Arial"/>
                          <a:cs typeface="Arial"/>
                        </a:rPr>
                        <a:t> </a:t>
                      </a:r>
                      <a:r>
                        <a:rPr sz="900" b="1" spc="60" dirty="0">
                          <a:latin typeface="Arial"/>
                          <a:cs typeface="Arial"/>
                        </a:rPr>
                        <a:t>Distintos</a:t>
                      </a:r>
                      <a:r>
                        <a:rPr sz="900" b="1" spc="40" dirty="0">
                          <a:latin typeface="Arial"/>
                          <a:cs typeface="Arial"/>
                        </a:rPr>
                        <a:t> </a:t>
                      </a:r>
                      <a:r>
                        <a:rPr sz="900" b="1" spc="80" dirty="0">
                          <a:latin typeface="Arial"/>
                          <a:cs typeface="Arial"/>
                        </a:rPr>
                        <a:t>de</a:t>
                      </a:r>
                      <a:r>
                        <a:rPr sz="900" b="1" spc="45" dirty="0">
                          <a:latin typeface="Arial"/>
                          <a:cs typeface="Arial"/>
                        </a:rPr>
                        <a:t> </a:t>
                      </a:r>
                      <a:r>
                        <a:rPr sz="900" b="1" spc="75" dirty="0">
                          <a:latin typeface="Arial"/>
                          <a:cs typeface="Arial"/>
                        </a:rPr>
                        <a:t>Aportaciones</a:t>
                      </a:r>
                      <a:endParaRPr sz="900">
                        <a:latin typeface="Arial"/>
                        <a:cs typeface="Arial"/>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890" algn="r">
                        <a:lnSpc>
                          <a:spcPct val="100000"/>
                        </a:lnSpc>
                        <a:spcBef>
                          <a:spcPts val="275"/>
                        </a:spcBef>
                      </a:pPr>
                      <a:r>
                        <a:rPr sz="900" b="1" spc="15" dirty="0">
                          <a:latin typeface="Arial"/>
                          <a:cs typeface="Arial"/>
                        </a:rPr>
                        <a:t>0</a:t>
                      </a:r>
                      <a:r>
                        <a:rPr sz="900" b="1" spc="-10" dirty="0">
                          <a:latin typeface="Arial"/>
                          <a:cs typeface="Arial"/>
                        </a:rPr>
                        <a:t>.</a:t>
                      </a:r>
                      <a:r>
                        <a:rPr sz="900" b="1" dirty="0">
                          <a:latin typeface="Arial"/>
                          <a:cs typeface="Arial"/>
                        </a:rPr>
                        <a:t>00</a:t>
                      </a:r>
                      <a:endParaRPr sz="900">
                        <a:latin typeface="Arial"/>
                        <a:cs typeface="Arial"/>
                      </a:endParaRPr>
                    </a:p>
                  </a:txBody>
                  <a:tcPr marL="0" marR="0" marT="34925"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255" algn="r">
                        <a:lnSpc>
                          <a:spcPct val="100000"/>
                        </a:lnSpc>
                        <a:spcBef>
                          <a:spcPts val="275"/>
                        </a:spcBef>
                      </a:pPr>
                      <a:r>
                        <a:rPr sz="900" b="1" dirty="0">
                          <a:latin typeface="Arial"/>
                          <a:cs typeface="Arial"/>
                        </a:rPr>
                        <a:t>0</a:t>
                      </a:r>
                      <a:r>
                        <a:rPr sz="900" b="1" spc="-10" dirty="0">
                          <a:latin typeface="Arial"/>
                          <a:cs typeface="Arial"/>
                        </a:rPr>
                        <a:t>.</a:t>
                      </a:r>
                      <a:r>
                        <a:rPr sz="900" b="1" spc="15" dirty="0">
                          <a:latin typeface="Arial"/>
                          <a:cs typeface="Arial"/>
                        </a:rPr>
                        <a:t>00</a:t>
                      </a:r>
                      <a:endParaRPr sz="900">
                        <a:latin typeface="Arial"/>
                        <a:cs typeface="Arial"/>
                      </a:endParaRPr>
                    </a:p>
                  </a:txBody>
                  <a:tcPr marL="0" marR="0" marT="34925"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R="2540" algn="r">
                        <a:lnSpc>
                          <a:spcPct val="100000"/>
                        </a:lnSpc>
                        <a:spcBef>
                          <a:spcPts val="275"/>
                        </a:spcBef>
                      </a:pPr>
                      <a:r>
                        <a:rPr sz="900" b="1" spc="15" dirty="0">
                          <a:latin typeface="Arial"/>
                          <a:cs typeface="Arial"/>
                        </a:rPr>
                        <a:t>0</a:t>
                      </a:r>
                      <a:r>
                        <a:rPr sz="900" b="1" spc="-10" dirty="0">
                          <a:latin typeface="Arial"/>
                          <a:cs typeface="Arial"/>
                        </a:rPr>
                        <a:t>.</a:t>
                      </a:r>
                      <a:r>
                        <a:rPr sz="900" b="1" spc="15" dirty="0">
                          <a:latin typeface="Arial"/>
                          <a:cs typeface="Arial"/>
                        </a:rPr>
                        <a:t>00</a:t>
                      </a:r>
                      <a:endParaRPr sz="900">
                        <a:latin typeface="Arial"/>
                        <a:cs typeface="Arial"/>
                      </a:endParaRPr>
                    </a:p>
                  </a:txBody>
                  <a:tcPr marL="0" marR="0" marT="34925"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15"/>
                  </a:ext>
                </a:extLst>
              </a:tr>
              <a:tr h="332588">
                <a:tc>
                  <a:txBody>
                    <a:bodyPr/>
                    <a:lstStyle/>
                    <a:p>
                      <a:pPr marL="12065">
                        <a:lnSpc>
                          <a:spcPct val="100000"/>
                        </a:lnSpc>
                      </a:pPr>
                      <a:r>
                        <a:rPr sz="900" b="1" spc="75" dirty="0">
                          <a:latin typeface="Arial"/>
                          <a:cs typeface="Arial"/>
                        </a:rPr>
                        <a:t>Transferencias, </a:t>
                      </a:r>
                      <a:r>
                        <a:rPr sz="900" b="1" spc="70" dirty="0">
                          <a:latin typeface="Arial"/>
                          <a:cs typeface="Arial"/>
                        </a:rPr>
                        <a:t>Asignaciones, Subsidios </a:t>
                      </a:r>
                      <a:r>
                        <a:rPr sz="900" b="1" spc="85" dirty="0">
                          <a:latin typeface="Arial"/>
                          <a:cs typeface="Arial"/>
                        </a:rPr>
                        <a:t>y </a:t>
                      </a:r>
                      <a:r>
                        <a:rPr sz="900" b="1" spc="75" dirty="0">
                          <a:latin typeface="Arial"/>
                          <a:cs typeface="Arial"/>
                        </a:rPr>
                        <a:t>Subvenciones, </a:t>
                      </a:r>
                      <a:r>
                        <a:rPr sz="900" b="1" spc="85" dirty="0">
                          <a:latin typeface="Arial"/>
                          <a:cs typeface="Arial"/>
                        </a:rPr>
                        <a:t>y </a:t>
                      </a:r>
                      <a:r>
                        <a:rPr sz="900" b="1" spc="80" dirty="0">
                          <a:latin typeface="Arial"/>
                          <a:cs typeface="Arial"/>
                        </a:rPr>
                        <a:t>Pensiones</a:t>
                      </a:r>
                      <a:r>
                        <a:rPr sz="900" b="1" spc="130" dirty="0">
                          <a:latin typeface="Arial"/>
                          <a:cs typeface="Arial"/>
                        </a:rPr>
                        <a:t> </a:t>
                      </a:r>
                      <a:r>
                        <a:rPr sz="900" b="1" spc="85" dirty="0">
                          <a:latin typeface="Arial"/>
                          <a:cs typeface="Arial"/>
                        </a:rPr>
                        <a:t>y</a:t>
                      </a:r>
                      <a:endParaRPr sz="900">
                        <a:latin typeface="Arial"/>
                        <a:cs typeface="Arial"/>
                      </a:endParaRPr>
                    </a:p>
                    <a:p>
                      <a:pPr marL="12065">
                        <a:lnSpc>
                          <a:spcPts val="459"/>
                        </a:lnSpc>
                        <a:spcBef>
                          <a:spcPts val="70"/>
                        </a:spcBef>
                      </a:pPr>
                      <a:r>
                        <a:rPr sz="900" b="1" spc="70" dirty="0">
                          <a:latin typeface="Arial"/>
                          <a:cs typeface="Arial"/>
                        </a:rPr>
                        <a:t>Jubilaciones</a:t>
                      </a:r>
                      <a:endParaRPr sz="900">
                        <a:latin typeface="Arial"/>
                        <a:cs typeface="Arial"/>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890" algn="r">
                        <a:lnSpc>
                          <a:spcPct val="100000"/>
                        </a:lnSpc>
                        <a:spcBef>
                          <a:spcPts val="275"/>
                        </a:spcBef>
                      </a:pPr>
                      <a:r>
                        <a:rPr sz="900" b="1" spc="15" dirty="0">
                          <a:latin typeface="Arial"/>
                          <a:cs typeface="Arial"/>
                        </a:rPr>
                        <a:t>520</a:t>
                      </a:r>
                      <a:r>
                        <a:rPr sz="900" b="1" spc="-25" dirty="0">
                          <a:latin typeface="Arial"/>
                          <a:cs typeface="Arial"/>
                        </a:rPr>
                        <a:t>,</a:t>
                      </a:r>
                      <a:r>
                        <a:rPr sz="900" b="1" spc="15" dirty="0">
                          <a:latin typeface="Arial"/>
                          <a:cs typeface="Arial"/>
                        </a:rPr>
                        <a:t>665</a:t>
                      </a:r>
                      <a:r>
                        <a:rPr sz="900" b="1" spc="-10" dirty="0">
                          <a:latin typeface="Arial"/>
                          <a:cs typeface="Arial"/>
                        </a:rPr>
                        <a:t>.</a:t>
                      </a:r>
                      <a:r>
                        <a:rPr sz="900" b="1" dirty="0">
                          <a:latin typeface="Arial"/>
                          <a:cs typeface="Arial"/>
                        </a:rPr>
                        <a:t>20</a:t>
                      </a:r>
                      <a:endParaRPr sz="900">
                        <a:latin typeface="Arial"/>
                        <a:cs typeface="Arial"/>
                      </a:endParaRPr>
                    </a:p>
                  </a:txBody>
                  <a:tcPr marL="0" marR="0" marT="34925"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255" algn="r">
                        <a:lnSpc>
                          <a:spcPct val="100000"/>
                        </a:lnSpc>
                        <a:spcBef>
                          <a:spcPts val="275"/>
                        </a:spcBef>
                      </a:pPr>
                      <a:r>
                        <a:rPr sz="900" b="1" dirty="0">
                          <a:latin typeface="Arial"/>
                          <a:cs typeface="Arial"/>
                        </a:rPr>
                        <a:t>4</a:t>
                      </a:r>
                      <a:r>
                        <a:rPr sz="900" b="1" spc="15" dirty="0">
                          <a:latin typeface="Arial"/>
                          <a:cs typeface="Arial"/>
                        </a:rPr>
                        <a:t>56</a:t>
                      </a:r>
                      <a:r>
                        <a:rPr sz="900" b="1" spc="-10" dirty="0">
                          <a:latin typeface="Arial"/>
                          <a:cs typeface="Arial"/>
                        </a:rPr>
                        <a:t>,</a:t>
                      </a:r>
                      <a:r>
                        <a:rPr sz="900" b="1" spc="15" dirty="0">
                          <a:latin typeface="Arial"/>
                          <a:cs typeface="Arial"/>
                        </a:rPr>
                        <a:t>79</a:t>
                      </a:r>
                      <a:r>
                        <a:rPr sz="900" b="1" dirty="0">
                          <a:latin typeface="Arial"/>
                          <a:cs typeface="Arial"/>
                        </a:rPr>
                        <a:t>3</a:t>
                      </a:r>
                      <a:r>
                        <a:rPr sz="900" b="1" spc="-10" dirty="0">
                          <a:latin typeface="Arial"/>
                          <a:cs typeface="Arial"/>
                        </a:rPr>
                        <a:t>.</a:t>
                      </a:r>
                      <a:r>
                        <a:rPr sz="900" b="1" spc="15" dirty="0">
                          <a:latin typeface="Arial"/>
                          <a:cs typeface="Arial"/>
                        </a:rPr>
                        <a:t>50</a:t>
                      </a:r>
                      <a:endParaRPr sz="900">
                        <a:latin typeface="Arial"/>
                        <a:cs typeface="Arial"/>
                      </a:endParaRPr>
                    </a:p>
                  </a:txBody>
                  <a:tcPr marL="0" marR="0" marT="34925"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R="3175" algn="r">
                        <a:lnSpc>
                          <a:spcPct val="100000"/>
                        </a:lnSpc>
                        <a:spcBef>
                          <a:spcPts val="275"/>
                        </a:spcBef>
                      </a:pPr>
                      <a:r>
                        <a:rPr sz="900" b="1" spc="15" dirty="0">
                          <a:latin typeface="Arial"/>
                          <a:cs typeface="Arial"/>
                        </a:rPr>
                        <a:t>63</a:t>
                      </a:r>
                      <a:r>
                        <a:rPr sz="900" b="1" spc="-10" dirty="0">
                          <a:latin typeface="Arial"/>
                          <a:cs typeface="Arial"/>
                        </a:rPr>
                        <a:t>,</a:t>
                      </a:r>
                      <a:r>
                        <a:rPr sz="900" b="1" dirty="0">
                          <a:latin typeface="Arial"/>
                          <a:cs typeface="Arial"/>
                        </a:rPr>
                        <a:t>8</a:t>
                      </a:r>
                      <a:r>
                        <a:rPr sz="900" b="1" spc="15" dirty="0">
                          <a:latin typeface="Arial"/>
                          <a:cs typeface="Arial"/>
                        </a:rPr>
                        <a:t>71</a:t>
                      </a:r>
                      <a:r>
                        <a:rPr sz="900" b="1" spc="-10" dirty="0">
                          <a:latin typeface="Arial"/>
                          <a:cs typeface="Arial"/>
                        </a:rPr>
                        <a:t>.</a:t>
                      </a:r>
                      <a:r>
                        <a:rPr sz="900" b="1" spc="15" dirty="0">
                          <a:latin typeface="Arial"/>
                          <a:cs typeface="Arial"/>
                        </a:rPr>
                        <a:t>70</a:t>
                      </a:r>
                      <a:endParaRPr sz="900">
                        <a:latin typeface="Arial"/>
                        <a:cs typeface="Arial"/>
                      </a:endParaRPr>
                    </a:p>
                  </a:txBody>
                  <a:tcPr marL="0" marR="0" marT="34925"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16"/>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9525">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9525">
                      <a:solidFill>
                        <a:srgbClr val="D4D4D4"/>
                      </a:solidFill>
                      <a:prstDash val="solid"/>
                    </a:lnR>
                    <a:lnT w="6350">
                      <a:solidFill>
                        <a:srgbClr val="D4D4D4"/>
                      </a:solidFill>
                      <a:prstDash val="solid"/>
                    </a:lnT>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19050">
                      <a:solidFill>
                        <a:srgbClr val="D4D4D4"/>
                      </a:solidFill>
                      <a:prstDash val="solid"/>
                    </a:lnR>
                    <a:lnT w="6350">
                      <a:solidFill>
                        <a:srgbClr val="D4D4D4"/>
                      </a:solidFill>
                      <a:prstDash val="solid"/>
                    </a:lnT>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T w="6350">
                      <a:solidFill>
                        <a:srgbClr val="D4D4D4"/>
                      </a:solidFill>
                      <a:prstDash val="solid"/>
                    </a:lnT>
                  </a:tcPr>
                </a:tc>
                <a:extLst>
                  <a:ext uri="{0D108BD9-81ED-4DB2-BD59-A6C34878D82A}">
                    <a16:rowId xmlns:a16="http://schemas.microsoft.com/office/drawing/2014/main" val="10017"/>
                  </a:ext>
                </a:extLst>
              </a:tr>
              <a:tr h="164767">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T w="9525">
                      <a:solidFill>
                        <a:srgbClr val="D4D4D4"/>
                      </a:solidFill>
                      <a:prstDash val="solid"/>
                    </a:lnT>
                    <a:lnB w="9525">
                      <a:solidFill>
                        <a:srgbClr val="D4D4D4"/>
                      </a:solidFill>
                      <a:prstDash val="solid"/>
                    </a:lnB>
                  </a:tcPr>
                </a:tc>
                <a:tc gridSpan="3">
                  <a:txBody>
                    <a:bodyPr/>
                    <a:lstStyle/>
                    <a:p>
                      <a:pPr marL="319405">
                        <a:lnSpc>
                          <a:spcPct val="100000"/>
                        </a:lnSpc>
                        <a:spcBef>
                          <a:spcPts val="80"/>
                        </a:spcBef>
                        <a:tabLst>
                          <a:tab pos="1073785" algn="l"/>
                          <a:tab pos="1687830" algn="l"/>
                        </a:tabLst>
                      </a:pPr>
                      <a:r>
                        <a:rPr sz="900" b="1" spc="15" dirty="0">
                          <a:latin typeface="Arial"/>
                          <a:cs typeface="Arial"/>
                        </a:rPr>
                        <a:t>1</a:t>
                      </a:r>
                      <a:r>
                        <a:rPr sz="900" b="1" spc="-25" dirty="0">
                          <a:latin typeface="Arial"/>
                          <a:cs typeface="Arial"/>
                        </a:rPr>
                        <a:t>,</a:t>
                      </a:r>
                      <a:r>
                        <a:rPr sz="900" b="1" spc="15" dirty="0">
                          <a:latin typeface="Arial"/>
                          <a:cs typeface="Arial"/>
                        </a:rPr>
                        <a:t>345</a:t>
                      </a:r>
                      <a:r>
                        <a:rPr sz="900" b="1" spc="-25" dirty="0">
                          <a:latin typeface="Arial"/>
                          <a:cs typeface="Arial"/>
                        </a:rPr>
                        <a:t>,</a:t>
                      </a:r>
                      <a:r>
                        <a:rPr sz="900" b="1" spc="15" dirty="0">
                          <a:latin typeface="Arial"/>
                          <a:cs typeface="Arial"/>
                        </a:rPr>
                        <a:t>830</a:t>
                      </a:r>
                      <a:r>
                        <a:rPr sz="900" b="1" spc="-10" dirty="0">
                          <a:latin typeface="Arial"/>
                          <a:cs typeface="Arial"/>
                        </a:rPr>
                        <a:t>.</a:t>
                      </a:r>
                      <a:r>
                        <a:rPr sz="900" b="1" dirty="0">
                          <a:latin typeface="Arial"/>
                          <a:cs typeface="Arial"/>
                        </a:rPr>
                        <a:t>90	</a:t>
                      </a:r>
                      <a:r>
                        <a:rPr sz="900" b="1" spc="15" dirty="0">
                          <a:latin typeface="Arial"/>
                          <a:cs typeface="Arial"/>
                        </a:rPr>
                        <a:t>1</a:t>
                      </a:r>
                      <a:r>
                        <a:rPr sz="900" b="1" spc="-10" dirty="0">
                          <a:latin typeface="Arial"/>
                          <a:cs typeface="Arial"/>
                        </a:rPr>
                        <a:t>,</a:t>
                      </a:r>
                      <a:r>
                        <a:rPr sz="900" b="1" dirty="0">
                          <a:latin typeface="Arial"/>
                          <a:cs typeface="Arial"/>
                        </a:rPr>
                        <a:t>1</a:t>
                      </a:r>
                      <a:r>
                        <a:rPr sz="900" b="1" spc="15" dirty="0">
                          <a:latin typeface="Arial"/>
                          <a:cs typeface="Arial"/>
                        </a:rPr>
                        <a:t>93</a:t>
                      </a:r>
                      <a:r>
                        <a:rPr sz="900" b="1" spc="-10" dirty="0">
                          <a:latin typeface="Arial"/>
                          <a:cs typeface="Arial"/>
                        </a:rPr>
                        <a:t>,</a:t>
                      </a:r>
                      <a:r>
                        <a:rPr sz="900" b="1" spc="15" dirty="0">
                          <a:latin typeface="Arial"/>
                          <a:cs typeface="Arial"/>
                        </a:rPr>
                        <a:t>37</a:t>
                      </a:r>
                      <a:r>
                        <a:rPr sz="900" b="1" dirty="0">
                          <a:latin typeface="Arial"/>
                          <a:cs typeface="Arial"/>
                        </a:rPr>
                        <a:t>3</a:t>
                      </a:r>
                      <a:r>
                        <a:rPr sz="900" b="1" spc="-10" dirty="0">
                          <a:latin typeface="Arial"/>
                          <a:cs typeface="Arial"/>
                        </a:rPr>
                        <a:t>.</a:t>
                      </a:r>
                      <a:r>
                        <a:rPr sz="900" b="1" spc="15" dirty="0">
                          <a:latin typeface="Arial"/>
                          <a:cs typeface="Arial"/>
                        </a:rPr>
                        <a:t>1</a:t>
                      </a:r>
                      <a:r>
                        <a:rPr sz="900" b="1" dirty="0">
                          <a:latin typeface="Arial"/>
                          <a:cs typeface="Arial"/>
                        </a:rPr>
                        <a:t>0	</a:t>
                      </a:r>
                      <a:r>
                        <a:rPr sz="900" b="1" spc="15" dirty="0">
                          <a:latin typeface="Arial"/>
                          <a:cs typeface="Arial"/>
                        </a:rPr>
                        <a:t>152</a:t>
                      </a:r>
                      <a:r>
                        <a:rPr sz="900" b="1" spc="-10" dirty="0">
                          <a:latin typeface="Arial"/>
                          <a:cs typeface="Arial"/>
                        </a:rPr>
                        <a:t>,</a:t>
                      </a:r>
                      <a:r>
                        <a:rPr sz="900" b="1" dirty="0">
                          <a:latin typeface="Arial"/>
                          <a:cs typeface="Arial"/>
                        </a:rPr>
                        <a:t>4</a:t>
                      </a:r>
                      <a:r>
                        <a:rPr sz="900" b="1" spc="15" dirty="0">
                          <a:latin typeface="Arial"/>
                          <a:cs typeface="Arial"/>
                        </a:rPr>
                        <a:t>57</a:t>
                      </a:r>
                      <a:r>
                        <a:rPr sz="900" b="1" spc="-10" dirty="0">
                          <a:latin typeface="Arial"/>
                          <a:cs typeface="Arial"/>
                        </a:rPr>
                        <a:t>.</a:t>
                      </a:r>
                      <a:r>
                        <a:rPr sz="900" b="1" spc="15" dirty="0">
                          <a:latin typeface="Arial"/>
                          <a:cs typeface="Arial"/>
                        </a:rPr>
                        <a:t>80</a:t>
                      </a:r>
                      <a:endParaRPr sz="900">
                        <a:latin typeface="Arial"/>
                        <a:cs typeface="Arial"/>
                      </a:endParaRPr>
                    </a:p>
                  </a:txBody>
                  <a:tcPr marL="0" marR="0" marT="10160" marB="0">
                    <a:lnR w="12700">
                      <a:solidFill>
                        <a:srgbClr val="000000"/>
                      </a:solidFill>
                      <a:prstDash val="solid"/>
                    </a:lnR>
                    <a:solidFill>
                      <a:srgbClr val="FFFF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163346">
                <a:tc>
                  <a:txBody>
                    <a:bodyPr/>
                    <a:lstStyle/>
                    <a:p>
                      <a:pPr marL="12065">
                        <a:lnSpc>
                          <a:spcPct val="100000"/>
                        </a:lnSpc>
                        <a:spcBef>
                          <a:spcPts val="70"/>
                        </a:spcBef>
                      </a:pPr>
                      <a:r>
                        <a:rPr sz="900" b="1" spc="75" dirty="0">
                          <a:latin typeface="Arial"/>
                          <a:cs typeface="Arial"/>
                        </a:rPr>
                        <a:t>Cuotas</a:t>
                      </a:r>
                      <a:r>
                        <a:rPr sz="900" b="1" spc="45" dirty="0">
                          <a:latin typeface="Arial"/>
                          <a:cs typeface="Arial"/>
                        </a:rPr>
                        <a:t> </a:t>
                      </a:r>
                      <a:r>
                        <a:rPr sz="900" b="1" spc="85" dirty="0">
                          <a:latin typeface="Arial"/>
                          <a:cs typeface="Arial"/>
                        </a:rPr>
                        <a:t>y</a:t>
                      </a:r>
                      <a:r>
                        <a:rPr sz="900" b="1" spc="-15" dirty="0">
                          <a:latin typeface="Arial"/>
                          <a:cs typeface="Arial"/>
                        </a:rPr>
                        <a:t> </a:t>
                      </a:r>
                      <a:r>
                        <a:rPr sz="900" b="1" spc="75" dirty="0">
                          <a:latin typeface="Arial"/>
                          <a:cs typeface="Arial"/>
                        </a:rPr>
                        <a:t>aportaciones</a:t>
                      </a:r>
                      <a:r>
                        <a:rPr sz="900" b="1" spc="45" dirty="0">
                          <a:latin typeface="Arial"/>
                          <a:cs typeface="Arial"/>
                        </a:rPr>
                        <a:t> </a:t>
                      </a:r>
                      <a:r>
                        <a:rPr sz="900" b="1" spc="80" dirty="0">
                          <a:latin typeface="Arial"/>
                          <a:cs typeface="Arial"/>
                        </a:rPr>
                        <a:t>de</a:t>
                      </a:r>
                      <a:r>
                        <a:rPr sz="900" b="1" spc="35" dirty="0">
                          <a:latin typeface="Arial"/>
                          <a:cs typeface="Arial"/>
                        </a:rPr>
                        <a:t> </a:t>
                      </a:r>
                      <a:r>
                        <a:rPr sz="900" b="1" spc="75" dirty="0">
                          <a:latin typeface="Arial"/>
                          <a:cs typeface="Arial"/>
                        </a:rPr>
                        <a:t>seguridad</a:t>
                      </a:r>
                      <a:r>
                        <a:rPr sz="900" b="1" spc="5" dirty="0">
                          <a:latin typeface="Arial"/>
                          <a:cs typeface="Arial"/>
                        </a:rPr>
                        <a:t> </a:t>
                      </a:r>
                      <a:r>
                        <a:rPr sz="900" b="1" spc="70" dirty="0">
                          <a:latin typeface="Arial"/>
                          <a:cs typeface="Arial"/>
                        </a:rPr>
                        <a:t>social</a:t>
                      </a:r>
                      <a:endParaRPr sz="900">
                        <a:latin typeface="Arial"/>
                        <a:cs typeface="Arial"/>
                      </a:endParaRPr>
                    </a:p>
                  </a:txBody>
                  <a:tcPr marL="0" marR="0" marT="8890" marB="0">
                    <a:lnL w="19050">
                      <a:solidFill>
                        <a:srgbClr val="000000"/>
                      </a:solidFill>
                      <a:prstDash val="solid"/>
                    </a:lnL>
                    <a:lnR w="9525">
                      <a:solidFill>
                        <a:srgbClr val="D4D4D4"/>
                      </a:solidFill>
                      <a:prstDash val="solid"/>
                    </a:lnR>
                    <a:lnT w="9525">
                      <a:solidFill>
                        <a:srgbClr val="D4D4D4"/>
                      </a:solidFill>
                      <a:prstDash val="solid"/>
                    </a:lnT>
                    <a:lnB w="6350">
                      <a:solidFill>
                        <a:srgbClr val="D4D4D4"/>
                      </a:solidFill>
                      <a:prstDash val="solid"/>
                    </a:lnB>
                  </a:tcPr>
                </a:tc>
                <a:tc>
                  <a:txBody>
                    <a:bodyPr/>
                    <a:lstStyle/>
                    <a:p>
                      <a:pPr marR="8890" algn="r">
                        <a:lnSpc>
                          <a:spcPct val="100000"/>
                        </a:lnSpc>
                        <a:spcBef>
                          <a:spcPts val="70"/>
                        </a:spcBef>
                      </a:pPr>
                      <a:r>
                        <a:rPr sz="900" b="1" spc="15" dirty="0">
                          <a:latin typeface="Arial"/>
                          <a:cs typeface="Arial"/>
                        </a:rPr>
                        <a:t>343</a:t>
                      </a:r>
                      <a:r>
                        <a:rPr sz="900" b="1" spc="-25" dirty="0">
                          <a:latin typeface="Arial"/>
                          <a:cs typeface="Arial"/>
                        </a:rPr>
                        <a:t>,</a:t>
                      </a:r>
                      <a:r>
                        <a:rPr sz="900" b="1" spc="15" dirty="0">
                          <a:latin typeface="Arial"/>
                          <a:cs typeface="Arial"/>
                        </a:rPr>
                        <a:t>133</a:t>
                      </a:r>
                      <a:r>
                        <a:rPr sz="900" b="1" spc="-10" dirty="0">
                          <a:latin typeface="Arial"/>
                          <a:cs typeface="Arial"/>
                        </a:rPr>
                        <a:t>.</a:t>
                      </a:r>
                      <a:r>
                        <a:rPr sz="900" b="1" dirty="0">
                          <a:latin typeface="Arial"/>
                          <a:cs typeface="Arial"/>
                        </a:rPr>
                        <a:t>40</a:t>
                      </a:r>
                      <a:endParaRPr sz="900">
                        <a:latin typeface="Arial"/>
                        <a:cs typeface="Arial"/>
                      </a:endParaRPr>
                    </a:p>
                  </a:txBody>
                  <a:tcPr marL="0" marR="0" marT="8890" marB="0">
                    <a:lnL w="9525">
                      <a:solidFill>
                        <a:srgbClr val="D4D4D4"/>
                      </a:solidFill>
                      <a:prstDash val="solid"/>
                    </a:lnL>
                    <a:lnR w="9525">
                      <a:solidFill>
                        <a:srgbClr val="D4D4D4"/>
                      </a:solidFill>
                      <a:prstDash val="solid"/>
                    </a:lnR>
                    <a:lnB w="6350">
                      <a:solidFill>
                        <a:srgbClr val="D4D4D4"/>
                      </a:solidFill>
                      <a:prstDash val="solid"/>
                    </a:lnB>
                  </a:tcPr>
                </a:tc>
                <a:tc>
                  <a:txBody>
                    <a:bodyPr/>
                    <a:lstStyle/>
                    <a:p>
                      <a:pPr marR="8255" algn="r">
                        <a:lnSpc>
                          <a:spcPct val="100000"/>
                        </a:lnSpc>
                        <a:spcBef>
                          <a:spcPts val="70"/>
                        </a:spcBef>
                      </a:pPr>
                      <a:r>
                        <a:rPr sz="900" b="1" dirty="0">
                          <a:latin typeface="Arial"/>
                          <a:cs typeface="Arial"/>
                        </a:rPr>
                        <a:t>3</a:t>
                      </a:r>
                      <a:r>
                        <a:rPr sz="900" b="1" spc="15" dirty="0">
                          <a:latin typeface="Arial"/>
                          <a:cs typeface="Arial"/>
                        </a:rPr>
                        <a:t>09</a:t>
                      </a:r>
                      <a:r>
                        <a:rPr sz="900" b="1" spc="-10" dirty="0">
                          <a:latin typeface="Arial"/>
                          <a:cs typeface="Arial"/>
                        </a:rPr>
                        <a:t>,</a:t>
                      </a:r>
                      <a:r>
                        <a:rPr sz="900" b="1" spc="15" dirty="0">
                          <a:latin typeface="Arial"/>
                          <a:cs typeface="Arial"/>
                        </a:rPr>
                        <a:t>30</a:t>
                      </a:r>
                      <a:r>
                        <a:rPr sz="900" b="1" dirty="0">
                          <a:latin typeface="Arial"/>
                          <a:cs typeface="Arial"/>
                        </a:rPr>
                        <a:t>2</a:t>
                      </a:r>
                      <a:r>
                        <a:rPr sz="900" b="1" spc="-10" dirty="0">
                          <a:latin typeface="Arial"/>
                          <a:cs typeface="Arial"/>
                        </a:rPr>
                        <a:t>.</a:t>
                      </a:r>
                      <a:r>
                        <a:rPr sz="900" b="1" spc="15" dirty="0">
                          <a:latin typeface="Arial"/>
                          <a:cs typeface="Arial"/>
                        </a:rPr>
                        <a:t>20</a:t>
                      </a:r>
                      <a:endParaRPr sz="900">
                        <a:latin typeface="Arial"/>
                        <a:cs typeface="Arial"/>
                      </a:endParaRPr>
                    </a:p>
                  </a:txBody>
                  <a:tcPr marL="0" marR="0" marT="8890" marB="0">
                    <a:lnL w="9525">
                      <a:solidFill>
                        <a:srgbClr val="D4D4D4"/>
                      </a:solidFill>
                      <a:prstDash val="solid"/>
                    </a:lnL>
                    <a:lnR w="19050">
                      <a:solidFill>
                        <a:srgbClr val="D4D4D4"/>
                      </a:solidFill>
                      <a:prstDash val="solid"/>
                    </a:lnR>
                    <a:lnB w="6350">
                      <a:solidFill>
                        <a:srgbClr val="D4D4D4"/>
                      </a:solidFill>
                      <a:prstDash val="solid"/>
                    </a:lnB>
                  </a:tcPr>
                </a:tc>
                <a:tc>
                  <a:txBody>
                    <a:bodyPr/>
                    <a:lstStyle/>
                    <a:p>
                      <a:pPr marR="3175" algn="r">
                        <a:lnSpc>
                          <a:spcPct val="100000"/>
                        </a:lnSpc>
                        <a:spcBef>
                          <a:spcPts val="70"/>
                        </a:spcBef>
                      </a:pPr>
                      <a:r>
                        <a:rPr sz="900" b="1" spc="15" dirty="0">
                          <a:latin typeface="Arial"/>
                          <a:cs typeface="Arial"/>
                        </a:rPr>
                        <a:t>33</a:t>
                      </a:r>
                      <a:r>
                        <a:rPr sz="900" b="1" spc="-10" dirty="0">
                          <a:latin typeface="Arial"/>
                          <a:cs typeface="Arial"/>
                        </a:rPr>
                        <a:t>,</a:t>
                      </a:r>
                      <a:r>
                        <a:rPr sz="900" b="1" dirty="0">
                          <a:latin typeface="Arial"/>
                          <a:cs typeface="Arial"/>
                        </a:rPr>
                        <a:t>8</a:t>
                      </a:r>
                      <a:r>
                        <a:rPr sz="900" b="1" spc="15" dirty="0">
                          <a:latin typeface="Arial"/>
                          <a:cs typeface="Arial"/>
                        </a:rPr>
                        <a:t>31</a:t>
                      </a:r>
                      <a:r>
                        <a:rPr sz="900" b="1" spc="-10" dirty="0">
                          <a:latin typeface="Arial"/>
                          <a:cs typeface="Arial"/>
                        </a:rPr>
                        <a:t>.</a:t>
                      </a:r>
                      <a:r>
                        <a:rPr sz="900" b="1" spc="15" dirty="0">
                          <a:latin typeface="Arial"/>
                          <a:cs typeface="Arial"/>
                        </a:rPr>
                        <a:t>20</a:t>
                      </a:r>
                      <a:endParaRPr sz="900">
                        <a:latin typeface="Arial"/>
                        <a:cs typeface="Arial"/>
                      </a:endParaRPr>
                    </a:p>
                  </a:txBody>
                  <a:tcPr marL="0" marR="0" marT="8890" marB="0">
                    <a:lnL w="19050">
                      <a:solidFill>
                        <a:srgbClr val="D4D4D4"/>
                      </a:solidFill>
                      <a:prstDash val="solid"/>
                    </a:lnL>
                    <a:lnR w="12700">
                      <a:solidFill>
                        <a:srgbClr val="000000"/>
                      </a:solidFill>
                      <a:prstDash val="solid"/>
                    </a:lnR>
                    <a:lnB w="6350">
                      <a:solidFill>
                        <a:srgbClr val="D4D4D4"/>
                      </a:solidFill>
                      <a:prstDash val="solid"/>
                    </a:lnB>
                  </a:tcPr>
                </a:tc>
                <a:extLst>
                  <a:ext uri="{0D108BD9-81ED-4DB2-BD59-A6C34878D82A}">
                    <a16:rowId xmlns:a16="http://schemas.microsoft.com/office/drawing/2014/main" val="10019"/>
                  </a:ext>
                </a:extLst>
              </a:tr>
              <a:tr h="347999">
                <a:tc>
                  <a:txBody>
                    <a:bodyPr/>
                    <a:lstStyle/>
                    <a:p>
                      <a:pPr marL="12065">
                        <a:lnSpc>
                          <a:spcPct val="100000"/>
                        </a:lnSpc>
                        <a:spcBef>
                          <a:spcPts val="290"/>
                        </a:spcBef>
                      </a:pPr>
                      <a:r>
                        <a:rPr sz="900" b="1" spc="75" dirty="0">
                          <a:latin typeface="Arial"/>
                          <a:cs typeface="Arial"/>
                        </a:rPr>
                        <a:t>Ingresos</a:t>
                      </a:r>
                      <a:r>
                        <a:rPr sz="900" b="1" spc="35" dirty="0">
                          <a:latin typeface="Arial"/>
                          <a:cs typeface="Arial"/>
                        </a:rPr>
                        <a:t> </a:t>
                      </a:r>
                      <a:r>
                        <a:rPr sz="900" b="1" spc="70" dirty="0">
                          <a:latin typeface="Arial"/>
                          <a:cs typeface="Arial"/>
                        </a:rPr>
                        <a:t>por</a:t>
                      </a:r>
                      <a:r>
                        <a:rPr sz="900" b="1" spc="45" dirty="0">
                          <a:latin typeface="Arial"/>
                          <a:cs typeface="Arial"/>
                        </a:rPr>
                        <a:t> </a:t>
                      </a:r>
                      <a:r>
                        <a:rPr sz="900" b="1" spc="80" dirty="0">
                          <a:latin typeface="Arial"/>
                          <a:cs typeface="Arial"/>
                        </a:rPr>
                        <a:t>Ventas</a:t>
                      </a:r>
                      <a:r>
                        <a:rPr sz="900" b="1" spc="50" dirty="0">
                          <a:latin typeface="Arial"/>
                          <a:cs typeface="Arial"/>
                        </a:rPr>
                        <a:t> </a:t>
                      </a:r>
                      <a:r>
                        <a:rPr sz="900" b="1" spc="80" dirty="0">
                          <a:latin typeface="Arial"/>
                          <a:cs typeface="Arial"/>
                        </a:rPr>
                        <a:t>de</a:t>
                      </a:r>
                      <a:r>
                        <a:rPr sz="900" b="1" spc="35" dirty="0">
                          <a:latin typeface="Arial"/>
                          <a:cs typeface="Arial"/>
                        </a:rPr>
                        <a:t> </a:t>
                      </a:r>
                      <a:r>
                        <a:rPr sz="900" b="1" spc="70" dirty="0">
                          <a:latin typeface="Arial"/>
                          <a:cs typeface="Arial"/>
                        </a:rPr>
                        <a:t>Bienes,</a:t>
                      </a:r>
                      <a:r>
                        <a:rPr sz="900" b="1" spc="10" dirty="0">
                          <a:latin typeface="Arial"/>
                          <a:cs typeface="Arial"/>
                        </a:rPr>
                        <a:t> </a:t>
                      </a:r>
                      <a:r>
                        <a:rPr sz="900" b="1" spc="80" dirty="0">
                          <a:latin typeface="Arial"/>
                          <a:cs typeface="Arial"/>
                        </a:rPr>
                        <a:t>Prestación</a:t>
                      </a:r>
                      <a:r>
                        <a:rPr sz="900" b="1" spc="10" dirty="0">
                          <a:latin typeface="Arial"/>
                          <a:cs typeface="Arial"/>
                        </a:rPr>
                        <a:t> </a:t>
                      </a:r>
                      <a:r>
                        <a:rPr sz="900" b="1" spc="80" dirty="0">
                          <a:latin typeface="Arial"/>
                          <a:cs typeface="Arial"/>
                        </a:rPr>
                        <a:t>de</a:t>
                      </a:r>
                      <a:r>
                        <a:rPr sz="900" b="1" spc="45" dirty="0">
                          <a:latin typeface="Arial"/>
                          <a:cs typeface="Arial"/>
                        </a:rPr>
                        <a:t> </a:t>
                      </a:r>
                      <a:r>
                        <a:rPr sz="900" b="1" spc="65" dirty="0">
                          <a:latin typeface="Arial"/>
                          <a:cs typeface="Arial"/>
                        </a:rPr>
                        <a:t>Servicios</a:t>
                      </a:r>
                      <a:r>
                        <a:rPr sz="900" b="1" spc="50" dirty="0">
                          <a:latin typeface="Arial"/>
                          <a:cs typeface="Arial"/>
                        </a:rPr>
                        <a:t> </a:t>
                      </a:r>
                      <a:r>
                        <a:rPr sz="900" b="1" spc="85" dirty="0">
                          <a:latin typeface="Arial"/>
                          <a:cs typeface="Arial"/>
                        </a:rPr>
                        <a:t>y</a:t>
                      </a:r>
                      <a:r>
                        <a:rPr sz="900" b="1" spc="-15" dirty="0">
                          <a:latin typeface="Arial"/>
                          <a:cs typeface="Arial"/>
                        </a:rPr>
                        <a:t> </a:t>
                      </a:r>
                      <a:r>
                        <a:rPr sz="900" b="1" spc="75" dirty="0">
                          <a:latin typeface="Arial"/>
                          <a:cs typeface="Arial"/>
                        </a:rPr>
                        <a:t>Otros</a:t>
                      </a:r>
                      <a:r>
                        <a:rPr sz="900" b="1" spc="45" dirty="0">
                          <a:latin typeface="Arial"/>
                          <a:cs typeface="Arial"/>
                        </a:rPr>
                        <a:t> </a:t>
                      </a:r>
                      <a:r>
                        <a:rPr sz="900" b="1" spc="75" dirty="0">
                          <a:latin typeface="Arial"/>
                          <a:cs typeface="Arial"/>
                        </a:rPr>
                        <a:t>Ingresos</a:t>
                      </a:r>
                      <a:endParaRPr sz="900">
                        <a:latin typeface="Arial"/>
                        <a:cs typeface="Arial"/>
                      </a:endParaRPr>
                    </a:p>
                  </a:txBody>
                  <a:tcPr marL="0" marR="0" marT="3683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10160" algn="r">
                        <a:lnSpc>
                          <a:spcPct val="100000"/>
                        </a:lnSpc>
                        <a:spcBef>
                          <a:spcPts val="290"/>
                        </a:spcBef>
                      </a:pPr>
                      <a:r>
                        <a:rPr sz="900" b="1" spc="15" dirty="0">
                          <a:latin typeface="Arial"/>
                          <a:cs typeface="Arial"/>
                        </a:rPr>
                        <a:t>1</a:t>
                      </a:r>
                      <a:r>
                        <a:rPr sz="900" b="1" spc="-25" dirty="0">
                          <a:latin typeface="Arial"/>
                          <a:cs typeface="Arial"/>
                        </a:rPr>
                        <a:t>,</a:t>
                      </a:r>
                      <a:r>
                        <a:rPr sz="900" b="1" spc="15" dirty="0">
                          <a:latin typeface="Arial"/>
                          <a:cs typeface="Arial"/>
                        </a:rPr>
                        <a:t>002</a:t>
                      </a:r>
                      <a:r>
                        <a:rPr sz="900" b="1" spc="-25" dirty="0">
                          <a:latin typeface="Arial"/>
                          <a:cs typeface="Arial"/>
                        </a:rPr>
                        <a:t>,</a:t>
                      </a:r>
                      <a:r>
                        <a:rPr sz="900" b="1" spc="15" dirty="0">
                          <a:latin typeface="Arial"/>
                          <a:cs typeface="Arial"/>
                        </a:rPr>
                        <a:t>697</a:t>
                      </a:r>
                      <a:r>
                        <a:rPr sz="900" b="1" spc="-10" dirty="0">
                          <a:latin typeface="Arial"/>
                          <a:cs typeface="Arial"/>
                        </a:rPr>
                        <a:t>.</a:t>
                      </a:r>
                      <a:r>
                        <a:rPr sz="900" b="1" dirty="0">
                          <a:latin typeface="Arial"/>
                          <a:cs typeface="Arial"/>
                        </a:rPr>
                        <a:t>50</a:t>
                      </a:r>
                      <a:endParaRPr sz="900">
                        <a:latin typeface="Arial"/>
                        <a:cs typeface="Arial"/>
                      </a:endParaRPr>
                    </a:p>
                  </a:txBody>
                  <a:tcPr marL="0" marR="0" marT="3683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10795" algn="r">
                        <a:lnSpc>
                          <a:spcPct val="100000"/>
                        </a:lnSpc>
                        <a:spcBef>
                          <a:spcPts val="290"/>
                        </a:spcBef>
                      </a:pPr>
                      <a:r>
                        <a:rPr sz="900" b="1" dirty="0">
                          <a:latin typeface="Arial"/>
                          <a:cs typeface="Arial"/>
                        </a:rPr>
                        <a:t>8</a:t>
                      </a:r>
                      <a:r>
                        <a:rPr sz="900" b="1" spc="15" dirty="0">
                          <a:latin typeface="Arial"/>
                          <a:cs typeface="Arial"/>
                        </a:rPr>
                        <a:t>84</a:t>
                      </a:r>
                      <a:r>
                        <a:rPr sz="900" b="1" spc="-10" dirty="0">
                          <a:latin typeface="Arial"/>
                          <a:cs typeface="Arial"/>
                        </a:rPr>
                        <a:t>,</a:t>
                      </a:r>
                      <a:r>
                        <a:rPr sz="900" b="1" spc="15" dirty="0">
                          <a:latin typeface="Arial"/>
                          <a:cs typeface="Arial"/>
                        </a:rPr>
                        <a:t>07</a:t>
                      </a:r>
                      <a:r>
                        <a:rPr sz="900" b="1" dirty="0">
                          <a:latin typeface="Arial"/>
                          <a:cs typeface="Arial"/>
                        </a:rPr>
                        <a:t>0</a:t>
                      </a:r>
                      <a:r>
                        <a:rPr sz="900" b="1" spc="-10" dirty="0">
                          <a:latin typeface="Arial"/>
                          <a:cs typeface="Arial"/>
                        </a:rPr>
                        <a:t>.</a:t>
                      </a:r>
                      <a:r>
                        <a:rPr sz="900" b="1" spc="15" dirty="0">
                          <a:latin typeface="Arial"/>
                          <a:cs typeface="Arial"/>
                        </a:rPr>
                        <a:t>9</a:t>
                      </a:r>
                      <a:r>
                        <a:rPr sz="900" b="1" dirty="0">
                          <a:latin typeface="Arial"/>
                          <a:cs typeface="Arial"/>
                        </a:rPr>
                        <a:t>0</a:t>
                      </a:r>
                      <a:endParaRPr sz="900">
                        <a:latin typeface="Arial"/>
                        <a:cs typeface="Arial"/>
                      </a:endParaRPr>
                    </a:p>
                  </a:txBody>
                  <a:tcPr marL="0" marR="0" marT="3683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R="5080" algn="r">
                        <a:lnSpc>
                          <a:spcPct val="100000"/>
                        </a:lnSpc>
                        <a:spcBef>
                          <a:spcPts val="290"/>
                        </a:spcBef>
                      </a:pPr>
                      <a:r>
                        <a:rPr sz="900" b="1" spc="15" dirty="0">
                          <a:latin typeface="Arial"/>
                          <a:cs typeface="Arial"/>
                        </a:rPr>
                        <a:t>118</a:t>
                      </a:r>
                      <a:r>
                        <a:rPr sz="900" b="1" spc="-10" dirty="0">
                          <a:latin typeface="Arial"/>
                          <a:cs typeface="Arial"/>
                        </a:rPr>
                        <a:t>,</a:t>
                      </a:r>
                      <a:r>
                        <a:rPr sz="900" b="1" dirty="0">
                          <a:latin typeface="Arial"/>
                          <a:cs typeface="Arial"/>
                        </a:rPr>
                        <a:t>6</a:t>
                      </a:r>
                      <a:r>
                        <a:rPr sz="900" b="1" spc="15" dirty="0">
                          <a:latin typeface="Arial"/>
                          <a:cs typeface="Arial"/>
                        </a:rPr>
                        <a:t>26</a:t>
                      </a:r>
                      <a:r>
                        <a:rPr sz="900" b="1" spc="-10" dirty="0">
                          <a:latin typeface="Arial"/>
                          <a:cs typeface="Arial"/>
                        </a:rPr>
                        <a:t>.</a:t>
                      </a:r>
                      <a:r>
                        <a:rPr sz="900" b="1" spc="15" dirty="0">
                          <a:latin typeface="Arial"/>
                          <a:cs typeface="Arial"/>
                        </a:rPr>
                        <a:t>6</a:t>
                      </a:r>
                      <a:r>
                        <a:rPr sz="900" b="1" dirty="0">
                          <a:latin typeface="Arial"/>
                          <a:cs typeface="Arial"/>
                        </a:rPr>
                        <a:t>0</a:t>
                      </a:r>
                      <a:endParaRPr sz="900">
                        <a:latin typeface="Arial"/>
                        <a:cs typeface="Arial"/>
                      </a:endParaRPr>
                    </a:p>
                  </a:txBody>
                  <a:tcPr marL="0" marR="0" marT="3683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20"/>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9525">
                      <a:solidFill>
                        <a:srgbClr val="D4D4D4"/>
                      </a:solidFill>
                      <a:prstDash val="solid"/>
                    </a:lnR>
                    <a:lnT w="6350">
                      <a:solidFill>
                        <a:srgbClr val="D4D4D4"/>
                      </a:solidFill>
                      <a:prstDash val="solid"/>
                    </a:lnT>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19050">
                      <a:solidFill>
                        <a:srgbClr val="D4D4D4"/>
                      </a:solidFill>
                      <a:prstDash val="solid"/>
                    </a:lnR>
                    <a:lnT w="6350">
                      <a:solidFill>
                        <a:srgbClr val="D4D4D4"/>
                      </a:solidFill>
                      <a:prstDash val="solid"/>
                    </a:lnT>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T w="6350">
                      <a:solidFill>
                        <a:srgbClr val="D4D4D4"/>
                      </a:solidFill>
                      <a:prstDash val="solid"/>
                    </a:lnT>
                  </a:tcPr>
                </a:tc>
                <a:extLst>
                  <a:ext uri="{0D108BD9-81ED-4DB2-BD59-A6C34878D82A}">
                    <a16:rowId xmlns:a16="http://schemas.microsoft.com/office/drawing/2014/main" val="10021"/>
                  </a:ext>
                </a:extLst>
              </a:tr>
              <a:tr h="164057">
                <a:tc>
                  <a:txBody>
                    <a:bodyPr/>
                    <a:lstStyle/>
                    <a:p>
                      <a:pPr marL="12065">
                        <a:lnSpc>
                          <a:spcPct val="100000"/>
                        </a:lnSpc>
                        <a:spcBef>
                          <a:spcPts val="75"/>
                        </a:spcBef>
                      </a:pPr>
                      <a:r>
                        <a:rPr sz="900" b="1" spc="75" dirty="0">
                          <a:latin typeface="Arial"/>
                          <a:cs typeface="Arial"/>
                        </a:rPr>
                        <a:t>Ingresos </a:t>
                      </a:r>
                      <a:r>
                        <a:rPr sz="900" b="1" spc="70" dirty="0">
                          <a:latin typeface="Arial"/>
                          <a:cs typeface="Arial"/>
                        </a:rPr>
                        <a:t>derivados de</a:t>
                      </a:r>
                      <a:r>
                        <a:rPr sz="900" b="1" spc="-25" dirty="0">
                          <a:latin typeface="Arial"/>
                          <a:cs typeface="Arial"/>
                        </a:rPr>
                        <a:t> </a:t>
                      </a:r>
                      <a:r>
                        <a:rPr sz="900" b="1" spc="70" dirty="0">
                          <a:latin typeface="Arial"/>
                          <a:cs typeface="Arial"/>
                        </a:rPr>
                        <a:t>financiamientos</a:t>
                      </a:r>
                      <a:endParaRPr sz="900">
                        <a:latin typeface="Arial"/>
                        <a:cs typeface="Arial"/>
                      </a:endParaRPr>
                    </a:p>
                  </a:txBody>
                  <a:tcPr marL="0" marR="0" marT="9525" marB="0">
                    <a:lnL w="19050">
                      <a:solidFill>
                        <a:srgbClr val="000000"/>
                      </a:solidFill>
                      <a:prstDash val="solid"/>
                    </a:lnL>
                    <a:lnT w="6350">
                      <a:solidFill>
                        <a:srgbClr val="D4D4D4"/>
                      </a:solidFill>
                      <a:prstDash val="solid"/>
                    </a:lnT>
                    <a:lnB w="6350">
                      <a:solidFill>
                        <a:srgbClr val="D4D4D4"/>
                      </a:solidFill>
                      <a:prstDash val="solid"/>
                    </a:lnB>
                  </a:tcPr>
                </a:tc>
                <a:tc gridSpan="3">
                  <a:txBody>
                    <a:bodyPr/>
                    <a:lstStyle/>
                    <a:p>
                      <a:pPr marL="377190">
                        <a:lnSpc>
                          <a:spcPct val="100000"/>
                        </a:lnSpc>
                        <a:spcBef>
                          <a:spcPts val="75"/>
                        </a:spcBef>
                        <a:tabLst>
                          <a:tab pos="1132840" algn="l"/>
                          <a:tab pos="1729105" algn="l"/>
                        </a:tabLst>
                      </a:pPr>
                      <a:r>
                        <a:rPr sz="900" b="1" spc="15" dirty="0">
                          <a:latin typeface="Arial"/>
                          <a:cs typeface="Arial"/>
                        </a:rPr>
                        <a:t>539</a:t>
                      </a:r>
                      <a:r>
                        <a:rPr sz="900" b="1" spc="-25" dirty="0">
                          <a:latin typeface="Arial"/>
                          <a:cs typeface="Arial"/>
                        </a:rPr>
                        <a:t>,</a:t>
                      </a:r>
                      <a:r>
                        <a:rPr sz="900" b="1" spc="15" dirty="0">
                          <a:latin typeface="Arial"/>
                          <a:cs typeface="Arial"/>
                        </a:rPr>
                        <a:t>871</a:t>
                      </a:r>
                      <a:r>
                        <a:rPr sz="900" b="1" spc="-10" dirty="0">
                          <a:latin typeface="Arial"/>
                          <a:cs typeface="Arial"/>
                        </a:rPr>
                        <a:t>.</a:t>
                      </a:r>
                      <a:r>
                        <a:rPr sz="900" b="1" dirty="0">
                          <a:latin typeface="Arial"/>
                          <a:cs typeface="Arial"/>
                        </a:rPr>
                        <a:t>40	5</a:t>
                      </a:r>
                      <a:r>
                        <a:rPr sz="900" b="1" spc="15" dirty="0">
                          <a:latin typeface="Arial"/>
                          <a:cs typeface="Arial"/>
                        </a:rPr>
                        <a:t>01</a:t>
                      </a:r>
                      <a:r>
                        <a:rPr sz="900" b="1" spc="-10" dirty="0">
                          <a:latin typeface="Arial"/>
                          <a:cs typeface="Arial"/>
                        </a:rPr>
                        <a:t>,</a:t>
                      </a:r>
                      <a:r>
                        <a:rPr sz="900" b="1" spc="15" dirty="0">
                          <a:latin typeface="Arial"/>
                          <a:cs typeface="Arial"/>
                        </a:rPr>
                        <a:t>37</a:t>
                      </a:r>
                      <a:r>
                        <a:rPr sz="900" b="1" dirty="0">
                          <a:latin typeface="Arial"/>
                          <a:cs typeface="Arial"/>
                        </a:rPr>
                        <a:t>5</a:t>
                      </a:r>
                      <a:r>
                        <a:rPr sz="900" b="1" spc="-10" dirty="0">
                          <a:latin typeface="Arial"/>
                          <a:cs typeface="Arial"/>
                        </a:rPr>
                        <a:t>.</a:t>
                      </a:r>
                      <a:r>
                        <a:rPr sz="900" b="1" spc="15" dirty="0">
                          <a:latin typeface="Arial"/>
                          <a:cs typeface="Arial"/>
                        </a:rPr>
                        <a:t>5</a:t>
                      </a:r>
                      <a:r>
                        <a:rPr sz="900" b="1" dirty="0">
                          <a:latin typeface="Arial"/>
                          <a:cs typeface="Arial"/>
                        </a:rPr>
                        <a:t>0	</a:t>
                      </a:r>
                      <a:r>
                        <a:rPr sz="900" b="1" spc="15" dirty="0">
                          <a:latin typeface="Arial"/>
                          <a:cs typeface="Arial"/>
                        </a:rPr>
                        <a:t>38</a:t>
                      </a:r>
                      <a:r>
                        <a:rPr sz="900" b="1" spc="-10" dirty="0">
                          <a:latin typeface="Arial"/>
                          <a:cs typeface="Arial"/>
                        </a:rPr>
                        <a:t>,</a:t>
                      </a:r>
                      <a:r>
                        <a:rPr sz="900" b="1" dirty="0">
                          <a:latin typeface="Arial"/>
                          <a:cs typeface="Arial"/>
                        </a:rPr>
                        <a:t>4</a:t>
                      </a:r>
                      <a:r>
                        <a:rPr sz="900" b="1" spc="15" dirty="0">
                          <a:latin typeface="Arial"/>
                          <a:cs typeface="Arial"/>
                        </a:rPr>
                        <a:t>95</a:t>
                      </a:r>
                      <a:r>
                        <a:rPr sz="900" b="1" spc="-10" dirty="0">
                          <a:latin typeface="Arial"/>
                          <a:cs typeface="Arial"/>
                        </a:rPr>
                        <a:t>.</a:t>
                      </a:r>
                      <a:r>
                        <a:rPr sz="900" b="1" spc="15" dirty="0">
                          <a:latin typeface="Arial"/>
                          <a:cs typeface="Arial"/>
                        </a:rPr>
                        <a:t>90</a:t>
                      </a:r>
                      <a:endParaRPr sz="900">
                        <a:latin typeface="Arial"/>
                        <a:cs typeface="Arial"/>
                      </a:endParaRPr>
                    </a:p>
                  </a:txBody>
                  <a:tcPr marL="0" marR="0" marT="9525" marB="0">
                    <a:lnR w="12700">
                      <a:solidFill>
                        <a:srgbClr val="000000"/>
                      </a:solidFill>
                      <a:prstDash val="solid"/>
                    </a:lnR>
                    <a:solidFill>
                      <a:srgbClr val="FFFF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2"/>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9525">
                      <a:solidFill>
                        <a:srgbClr val="D4D4D4"/>
                      </a:solidFill>
                      <a:prstDash val="solid"/>
                    </a:lnR>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19050">
                      <a:solidFill>
                        <a:srgbClr val="D4D4D4"/>
                      </a:solidFill>
                      <a:prstDash val="solid"/>
                    </a:lnR>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B w="6350">
                      <a:solidFill>
                        <a:srgbClr val="D4D4D4"/>
                      </a:solidFill>
                      <a:prstDash val="solid"/>
                    </a:lnB>
                  </a:tcPr>
                </a:tc>
                <a:extLst>
                  <a:ext uri="{0D108BD9-81ED-4DB2-BD59-A6C34878D82A}">
                    <a16:rowId xmlns:a16="http://schemas.microsoft.com/office/drawing/2014/main" val="10023"/>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24"/>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25"/>
                  </a:ext>
                </a:extLst>
              </a:tr>
              <a:tr h="163346">
                <a:tc>
                  <a:txBody>
                    <a:bodyPr/>
                    <a:lstStyle/>
                    <a:p>
                      <a:pPr marL="12065">
                        <a:lnSpc>
                          <a:spcPts val="610"/>
                        </a:lnSpc>
                        <a:spcBef>
                          <a:spcPts val="20"/>
                        </a:spcBef>
                      </a:pPr>
                      <a:r>
                        <a:rPr sz="900" b="1" spc="110" dirty="0">
                          <a:latin typeface="Times New Roman"/>
                          <a:cs typeface="Times New Roman"/>
                        </a:rPr>
                        <a:t>INGRESOS</a:t>
                      </a:r>
                      <a:r>
                        <a:rPr sz="900" b="1" spc="50" dirty="0">
                          <a:latin typeface="Times New Roman"/>
                          <a:cs typeface="Times New Roman"/>
                        </a:rPr>
                        <a:t> </a:t>
                      </a:r>
                      <a:r>
                        <a:rPr sz="900" b="1" spc="120" dirty="0">
                          <a:latin typeface="Times New Roman"/>
                          <a:cs typeface="Times New Roman"/>
                        </a:rPr>
                        <a:t>DEL</a:t>
                      </a:r>
                      <a:r>
                        <a:rPr sz="900" b="1" spc="15" dirty="0">
                          <a:latin typeface="Times New Roman"/>
                          <a:cs typeface="Times New Roman"/>
                        </a:rPr>
                        <a:t> </a:t>
                      </a:r>
                      <a:r>
                        <a:rPr sz="900" b="1" spc="120" dirty="0">
                          <a:latin typeface="Times New Roman"/>
                          <a:cs typeface="Times New Roman"/>
                        </a:rPr>
                        <a:t>GOBIERNO</a:t>
                      </a:r>
                      <a:r>
                        <a:rPr sz="900" b="1" spc="25" dirty="0">
                          <a:latin typeface="Times New Roman"/>
                          <a:cs typeface="Times New Roman"/>
                        </a:rPr>
                        <a:t> </a:t>
                      </a:r>
                      <a:r>
                        <a:rPr sz="900" b="1" spc="110" dirty="0">
                          <a:latin typeface="Times New Roman"/>
                          <a:cs typeface="Times New Roman"/>
                        </a:rPr>
                        <a:t>FEDERAL</a:t>
                      </a:r>
                      <a:r>
                        <a:rPr sz="900" b="1" spc="15" dirty="0">
                          <a:latin typeface="Times New Roman"/>
                          <a:cs typeface="Times New Roman"/>
                        </a:rPr>
                        <a:t> </a:t>
                      </a:r>
                      <a:r>
                        <a:rPr sz="900" b="1" spc="85" dirty="0">
                          <a:latin typeface="Times New Roman"/>
                          <a:cs typeface="Times New Roman"/>
                        </a:rPr>
                        <a:t>(1+3+4+5+6+8+9)</a:t>
                      </a:r>
                      <a:endParaRPr sz="900">
                        <a:latin typeface="Times New Roman"/>
                        <a:cs typeface="Times New Roman"/>
                      </a:endParaRPr>
                    </a:p>
                  </a:txBody>
                  <a:tcPr marL="0" marR="0" marT="254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890" algn="r">
                        <a:lnSpc>
                          <a:spcPct val="100000"/>
                        </a:lnSpc>
                        <a:spcBef>
                          <a:spcPts val="70"/>
                        </a:spcBef>
                      </a:pPr>
                      <a:r>
                        <a:rPr sz="900" b="1" spc="15" dirty="0">
                          <a:latin typeface="Arial"/>
                          <a:cs typeface="Arial"/>
                        </a:rPr>
                        <a:t>3</a:t>
                      </a:r>
                      <a:r>
                        <a:rPr sz="900" b="1" spc="-25" dirty="0">
                          <a:latin typeface="Arial"/>
                          <a:cs typeface="Arial"/>
                        </a:rPr>
                        <a:t>,</a:t>
                      </a:r>
                      <a:r>
                        <a:rPr sz="900" b="1" spc="15" dirty="0">
                          <a:latin typeface="Arial"/>
                          <a:cs typeface="Arial"/>
                        </a:rPr>
                        <a:t>952</a:t>
                      </a:r>
                      <a:r>
                        <a:rPr sz="900" b="1" spc="-25" dirty="0">
                          <a:latin typeface="Arial"/>
                          <a:cs typeface="Arial"/>
                        </a:rPr>
                        <a:t>,</a:t>
                      </a:r>
                      <a:r>
                        <a:rPr sz="900" b="1" spc="15" dirty="0">
                          <a:latin typeface="Arial"/>
                          <a:cs typeface="Arial"/>
                        </a:rPr>
                        <a:t>357</a:t>
                      </a:r>
                      <a:r>
                        <a:rPr sz="900" b="1" spc="-10" dirty="0">
                          <a:latin typeface="Arial"/>
                          <a:cs typeface="Arial"/>
                        </a:rPr>
                        <a:t>.</a:t>
                      </a:r>
                      <a:r>
                        <a:rPr sz="900" b="1" dirty="0">
                          <a:latin typeface="Arial"/>
                          <a:cs typeface="Arial"/>
                        </a:rPr>
                        <a:t>40</a:t>
                      </a:r>
                      <a:endParaRPr sz="900">
                        <a:latin typeface="Arial"/>
                        <a:cs typeface="Arial"/>
                      </a:endParaRPr>
                    </a:p>
                  </a:txBody>
                  <a:tcPr marL="0" marR="0" marT="889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255" algn="r">
                        <a:lnSpc>
                          <a:spcPct val="100000"/>
                        </a:lnSpc>
                        <a:spcBef>
                          <a:spcPts val="70"/>
                        </a:spcBef>
                      </a:pPr>
                      <a:r>
                        <a:rPr sz="900" b="1" spc="15" dirty="0">
                          <a:latin typeface="Arial"/>
                          <a:cs typeface="Arial"/>
                        </a:rPr>
                        <a:t>3</a:t>
                      </a:r>
                      <a:r>
                        <a:rPr sz="900" b="1" spc="-10" dirty="0">
                          <a:latin typeface="Arial"/>
                          <a:cs typeface="Arial"/>
                        </a:rPr>
                        <a:t>,</a:t>
                      </a:r>
                      <a:r>
                        <a:rPr sz="900" b="1" dirty="0">
                          <a:latin typeface="Arial"/>
                          <a:cs typeface="Arial"/>
                        </a:rPr>
                        <a:t>5</a:t>
                      </a:r>
                      <a:r>
                        <a:rPr sz="900" b="1" spc="15" dirty="0">
                          <a:latin typeface="Arial"/>
                          <a:cs typeface="Arial"/>
                        </a:rPr>
                        <a:t>84</a:t>
                      </a:r>
                      <a:r>
                        <a:rPr sz="900" b="1" spc="-10" dirty="0">
                          <a:latin typeface="Arial"/>
                          <a:cs typeface="Arial"/>
                        </a:rPr>
                        <a:t>,</a:t>
                      </a:r>
                      <a:r>
                        <a:rPr sz="900" b="1" spc="15" dirty="0">
                          <a:latin typeface="Arial"/>
                          <a:cs typeface="Arial"/>
                        </a:rPr>
                        <a:t>91</a:t>
                      </a:r>
                      <a:r>
                        <a:rPr sz="900" b="1" dirty="0">
                          <a:latin typeface="Arial"/>
                          <a:cs typeface="Arial"/>
                        </a:rPr>
                        <a:t>8</a:t>
                      </a:r>
                      <a:r>
                        <a:rPr sz="900" b="1" spc="-10" dirty="0">
                          <a:latin typeface="Arial"/>
                          <a:cs typeface="Arial"/>
                        </a:rPr>
                        <a:t>.</a:t>
                      </a:r>
                      <a:r>
                        <a:rPr sz="900" b="1" spc="15" dirty="0">
                          <a:latin typeface="Arial"/>
                          <a:cs typeface="Arial"/>
                        </a:rPr>
                        <a:t>40</a:t>
                      </a:r>
                      <a:endParaRPr sz="900">
                        <a:latin typeface="Arial"/>
                        <a:cs typeface="Arial"/>
                      </a:endParaRPr>
                    </a:p>
                  </a:txBody>
                  <a:tcPr marL="0" marR="0" marT="889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R="2540" algn="r">
                        <a:lnSpc>
                          <a:spcPct val="100000"/>
                        </a:lnSpc>
                        <a:spcBef>
                          <a:spcPts val="70"/>
                        </a:spcBef>
                      </a:pPr>
                      <a:r>
                        <a:rPr sz="900" b="1" spc="15" dirty="0">
                          <a:latin typeface="Arial"/>
                          <a:cs typeface="Arial"/>
                        </a:rPr>
                        <a:t>367</a:t>
                      </a:r>
                      <a:r>
                        <a:rPr sz="900" b="1" spc="-10" dirty="0">
                          <a:latin typeface="Arial"/>
                          <a:cs typeface="Arial"/>
                        </a:rPr>
                        <a:t>,</a:t>
                      </a:r>
                      <a:r>
                        <a:rPr sz="900" b="1" dirty="0">
                          <a:latin typeface="Arial"/>
                          <a:cs typeface="Arial"/>
                        </a:rPr>
                        <a:t>4</a:t>
                      </a:r>
                      <a:r>
                        <a:rPr sz="900" b="1" spc="15" dirty="0">
                          <a:latin typeface="Arial"/>
                          <a:cs typeface="Arial"/>
                        </a:rPr>
                        <a:t>39</a:t>
                      </a:r>
                      <a:r>
                        <a:rPr sz="900" b="1" spc="-10" dirty="0">
                          <a:latin typeface="Arial"/>
                          <a:cs typeface="Arial"/>
                        </a:rPr>
                        <a:t>.</a:t>
                      </a:r>
                      <a:r>
                        <a:rPr sz="900" b="1" spc="15" dirty="0">
                          <a:latin typeface="Arial"/>
                          <a:cs typeface="Arial"/>
                        </a:rPr>
                        <a:t>00</a:t>
                      </a:r>
                      <a:endParaRPr sz="900">
                        <a:latin typeface="Arial"/>
                        <a:cs typeface="Arial"/>
                      </a:endParaRPr>
                    </a:p>
                  </a:txBody>
                  <a:tcPr marL="0" marR="0" marT="889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26"/>
                  </a:ext>
                </a:extLst>
              </a:tr>
              <a:tr h="163346">
                <a:tc>
                  <a:txBody>
                    <a:bodyPr/>
                    <a:lstStyle/>
                    <a:p>
                      <a:pPr marL="12065">
                        <a:lnSpc>
                          <a:spcPct val="100000"/>
                        </a:lnSpc>
                        <a:spcBef>
                          <a:spcPts val="70"/>
                        </a:spcBef>
                      </a:pPr>
                      <a:r>
                        <a:rPr sz="900" b="1" spc="70" dirty="0">
                          <a:latin typeface="Arial"/>
                          <a:cs typeface="Arial"/>
                        </a:rPr>
                        <a:t>INGRESOS</a:t>
                      </a:r>
                      <a:r>
                        <a:rPr sz="900" b="1" spc="30" dirty="0">
                          <a:latin typeface="Arial"/>
                          <a:cs typeface="Arial"/>
                        </a:rPr>
                        <a:t> </a:t>
                      </a:r>
                      <a:r>
                        <a:rPr sz="900" b="1" spc="85" dirty="0">
                          <a:latin typeface="Arial"/>
                          <a:cs typeface="Arial"/>
                        </a:rPr>
                        <a:t>DE</a:t>
                      </a:r>
                      <a:r>
                        <a:rPr sz="900" b="1" spc="-15" dirty="0">
                          <a:latin typeface="Arial"/>
                          <a:cs typeface="Arial"/>
                        </a:rPr>
                        <a:t> </a:t>
                      </a:r>
                      <a:r>
                        <a:rPr sz="900" b="1" spc="80" dirty="0">
                          <a:latin typeface="Arial"/>
                          <a:cs typeface="Arial"/>
                        </a:rPr>
                        <a:t>ORGANISMOS</a:t>
                      </a:r>
                      <a:r>
                        <a:rPr sz="900" b="1" spc="35" dirty="0">
                          <a:latin typeface="Arial"/>
                          <a:cs typeface="Arial"/>
                        </a:rPr>
                        <a:t> </a:t>
                      </a:r>
                      <a:r>
                        <a:rPr sz="900" b="1" spc="100" dirty="0">
                          <a:latin typeface="Arial"/>
                          <a:cs typeface="Arial"/>
                        </a:rPr>
                        <a:t>Y</a:t>
                      </a:r>
                      <a:r>
                        <a:rPr sz="900" b="1" spc="-25" dirty="0">
                          <a:latin typeface="Arial"/>
                          <a:cs typeface="Arial"/>
                        </a:rPr>
                        <a:t> </a:t>
                      </a:r>
                      <a:r>
                        <a:rPr sz="900" b="1" spc="85" dirty="0">
                          <a:latin typeface="Arial"/>
                          <a:cs typeface="Arial"/>
                        </a:rPr>
                        <a:t>EMPRESAS</a:t>
                      </a:r>
                      <a:r>
                        <a:rPr sz="900" b="1" spc="20" dirty="0">
                          <a:latin typeface="Arial"/>
                          <a:cs typeface="Arial"/>
                        </a:rPr>
                        <a:t> </a:t>
                      </a:r>
                      <a:r>
                        <a:rPr sz="900" b="1" spc="75" dirty="0">
                          <a:latin typeface="Arial"/>
                          <a:cs typeface="Arial"/>
                        </a:rPr>
                        <a:t>(2+7)</a:t>
                      </a:r>
                      <a:endParaRPr sz="900">
                        <a:latin typeface="Arial"/>
                        <a:cs typeface="Arial"/>
                      </a:endParaRPr>
                    </a:p>
                  </a:txBody>
                  <a:tcPr marL="0" marR="0" marT="8890" marB="0">
                    <a:lnL w="19050">
                      <a:solidFill>
                        <a:srgbClr val="000000"/>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890" algn="r">
                        <a:lnSpc>
                          <a:spcPct val="100000"/>
                        </a:lnSpc>
                        <a:spcBef>
                          <a:spcPts val="70"/>
                        </a:spcBef>
                      </a:pPr>
                      <a:r>
                        <a:rPr sz="900" b="1" spc="15" dirty="0">
                          <a:latin typeface="Arial"/>
                          <a:cs typeface="Arial"/>
                        </a:rPr>
                        <a:t>1</a:t>
                      </a:r>
                      <a:r>
                        <a:rPr sz="900" b="1" spc="-25" dirty="0">
                          <a:latin typeface="Arial"/>
                          <a:cs typeface="Arial"/>
                        </a:rPr>
                        <a:t>,</a:t>
                      </a:r>
                      <a:r>
                        <a:rPr sz="900" b="1" spc="15" dirty="0">
                          <a:latin typeface="Arial"/>
                          <a:cs typeface="Arial"/>
                        </a:rPr>
                        <a:t>345</a:t>
                      </a:r>
                      <a:r>
                        <a:rPr sz="900" b="1" spc="-25" dirty="0">
                          <a:latin typeface="Arial"/>
                          <a:cs typeface="Arial"/>
                        </a:rPr>
                        <a:t>,</a:t>
                      </a:r>
                      <a:r>
                        <a:rPr sz="900" b="1" spc="15" dirty="0">
                          <a:latin typeface="Arial"/>
                          <a:cs typeface="Arial"/>
                        </a:rPr>
                        <a:t>830</a:t>
                      </a:r>
                      <a:r>
                        <a:rPr sz="900" b="1" spc="-10" dirty="0">
                          <a:latin typeface="Arial"/>
                          <a:cs typeface="Arial"/>
                        </a:rPr>
                        <a:t>.</a:t>
                      </a:r>
                      <a:r>
                        <a:rPr sz="900" b="1" dirty="0">
                          <a:latin typeface="Arial"/>
                          <a:cs typeface="Arial"/>
                        </a:rPr>
                        <a:t>90</a:t>
                      </a:r>
                      <a:endParaRPr sz="900">
                        <a:latin typeface="Arial"/>
                        <a:cs typeface="Arial"/>
                      </a:endParaRPr>
                    </a:p>
                  </a:txBody>
                  <a:tcPr marL="0" marR="0" marT="8890" marB="0">
                    <a:lnL w="9525">
                      <a:solidFill>
                        <a:srgbClr val="D4D4D4"/>
                      </a:solidFill>
                      <a:prstDash val="solid"/>
                    </a:lnL>
                    <a:lnR w="9525">
                      <a:solidFill>
                        <a:srgbClr val="D4D4D4"/>
                      </a:solidFill>
                      <a:prstDash val="solid"/>
                    </a:lnR>
                    <a:lnT w="6350">
                      <a:solidFill>
                        <a:srgbClr val="D4D4D4"/>
                      </a:solidFill>
                      <a:prstDash val="solid"/>
                    </a:lnT>
                    <a:lnB w="6350">
                      <a:solidFill>
                        <a:srgbClr val="D4D4D4"/>
                      </a:solidFill>
                      <a:prstDash val="solid"/>
                    </a:lnB>
                  </a:tcPr>
                </a:tc>
                <a:tc>
                  <a:txBody>
                    <a:bodyPr/>
                    <a:lstStyle/>
                    <a:p>
                      <a:pPr marR="8255" algn="r">
                        <a:lnSpc>
                          <a:spcPct val="100000"/>
                        </a:lnSpc>
                        <a:spcBef>
                          <a:spcPts val="70"/>
                        </a:spcBef>
                      </a:pPr>
                      <a:r>
                        <a:rPr sz="900" b="1" spc="15" dirty="0">
                          <a:latin typeface="Arial"/>
                          <a:cs typeface="Arial"/>
                        </a:rPr>
                        <a:t>1</a:t>
                      </a:r>
                      <a:r>
                        <a:rPr sz="900" b="1" spc="-10" dirty="0">
                          <a:latin typeface="Arial"/>
                          <a:cs typeface="Arial"/>
                        </a:rPr>
                        <a:t>,</a:t>
                      </a:r>
                      <a:r>
                        <a:rPr sz="900" b="1" dirty="0">
                          <a:latin typeface="Arial"/>
                          <a:cs typeface="Arial"/>
                        </a:rPr>
                        <a:t>1</a:t>
                      </a:r>
                      <a:r>
                        <a:rPr sz="900" b="1" spc="15" dirty="0">
                          <a:latin typeface="Arial"/>
                          <a:cs typeface="Arial"/>
                        </a:rPr>
                        <a:t>93</a:t>
                      </a:r>
                      <a:r>
                        <a:rPr sz="900" b="1" spc="-10" dirty="0">
                          <a:latin typeface="Arial"/>
                          <a:cs typeface="Arial"/>
                        </a:rPr>
                        <a:t>,</a:t>
                      </a:r>
                      <a:r>
                        <a:rPr sz="900" b="1" spc="15" dirty="0">
                          <a:latin typeface="Arial"/>
                          <a:cs typeface="Arial"/>
                        </a:rPr>
                        <a:t>37</a:t>
                      </a:r>
                      <a:r>
                        <a:rPr sz="900" b="1" dirty="0">
                          <a:latin typeface="Arial"/>
                          <a:cs typeface="Arial"/>
                        </a:rPr>
                        <a:t>3</a:t>
                      </a:r>
                      <a:r>
                        <a:rPr sz="900" b="1" spc="-10" dirty="0">
                          <a:latin typeface="Arial"/>
                          <a:cs typeface="Arial"/>
                        </a:rPr>
                        <a:t>.</a:t>
                      </a:r>
                      <a:r>
                        <a:rPr sz="900" b="1" spc="15" dirty="0">
                          <a:latin typeface="Arial"/>
                          <a:cs typeface="Arial"/>
                        </a:rPr>
                        <a:t>10</a:t>
                      </a:r>
                      <a:endParaRPr sz="900">
                        <a:latin typeface="Arial"/>
                        <a:cs typeface="Arial"/>
                      </a:endParaRPr>
                    </a:p>
                  </a:txBody>
                  <a:tcPr marL="0" marR="0" marT="8890" marB="0">
                    <a:lnL w="9525">
                      <a:solidFill>
                        <a:srgbClr val="D4D4D4"/>
                      </a:solidFill>
                      <a:prstDash val="solid"/>
                    </a:lnL>
                    <a:lnR w="19050">
                      <a:solidFill>
                        <a:srgbClr val="D4D4D4"/>
                      </a:solidFill>
                      <a:prstDash val="solid"/>
                    </a:lnR>
                    <a:lnT w="6350">
                      <a:solidFill>
                        <a:srgbClr val="D4D4D4"/>
                      </a:solidFill>
                      <a:prstDash val="solid"/>
                    </a:lnT>
                    <a:lnB w="6350">
                      <a:solidFill>
                        <a:srgbClr val="D4D4D4"/>
                      </a:solidFill>
                      <a:prstDash val="solid"/>
                    </a:lnB>
                  </a:tcPr>
                </a:tc>
                <a:tc>
                  <a:txBody>
                    <a:bodyPr/>
                    <a:lstStyle/>
                    <a:p>
                      <a:pPr marR="2540" algn="r">
                        <a:lnSpc>
                          <a:spcPct val="100000"/>
                        </a:lnSpc>
                        <a:spcBef>
                          <a:spcPts val="70"/>
                        </a:spcBef>
                      </a:pPr>
                      <a:r>
                        <a:rPr sz="900" b="1" spc="15" dirty="0">
                          <a:latin typeface="Arial"/>
                          <a:cs typeface="Arial"/>
                        </a:rPr>
                        <a:t>152</a:t>
                      </a:r>
                      <a:r>
                        <a:rPr sz="900" b="1" spc="-10" dirty="0">
                          <a:latin typeface="Arial"/>
                          <a:cs typeface="Arial"/>
                        </a:rPr>
                        <a:t>,</a:t>
                      </a:r>
                      <a:r>
                        <a:rPr sz="900" b="1" dirty="0">
                          <a:latin typeface="Arial"/>
                          <a:cs typeface="Arial"/>
                        </a:rPr>
                        <a:t>4</a:t>
                      </a:r>
                      <a:r>
                        <a:rPr sz="900" b="1" spc="15" dirty="0">
                          <a:latin typeface="Arial"/>
                          <a:cs typeface="Arial"/>
                        </a:rPr>
                        <a:t>57</a:t>
                      </a:r>
                      <a:r>
                        <a:rPr sz="900" b="1" spc="-10" dirty="0">
                          <a:latin typeface="Arial"/>
                          <a:cs typeface="Arial"/>
                        </a:rPr>
                        <a:t>.</a:t>
                      </a:r>
                      <a:r>
                        <a:rPr sz="900" b="1" spc="15" dirty="0">
                          <a:latin typeface="Arial"/>
                          <a:cs typeface="Arial"/>
                        </a:rPr>
                        <a:t>80</a:t>
                      </a:r>
                      <a:endParaRPr sz="900">
                        <a:latin typeface="Arial"/>
                        <a:cs typeface="Arial"/>
                      </a:endParaRPr>
                    </a:p>
                  </a:txBody>
                  <a:tcPr marL="0" marR="0" marT="8890" marB="0">
                    <a:lnL w="19050">
                      <a:solidFill>
                        <a:srgbClr val="D4D4D4"/>
                      </a:solidFill>
                      <a:prstDash val="solid"/>
                    </a:lnL>
                    <a:lnR w="12700">
                      <a:solidFill>
                        <a:srgbClr val="000000"/>
                      </a:solidFill>
                      <a:prstDash val="solid"/>
                    </a:lnR>
                    <a:lnT w="6350">
                      <a:solidFill>
                        <a:srgbClr val="D4D4D4"/>
                      </a:solidFill>
                      <a:prstDash val="solid"/>
                    </a:lnT>
                    <a:lnB w="6350">
                      <a:solidFill>
                        <a:srgbClr val="D4D4D4"/>
                      </a:solidFill>
                      <a:prstDash val="solid"/>
                    </a:lnB>
                  </a:tcPr>
                </a:tc>
                <a:extLst>
                  <a:ext uri="{0D108BD9-81ED-4DB2-BD59-A6C34878D82A}">
                    <a16:rowId xmlns:a16="http://schemas.microsoft.com/office/drawing/2014/main" val="10027"/>
                  </a:ext>
                </a:extLst>
              </a:tr>
              <a:tr h="163346">
                <a:tc>
                  <a:txBody>
                    <a:bodyPr/>
                    <a:lstStyle/>
                    <a:p>
                      <a:pPr marL="12065">
                        <a:lnSpc>
                          <a:spcPct val="100000"/>
                        </a:lnSpc>
                        <a:spcBef>
                          <a:spcPts val="70"/>
                        </a:spcBef>
                      </a:pPr>
                      <a:r>
                        <a:rPr sz="900" b="1" spc="75" dirty="0">
                          <a:latin typeface="Arial"/>
                          <a:cs typeface="Arial"/>
                        </a:rPr>
                        <a:t>Ingresos </a:t>
                      </a:r>
                      <a:r>
                        <a:rPr sz="900" b="1" spc="70" dirty="0">
                          <a:latin typeface="Arial"/>
                          <a:cs typeface="Arial"/>
                        </a:rPr>
                        <a:t>derivados de</a:t>
                      </a:r>
                      <a:r>
                        <a:rPr sz="900" b="1" spc="-25" dirty="0">
                          <a:latin typeface="Arial"/>
                          <a:cs typeface="Arial"/>
                        </a:rPr>
                        <a:t> </a:t>
                      </a:r>
                      <a:r>
                        <a:rPr sz="900" b="1" spc="70" dirty="0">
                          <a:latin typeface="Arial"/>
                          <a:cs typeface="Arial"/>
                        </a:rPr>
                        <a:t>financiamientos</a:t>
                      </a:r>
                      <a:endParaRPr sz="900">
                        <a:latin typeface="Arial"/>
                        <a:cs typeface="Arial"/>
                      </a:endParaRPr>
                    </a:p>
                  </a:txBody>
                  <a:tcPr marL="0" marR="0" marT="8890" marB="0">
                    <a:lnL w="19050">
                      <a:solidFill>
                        <a:srgbClr val="000000"/>
                      </a:solidFill>
                      <a:prstDash val="solid"/>
                    </a:lnL>
                    <a:lnR w="9525">
                      <a:solidFill>
                        <a:srgbClr val="D4D4D4"/>
                      </a:solidFill>
                      <a:prstDash val="solid"/>
                    </a:lnR>
                    <a:lnT w="6350">
                      <a:solidFill>
                        <a:srgbClr val="D4D4D4"/>
                      </a:solidFill>
                      <a:prstDash val="solid"/>
                    </a:lnT>
                    <a:lnB w="9525">
                      <a:solidFill>
                        <a:srgbClr val="D4D4D4"/>
                      </a:solidFill>
                      <a:prstDash val="solid"/>
                    </a:lnB>
                  </a:tcPr>
                </a:tc>
                <a:tc>
                  <a:txBody>
                    <a:bodyPr/>
                    <a:lstStyle/>
                    <a:p>
                      <a:pPr marR="8890" algn="r">
                        <a:lnSpc>
                          <a:spcPct val="100000"/>
                        </a:lnSpc>
                        <a:spcBef>
                          <a:spcPts val="70"/>
                        </a:spcBef>
                      </a:pPr>
                      <a:r>
                        <a:rPr sz="900" b="1" spc="15" dirty="0">
                          <a:latin typeface="Arial"/>
                          <a:cs typeface="Arial"/>
                        </a:rPr>
                        <a:t>539</a:t>
                      </a:r>
                      <a:r>
                        <a:rPr sz="900" b="1" spc="-25" dirty="0">
                          <a:latin typeface="Arial"/>
                          <a:cs typeface="Arial"/>
                        </a:rPr>
                        <a:t>,</a:t>
                      </a:r>
                      <a:r>
                        <a:rPr sz="900" b="1" spc="15" dirty="0">
                          <a:latin typeface="Arial"/>
                          <a:cs typeface="Arial"/>
                        </a:rPr>
                        <a:t>871</a:t>
                      </a:r>
                      <a:r>
                        <a:rPr sz="900" b="1" spc="-10" dirty="0">
                          <a:latin typeface="Arial"/>
                          <a:cs typeface="Arial"/>
                        </a:rPr>
                        <a:t>.</a:t>
                      </a:r>
                      <a:r>
                        <a:rPr sz="900" b="1" dirty="0">
                          <a:latin typeface="Arial"/>
                          <a:cs typeface="Arial"/>
                        </a:rPr>
                        <a:t>40</a:t>
                      </a:r>
                      <a:endParaRPr sz="900">
                        <a:latin typeface="Arial"/>
                        <a:cs typeface="Arial"/>
                      </a:endParaRPr>
                    </a:p>
                  </a:txBody>
                  <a:tcPr marL="0" marR="0" marT="8890" marB="0">
                    <a:lnL w="9525">
                      <a:solidFill>
                        <a:srgbClr val="D4D4D4"/>
                      </a:solidFill>
                      <a:prstDash val="solid"/>
                    </a:lnL>
                    <a:lnR w="9525">
                      <a:solidFill>
                        <a:srgbClr val="D4D4D4"/>
                      </a:solidFill>
                      <a:prstDash val="solid"/>
                    </a:lnR>
                    <a:lnT w="6350">
                      <a:solidFill>
                        <a:srgbClr val="D4D4D4"/>
                      </a:solidFill>
                      <a:prstDash val="solid"/>
                    </a:lnT>
                    <a:lnB w="9525">
                      <a:solidFill>
                        <a:srgbClr val="000000"/>
                      </a:solidFill>
                      <a:prstDash val="solid"/>
                    </a:lnB>
                  </a:tcPr>
                </a:tc>
                <a:tc>
                  <a:txBody>
                    <a:bodyPr/>
                    <a:lstStyle/>
                    <a:p>
                      <a:pPr marR="8255" algn="r">
                        <a:lnSpc>
                          <a:spcPct val="100000"/>
                        </a:lnSpc>
                        <a:spcBef>
                          <a:spcPts val="70"/>
                        </a:spcBef>
                      </a:pPr>
                      <a:r>
                        <a:rPr sz="900" b="1" dirty="0">
                          <a:latin typeface="Arial"/>
                          <a:cs typeface="Arial"/>
                        </a:rPr>
                        <a:t>5</a:t>
                      </a:r>
                      <a:r>
                        <a:rPr sz="900" b="1" spc="15" dirty="0">
                          <a:latin typeface="Arial"/>
                          <a:cs typeface="Arial"/>
                        </a:rPr>
                        <a:t>01</a:t>
                      </a:r>
                      <a:r>
                        <a:rPr sz="900" b="1" spc="-10" dirty="0">
                          <a:latin typeface="Arial"/>
                          <a:cs typeface="Arial"/>
                        </a:rPr>
                        <a:t>,</a:t>
                      </a:r>
                      <a:r>
                        <a:rPr sz="900" b="1" spc="15" dirty="0">
                          <a:latin typeface="Arial"/>
                          <a:cs typeface="Arial"/>
                        </a:rPr>
                        <a:t>37</a:t>
                      </a:r>
                      <a:r>
                        <a:rPr sz="900" b="1" dirty="0">
                          <a:latin typeface="Arial"/>
                          <a:cs typeface="Arial"/>
                        </a:rPr>
                        <a:t>5</a:t>
                      </a:r>
                      <a:r>
                        <a:rPr sz="900" b="1" spc="-10" dirty="0">
                          <a:latin typeface="Arial"/>
                          <a:cs typeface="Arial"/>
                        </a:rPr>
                        <a:t>.</a:t>
                      </a:r>
                      <a:r>
                        <a:rPr sz="900" b="1" spc="15" dirty="0">
                          <a:latin typeface="Arial"/>
                          <a:cs typeface="Arial"/>
                        </a:rPr>
                        <a:t>50</a:t>
                      </a:r>
                      <a:endParaRPr sz="900">
                        <a:latin typeface="Arial"/>
                        <a:cs typeface="Arial"/>
                      </a:endParaRPr>
                    </a:p>
                  </a:txBody>
                  <a:tcPr marL="0" marR="0" marT="8890" marB="0">
                    <a:lnL w="9525">
                      <a:solidFill>
                        <a:srgbClr val="D4D4D4"/>
                      </a:solidFill>
                      <a:prstDash val="solid"/>
                    </a:lnL>
                    <a:lnR w="19050">
                      <a:solidFill>
                        <a:srgbClr val="D4D4D4"/>
                      </a:solidFill>
                      <a:prstDash val="solid"/>
                    </a:lnR>
                    <a:lnT w="6350">
                      <a:solidFill>
                        <a:srgbClr val="D4D4D4"/>
                      </a:solidFill>
                      <a:prstDash val="solid"/>
                    </a:lnT>
                    <a:lnB w="9525">
                      <a:solidFill>
                        <a:srgbClr val="000000"/>
                      </a:solidFill>
                      <a:prstDash val="solid"/>
                    </a:lnB>
                  </a:tcPr>
                </a:tc>
                <a:tc>
                  <a:txBody>
                    <a:bodyPr/>
                    <a:lstStyle/>
                    <a:p>
                      <a:pPr marR="3175" algn="r">
                        <a:lnSpc>
                          <a:spcPct val="100000"/>
                        </a:lnSpc>
                        <a:spcBef>
                          <a:spcPts val="70"/>
                        </a:spcBef>
                      </a:pPr>
                      <a:r>
                        <a:rPr sz="900" b="1" spc="15" dirty="0">
                          <a:latin typeface="Arial"/>
                          <a:cs typeface="Arial"/>
                        </a:rPr>
                        <a:t>38</a:t>
                      </a:r>
                      <a:r>
                        <a:rPr sz="900" b="1" spc="-10" dirty="0">
                          <a:latin typeface="Arial"/>
                          <a:cs typeface="Arial"/>
                        </a:rPr>
                        <a:t>,</a:t>
                      </a:r>
                      <a:r>
                        <a:rPr sz="900" b="1" dirty="0">
                          <a:latin typeface="Arial"/>
                          <a:cs typeface="Arial"/>
                        </a:rPr>
                        <a:t>4</a:t>
                      </a:r>
                      <a:r>
                        <a:rPr sz="900" b="1" spc="15" dirty="0">
                          <a:latin typeface="Arial"/>
                          <a:cs typeface="Arial"/>
                        </a:rPr>
                        <a:t>95</a:t>
                      </a:r>
                      <a:r>
                        <a:rPr sz="900" b="1" spc="-10" dirty="0">
                          <a:latin typeface="Arial"/>
                          <a:cs typeface="Arial"/>
                        </a:rPr>
                        <a:t>.</a:t>
                      </a:r>
                      <a:r>
                        <a:rPr sz="900" b="1" spc="15" dirty="0">
                          <a:latin typeface="Arial"/>
                          <a:cs typeface="Arial"/>
                        </a:rPr>
                        <a:t>90</a:t>
                      </a:r>
                      <a:endParaRPr sz="900">
                        <a:latin typeface="Arial"/>
                        <a:cs typeface="Arial"/>
                      </a:endParaRPr>
                    </a:p>
                  </a:txBody>
                  <a:tcPr marL="0" marR="0" marT="8890" marB="0">
                    <a:lnL w="19050">
                      <a:solidFill>
                        <a:srgbClr val="D4D4D4"/>
                      </a:solidFill>
                      <a:prstDash val="solid"/>
                    </a:lnL>
                    <a:lnR w="12700">
                      <a:solidFill>
                        <a:srgbClr val="000000"/>
                      </a:solidFill>
                      <a:prstDash val="solid"/>
                    </a:lnR>
                    <a:lnT w="6350">
                      <a:solidFill>
                        <a:srgbClr val="D4D4D4"/>
                      </a:solidFill>
                      <a:prstDash val="solid"/>
                    </a:lnT>
                    <a:lnB w="9525">
                      <a:solidFill>
                        <a:srgbClr val="000000"/>
                      </a:solidFill>
                      <a:prstDash val="solid"/>
                    </a:lnB>
                  </a:tcPr>
                </a:tc>
                <a:extLst>
                  <a:ext uri="{0D108BD9-81ED-4DB2-BD59-A6C34878D82A}">
                    <a16:rowId xmlns:a16="http://schemas.microsoft.com/office/drawing/2014/main" val="10028"/>
                  </a:ext>
                </a:extLst>
              </a:tr>
              <a:tr h="153404">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9525">
                      <a:solidFill>
                        <a:srgbClr val="D4D4D4"/>
                      </a:solidFill>
                      <a:prstDash val="solid"/>
                    </a:lnR>
                    <a:lnT w="9525">
                      <a:solidFill>
                        <a:srgbClr val="D4D4D4"/>
                      </a:solidFill>
                      <a:prstDash val="solid"/>
                    </a:lnT>
                    <a:lnB w="6350">
                      <a:solidFill>
                        <a:srgbClr val="D4D4D4"/>
                      </a:solidFill>
                      <a:prstDash val="solid"/>
                    </a:lnB>
                  </a:tcPr>
                </a:tc>
                <a:tc>
                  <a:txBody>
                    <a:bodyPr/>
                    <a:lstStyle/>
                    <a:p>
                      <a:pPr marR="11430" algn="r">
                        <a:lnSpc>
                          <a:spcPts val="625"/>
                        </a:lnSpc>
                        <a:spcBef>
                          <a:spcPts val="25"/>
                        </a:spcBef>
                      </a:pPr>
                      <a:r>
                        <a:rPr sz="900" b="1" spc="10" dirty="0">
                          <a:latin typeface="Arial"/>
                          <a:cs typeface="Arial"/>
                        </a:rPr>
                        <a:t>5</a:t>
                      </a:r>
                      <a:r>
                        <a:rPr sz="900" b="1" spc="-30" dirty="0">
                          <a:latin typeface="Arial"/>
                          <a:cs typeface="Arial"/>
                        </a:rPr>
                        <a:t>,</a:t>
                      </a:r>
                      <a:r>
                        <a:rPr sz="900" b="1" spc="10" dirty="0">
                          <a:latin typeface="Arial"/>
                          <a:cs typeface="Arial"/>
                        </a:rPr>
                        <a:t>8</a:t>
                      </a:r>
                      <a:r>
                        <a:rPr sz="900" b="1" spc="-5" dirty="0">
                          <a:latin typeface="Arial"/>
                          <a:cs typeface="Arial"/>
                        </a:rPr>
                        <a:t>3</a:t>
                      </a:r>
                      <a:r>
                        <a:rPr sz="900" b="1" spc="10" dirty="0">
                          <a:latin typeface="Arial"/>
                          <a:cs typeface="Arial"/>
                        </a:rPr>
                        <a:t>8</a:t>
                      </a:r>
                      <a:r>
                        <a:rPr sz="900" b="1" spc="-30" dirty="0">
                          <a:latin typeface="Arial"/>
                          <a:cs typeface="Arial"/>
                        </a:rPr>
                        <a:t>,</a:t>
                      </a:r>
                      <a:r>
                        <a:rPr sz="900" b="1" spc="10" dirty="0">
                          <a:latin typeface="Arial"/>
                          <a:cs typeface="Arial"/>
                        </a:rPr>
                        <a:t>0</a:t>
                      </a:r>
                      <a:r>
                        <a:rPr sz="900" b="1" spc="-5" dirty="0">
                          <a:latin typeface="Arial"/>
                          <a:cs typeface="Arial"/>
                        </a:rPr>
                        <a:t>5</a:t>
                      </a:r>
                      <a:r>
                        <a:rPr sz="900" b="1" spc="10" dirty="0">
                          <a:latin typeface="Arial"/>
                          <a:cs typeface="Arial"/>
                        </a:rPr>
                        <a:t>9</a:t>
                      </a:r>
                      <a:r>
                        <a:rPr sz="900" b="1" spc="-30" dirty="0">
                          <a:latin typeface="Arial"/>
                          <a:cs typeface="Arial"/>
                        </a:rPr>
                        <a:t>.</a:t>
                      </a:r>
                      <a:r>
                        <a:rPr sz="900" b="1" spc="10" dirty="0">
                          <a:latin typeface="Arial"/>
                          <a:cs typeface="Arial"/>
                        </a:rPr>
                        <a:t>70</a:t>
                      </a:r>
                      <a:endParaRPr sz="900">
                        <a:latin typeface="Arial"/>
                        <a:cs typeface="Arial"/>
                      </a:endParaRPr>
                    </a:p>
                  </a:txBody>
                  <a:tcPr marL="0" marR="0" marT="3175" marB="0">
                    <a:lnL w="9525">
                      <a:solidFill>
                        <a:srgbClr val="D4D4D4"/>
                      </a:solidFill>
                      <a:prstDash val="solid"/>
                    </a:lnL>
                    <a:lnR w="9525">
                      <a:solidFill>
                        <a:srgbClr val="D4D4D4"/>
                      </a:solidFill>
                      <a:prstDash val="solid"/>
                    </a:lnR>
                    <a:lnT w="9525">
                      <a:solidFill>
                        <a:srgbClr val="000000"/>
                      </a:solidFill>
                      <a:prstDash val="solid"/>
                    </a:lnT>
                    <a:lnB w="6350">
                      <a:solidFill>
                        <a:srgbClr val="000000"/>
                      </a:solidFill>
                      <a:prstDash val="solid"/>
                    </a:lnB>
                  </a:tcPr>
                </a:tc>
                <a:tc>
                  <a:txBody>
                    <a:bodyPr/>
                    <a:lstStyle/>
                    <a:p>
                      <a:pPr marR="15875" algn="r">
                        <a:lnSpc>
                          <a:spcPts val="625"/>
                        </a:lnSpc>
                        <a:spcBef>
                          <a:spcPts val="25"/>
                        </a:spcBef>
                      </a:pPr>
                      <a:r>
                        <a:rPr sz="900" b="1" spc="-5" dirty="0">
                          <a:latin typeface="Arial"/>
                          <a:cs typeface="Arial"/>
                        </a:rPr>
                        <a:t>5</a:t>
                      </a:r>
                      <a:r>
                        <a:rPr sz="900" b="1" spc="-15" dirty="0">
                          <a:latin typeface="Arial"/>
                          <a:cs typeface="Arial"/>
                        </a:rPr>
                        <a:t>,</a:t>
                      </a:r>
                      <a:r>
                        <a:rPr sz="900" b="1" spc="-5" dirty="0">
                          <a:latin typeface="Arial"/>
                          <a:cs typeface="Arial"/>
                        </a:rPr>
                        <a:t>2</a:t>
                      </a:r>
                      <a:r>
                        <a:rPr sz="900" b="1" spc="10" dirty="0">
                          <a:latin typeface="Arial"/>
                          <a:cs typeface="Arial"/>
                        </a:rPr>
                        <a:t>7</a:t>
                      </a:r>
                      <a:r>
                        <a:rPr sz="900" b="1" spc="-5" dirty="0">
                          <a:latin typeface="Arial"/>
                          <a:cs typeface="Arial"/>
                        </a:rPr>
                        <a:t>9</a:t>
                      </a:r>
                      <a:r>
                        <a:rPr sz="900" b="1" spc="-15" dirty="0">
                          <a:latin typeface="Arial"/>
                          <a:cs typeface="Arial"/>
                        </a:rPr>
                        <a:t>,</a:t>
                      </a:r>
                      <a:r>
                        <a:rPr sz="900" b="1" spc="-5" dirty="0">
                          <a:latin typeface="Arial"/>
                          <a:cs typeface="Arial"/>
                        </a:rPr>
                        <a:t>6</a:t>
                      </a:r>
                      <a:r>
                        <a:rPr sz="900" b="1" spc="10" dirty="0">
                          <a:latin typeface="Arial"/>
                          <a:cs typeface="Arial"/>
                        </a:rPr>
                        <a:t>6</a:t>
                      </a:r>
                      <a:r>
                        <a:rPr sz="900" b="1" spc="-5" dirty="0">
                          <a:latin typeface="Arial"/>
                          <a:cs typeface="Arial"/>
                        </a:rPr>
                        <a:t>7</a:t>
                      </a:r>
                      <a:r>
                        <a:rPr sz="900" b="1" spc="-15" dirty="0">
                          <a:latin typeface="Arial"/>
                          <a:cs typeface="Arial"/>
                        </a:rPr>
                        <a:t>.</a:t>
                      </a:r>
                      <a:r>
                        <a:rPr sz="900" b="1" spc="-5" dirty="0">
                          <a:latin typeface="Arial"/>
                          <a:cs typeface="Arial"/>
                        </a:rPr>
                        <a:t>0</a:t>
                      </a:r>
                      <a:r>
                        <a:rPr sz="900" b="1" dirty="0">
                          <a:latin typeface="Arial"/>
                          <a:cs typeface="Arial"/>
                        </a:rPr>
                        <a:t>0</a:t>
                      </a:r>
                      <a:endParaRPr sz="900">
                        <a:latin typeface="Arial"/>
                        <a:cs typeface="Arial"/>
                      </a:endParaRPr>
                    </a:p>
                  </a:txBody>
                  <a:tcPr marL="0" marR="0" marT="3175" marB="0">
                    <a:lnL w="9525">
                      <a:solidFill>
                        <a:srgbClr val="D4D4D4"/>
                      </a:solidFill>
                      <a:prstDash val="solid"/>
                    </a:lnL>
                    <a:lnR w="19050">
                      <a:solidFill>
                        <a:srgbClr val="D4D4D4"/>
                      </a:solidFill>
                      <a:prstDash val="solid"/>
                    </a:lnR>
                    <a:lnT w="9525">
                      <a:solidFill>
                        <a:srgbClr val="000000"/>
                      </a:solidFill>
                      <a:prstDash val="solid"/>
                    </a:lnT>
                    <a:lnB w="6350">
                      <a:solidFill>
                        <a:srgbClr val="000000"/>
                      </a:solidFill>
                      <a:prstDash val="solid"/>
                    </a:lnB>
                  </a:tcPr>
                </a:tc>
                <a:tc>
                  <a:txBody>
                    <a:bodyPr/>
                    <a:lstStyle/>
                    <a:p>
                      <a:pPr marR="9525" algn="r">
                        <a:lnSpc>
                          <a:spcPts val="625"/>
                        </a:lnSpc>
                        <a:spcBef>
                          <a:spcPts val="25"/>
                        </a:spcBef>
                      </a:pPr>
                      <a:r>
                        <a:rPr sz="900" b="1" spc="10" dirty="0">
                          <a:latin typeface="Arial"/>
                          <a:cs typeface="Arial"/>
                        </a:rPr>
                        <a:t>55</a:t>
                      </a:r>
                      <a:r>
                        <a:rPr sz="900" b="1" spc="-5" dirty="0">
                          <a:latin typeface="Arial"/>
                          <a:cs typeface="Arial"/>
                        </a:rPr>
                        <a:t>8</a:t>
                      </a:r>
                      <a:r>
                        <a:rPr sz="900" b="1" spc="-15" dirty="0">
                          <a:latin typeface="Arial"/>
                          <a:cs typeface="Arial"/>
                        </a:rPr>
                        <a:t>,</a:t>
                      </a:r>
                      <a:r>
                        <a:rPr sz="900" b="1" spc="-5" dirty="0">
                          <a:latin typeface="Arial"/>
                          <a:cs typeface="Arial"/>
                        </a:rPr>
                        <a:t>3</a:t>
                      </a:r>
                      <a:r>
                        <a:rPr sz="900" b="1" spc="10" dirty="0">
                          <a:latin typeface="Arial"/>
                          <a:cs typeface="Arial"/>
                        </a:rPr>
                        <a:t>9</a:t>
                      </a:r>
                      <a:r>
                        <a:rPr sz="900" b="1" spc="-5" dirty="0">
                          <a:latin typeface="Arial"/>
                          <a:cs typeface="Arial"/>
                        </a:rPr>
                        <a:t>2</a:t>
                      </a:r>
                      <a:r>
                        <a:rPr sz="900" b="1" spc="-15" dirty="0">
                          <a:latin typeface="Arial"/>
                          <a:cs typeface="Arial"/>
                        </a:rPr>
                        <a:t>.</a:t>
                      </a:r>
                      <a:r>
                        <a:rPr sz="900" b="1" spc="-5" dirty="0">
                          <a:latin typeface="Arial"/>
                          <a:cs typeface="Arial"/>
                        </a:rPr>
                        <a:t>7</a:t>
                      </a:r>
                      <a:r>
                        <a:rPr sz="900" b="1" dirty="0">
                          <a:latin typeface="Arial"/>
                          <a:cs typeface="Arial"/>
                        </a:rPr>
                        <a:t>0</a:t>
                      </a:r>
                      <a:endParaRPr sz="900">
                        <a:latin typeface="Arial"/>
                        <a:cs typeface="Arial"/>
                      </a:endParaRPr>
                    </a:p>
                  </a:txBody>
                  <a:tcPr marL="0" marR="0" marT="3175" marB="0">
                    <a:lnL w="19050">
                      <a:solidFill>
                        <a:srgbClr val="D4D4D4"/>
                      </a:solidFill>
                      <a:prstDash val="solid"/>
                    </a:lnL>
                    <a:lnR w="12700">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29"/>
                  </a:ext>
                </a:extLst>
              </a:tr>
              <a:tr h="407798">
                <a:tc gridSpan="4">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6350" cap="flat" cmpd="sng" algn="ctr">
                      <a:solidFill>
                        <a:srgbClr val="D4D4D4"/>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947612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4836" y="517396"/>
            <a:ext cx="8041649" cy="5130252"/>
          </a:xfrm>
          <a:prstGeom prst="rect">
            <a:avLst/>
          </a:prstGeom>
        </p:spPr>
        <p:txBody>
          <a:bodyPr wrap="square">
            <a:spAutoFit/>
          </a:bodyPr>
          <a:lstStyle/>
          <a:p>
            <a:pPr marL="1488440">
              <a:lnSpc>
                <a:spcPct val="100000"/>
              </a:lnSpc>
            </a:pPr>
            <a:r>
              <a:rPr lang="es-ES" b="1" spc="-10" dirty="0">
                <a:solidFill>
                  <a:srgbClr val="0000FF"/>
                </a:solidFill>
                <a:latin typeface="Calibri"/>
                <a:cs typeface="Calibri"/>
              </a:rPr>
              <a:t>PRESUPUESTO </a:t>
            </a:r>
            <a:r>
              <a:rPr lang="es-ES" b="1" dirty="0">
                <a:solidFill>
                  <a:srgbClr val="0000FF"/>
                </a:solidFill>
                <a:latin typeface="Calibri"/>
                <a:cs typeface="Calibri"/>
              </a:rPr>
              <a:t>DE</a:t>
            </a:r>
            <a:r>
              <a:rPr lang="es-ES" b="1" spc="-20" dirty="0">
                <a:solidFill>
                  <a:srgbClr val="0000FF"/>
                </a:solidFill>
                <a:latin typeface="Calibri"/>
                <a:cs typeface="Calibri"/>
              </a:rPr>
              <a:t> </a:t>
            </a:r>
            <a:r>
              <a:rPr lang="es-ES" b="1" spc="-5" dirty="0">
                <a:solidFill>
                  <a:srgbClr val="0000FF"/>
                </a:solidFill>
                <a:latin typeface="Calibri"/>
                <a:cs typeface="Calibri"/>
              </a:rPr>
              <a:t>EGRESOS</a:t>
            </a:r>
            <a:endParaRPr lang="es-ES" dirty="0">
              <a:latin typeface="Calibri"/>
              <a:cs typeface="Calibri"/>
            </a:endParaRPr>
          </a:p>
          <a:p>
            <a:pPr>
              <a:lnSpc>
                <a:spcPct val="100000"/>
              </a:lnSpc>
            </a:pPr>
            <a:endParaRPr lang="es-ES" sz="2000" dirty="0">
              <a:latin typeface="Times New Roman"/>
              <a:cs typeface="Times New Roman"/>
            </a:endParaRPr>
          </a:p>
          <a:p>
            <a:pPr marL="165735">
              <a:lnSpc>
                <a:spcPct val="100000"/>
              </a:lnSpc>
            </a:pPr>
            <a:r>
              <a:rPr lang="es-ES" b="1" spc="-5" dirty="0">
                <a:latin typeface="Calibri"/>
                <a:cs typeface="Calibri"/>
              </a:rPr>
              <a:t>Secretarias </a:t>
            </a:r>
            <a:r>
              <a:rPr lang="es-ES" b="1" spc="-10" dirty="0">
                <a:latin typeface="Calibri"/>
                <a:cs typeface="Calibri"/>
              </a:rPr>
              <a:t>ganadoras para</a:t>
            </a:r>
            <a:r>
              <a:rPr lang="es-ES" b="1" spc="15" dirty="0">
                <a:latin typeface="Calibri"/>
                <a:cs typeface="Calibri"/>
              </a:rPr>
              <a:t> </a:t>
            </a:r>
            <a:r>
              <a:rPr lang="es-ES" b="1" dirty="0">
                <a:latin typeface="Calibri"/>
                <a:cs typeface="Calibri"/>
              </a:rPr>
              <a:t>2019</a:t>
            </a:r>
            <a:endParaRPr lang="es-ES" dirty="0">
              <a:latin typeface="Calibri"/>
              <a:cs typeface="Calibri"/>
            </a:endParaRPr>
          </a:p>
          <a:p>
            <a:pPr>
              <a:lnSpc>
                <a:spcPct val="100000"/>
              </a:lnSpc>
              <a:spcBef>
                <a:spcPts val="55"/>
              </a:spcBef>
            </a:pPr>
            <a:endParaRPr lang="es-ES" dirty="0">
              <a:latin typeface="Times New Roman"/>
              <a:cs typeface="Times New Roman"/>
            </a:endParaRPr>
          </a:p>
          <a:p>
            <a:pPr marL="165735" marR="154940" algn="just">
              <a:lnSpc>
                <a:spcPct val="100000"/>
              </a:lnSpc>
              <a:tabLst>
                <a:tab pos="309880" algn="l"/>
              </a:tabLst>
            </a:pPr>
            <a:r>
              <a:rPr lang="es-ES" b="1" spc="-5" dirty="0">
                <a:latin typeface="Calibri"/>
                <a:cs typeface="Calibri"/>
              </a:rPr>
              <a:t>Energía: </a:t>
            </a:r>
            <a:r>
              <a:rPr lang="es-ES" spc="-5" dirty="0">
                <a:latin typeface="Calibri"/>
                <a:cs typeface="Calibri"/>
              </a:rPr>
              <a:t>que recibe 11 </a:t>
            </a:r>
            <a:r>
              <a:rPr lang="es-ES" spc="-10" dirty="0">
                <a:latin typeface="Calibri"/>
                <a:cs typeface="Calibri"/>
              </a:rPr>
              <a:t>veces </a:t>
            </a:r>
            <a:r>
              <a:rPr lang="es-ES" spc="-5" dirty="0">
                <a:latin typeface="Calibri"/>
                <a:cs typeface="Calibri"/>
              </a:rPr>
              <a:t>más que </a:t>
            </a:r>
            <a:r>
              <a:rPr lang="es-ES" dirty="0">
                <a:latin typeface="Calibri"/>
                <a:cs typeface="Calibri"/>
              </a:rPr>
              <a:t>en </a:t>
            </a:r>
            <a:r>
              <a:rPr lang="es-ES" spc="-5" dirty="0">
                <a:latin typeface="Calibri"/>
                <a:cs typeface="Calibri"/>
              </a:rPr>
              <a:t>2018, con </a:t>
            </a:r>
            <a:r>
              <a:rPr lang="es-ES" spc="-10" dirty="0">
                <a:latin typeface="Calibri"/>
                <a:cs typeface="Calibri"/>
              </a:rPr>
              <a:t>un </a:t>
            </a:r>
            <a:r>
              <a:rPr lang="es-ES" spc="-5" dirty="0">
                <a:latin typeface="Calibri"/>
                <a:cs typeface="Calibri"/>
              </a:rPr>
              <a:t>presupuesto que  pasa de dos </a:t>
            </a:r>
            <a:r>
              <a:rPr lang="es-ES" dirty="0">
                <a:latin typeface="Calibri"/>
                <a:cs typeface="Calibri"/>
              </a:rPr>
              <a:t>mil </a:t>
            </a:r>
            <a:r>
              <a:rPr lang="es-ES" spc="-5" dirty="0">
                <a:latin typeface="Calibri"/>
                <a:cs typeface="Calibri"/>
              </a:rPr>
              <a:t>470 </a:t>
            </a:r>
            <a:r>
              <a:rPr lang="es-ES" spc="-10" dirty="0">
                <a:latin typeface="Calibri"/>
                <a:cs typeface="Calibri"/>
              </a:rPr>
              <a:t>millones </a:t>
            </a:r>
            <a:r>
              <a:rPr lang="es-ES" dirty="0">
                <a:latin typeface="Calibri"/>
                <a:cs typeface="Calibri"/>
              </a:rPr>
              <a:t>a </a:t>
            </a:r>
            <a:r>
              <a:rPr lang="es-ES" spc="-5" dirty="0">
                <a:latin typeface="Calibri"/>
                <a:cs typeface="Calibri"/>
              </a:rPr>
              <a:t>27 </a:t>
            </a:r>
            <a:r>
              <a:rPr lang="es-ES" dirty="0">
                <a:latin typeface="Calibri"/>
                <a:cs typeface="Calibri"/>
              </a:rPr>
              <a:t>mil </a:t>
            </a:r>
            <a:r>
              <a:rPr lang="es-ES" spc="-5" dirty="0">
                <a:latin typeface="Calibri"/>
                <a:cs typeface="Calibri"/>
              </a:rPr>
              <a:t>229 millones </a:t>
            </a:r>
            <a:r>
              <a:rPr lang="es-ES" spc="-10" dirty="0">
                <a:latin typeface="Calibri"/>
                <a:cs typeface="Calibri"/>
              </a:rPr>
              <a:t>de </a:t>
            </a:r>
            <a:r>
              <a:rPr lang="es-ES" dirty="0">
                <a:latin typeface="Calibri"/>
                <a:cs typeface="Calibri"/>
              </a:rPr>
              <a:t>pesos. </a:t>
            </a:r>
            <a:r>
              <a:rPr lang="es-ES" spc="-5" dirty="0">
                <a:latin typeface="Calibri"/>
                <a:cs typeface="Calibri"/>
              </a:rPr>
              <a:t>Ello, con </a:t>
            </a:r>
            <a:r>
              <a:rPr lang="es-ES" dirty="0">
                <a:latin typeface="Calibri"/>
                <a:cs typeface="Calibri"/>
              </a:rPr>
              <a:t>el  </a:t>
            </a:r>
            <a:r>
              <a:rPr lang="es-ES" spc="-5" dirty="0">
                <a:latin typeface="Calibri"/>
                <a:cs typeface="Calibri"/>
              </a:rPr>
              <a:t>objetivo de iniciar la </a:t>
            </a:r>
            <a:r>
              <a:rPr lang="es-ES" spc="-10" dirty="0">
                <a:latin typeface="Calibri"/>
                <a:cs typeface="Calibri"/>
              </a:rPr>
              <a:t>reconversión </a:t>
            </a:r>
            <a:r>
              <a:rPr lang="es-ES" spc="-5" dirty="0">
                <a:latin typeface="Calibri"/>
                <a:cs typeface="Calibri"/>
              </a:rPr>
              <a:t>de tres </a:t>
            </a:r>
            <a:r>
              <a:rPr lang="es-ES" spc="-10" dirty="0">
                <a:latin typeface="Calibri"/>
                <a:cs typeface="Calibri"/>
              </a:rPr>
              <a:t>refinerías </a:t>
            </a:r>
            <a:r>
              <a:rPr lang="es-ES" dirty="0">
                <a:latin typeface="Calibri"/>
                <a:cs typeface="Calibri"/>
              </a:rPr>
              <a:t>e </a:t>
            </a:r>
            <a:r>
              <a:rPr lang="es-ES" spc="-5" dirty="0">
                <a:latin typeface="Calibri"/>
                <a:cs typeface="Calibri"/>
              </a:rPr>
              <a:t>iniciar la  construcción de una </a:t>
            </a:r>
            <a:r>
              <a:rPr lang="es-ES" spc="-10" dirty="0">
                <a:latin typeface="Calibri"/>
                <a:cs typeface="Calibri"/>
              </a:rPr>
              <a:t>planta </a:t>
            </a:r>
            <a:r>
              <a:rPr lang="es-ES" spc="-5" dirty="0">
                <a:latin typeface="Calibri"/>
                <a:cs typeface="Calibri"/>
              </a:rPr>
              <a:t>nueva, </a:t>
            </a:r>
            <a:r>
              <a:rPr lang="es-ES" spc="-10" dirty="0">
                <a:latin typeface="Calibri"/>
                <a:cs typeface="Calibri"/>
              </a:rPr>
              <a:t>para </a:t>
            </a:r>
            <a:r>
              <a:rPr lang="es-ES" spc="-5" dirty="0">
                <a:latin typeface="Calibri"/>
                <a:cs typeface="Calibri"/>
              </a:rPr>
              <a:t>que México </a:t>
            </a:r>
            <a:r>
              <a:rPr lang="es-ES" spc="-10" dirty="0">
                <a:latin typeface="Calibri"/>
                <a:cs typeface="Calibri"/>
              </a:rPr>
              <a:t>produzca</a:t>
            </a:r>
            <a:r>
              <a:rPr lang="es-ES" spc="-55" dirty="0">
                <a:latin typeface="Calibri"/>
                <a:cs typeface="Calibri"/>
              </a:rPr>
              <a:t> </a:t>
            </a:r>
            <a:r>
              <a:rPr lang="es-ES" spc="-5" dirty="0">
                <a:latin typeface="Calibri"/>
                <a:cs typeface="Calibri"/>
              </a:rPr>
              <a:t>gasolina.</a:t>
            </a:r>
            <a:endParaRPr lang="es-ES" dirty="0">
              <a:latin typeface="Calibri"/>
              <a:cs typeface="Calibri"/>
            </a:endParaRPr>
          </a:p>
          <a:p>
            <a:pPr>
              <a:lnSpc>
                <a:spcPct val="100000"/>
              </a:lnSpc>
              <a:spcBef>
                <a:spcPts val="55"/>
              </a:spcBef>
              <a:buFont typeface="Wingdings"/>
              <a:buChar char=""/>
            </a:pPr>
            <a:endParaRPr lang="es-ES" dirty="0">
              <a:latin typeface="Times New Roman"/>
              <a:cs typeface="Times New Roman"/>
            </a:endParaRPr>
          </a:p>
          <a:p>
            <a:pPr marL="165735" marR="154305" algn="just">
              <a:lnSpc>
                <a:spcPct val="100000"/>
              </a:lnSpc>
              <a:tabLst>
                <a:tab pos="309880" algn="l"/>
              </a:tabLst>
            </a:pPr>
            <a:r>
              <a:rPr lang="es-ES" b="1" spc="-15" dirty="0">
                <a:latin typeface="Calibri"/>
                <a:cs typeface="Calibri"/>
              </a:rPr>
              <a:t>Trabajo </a:t>
            </a:r>
            <a:r>
              <a:rPr lang="es-ES" b="1" dirty="0">
                <a:latin typeface="Calibri"/>
                <a:cs typeface="Calibri"/>
              </a:rPr>
              <a:t>y </a:t>
            </a:r>
            <a:r>
              <a:rPr lang="es-ES" b="1" spc="-5" dirty="0">
                <a:latin typeface="Calibri"/>
                <a:cs typeface="Calibri"/>
              </a:rPr>
              <a:t>Previsión </a:t>
            </a:r>
            <a:r>
              <a:rPr lang="es-ES" b="1" dirty="0">
                <a:latin typeface="Calibri"/>
                <a:cs typeface="Calibri"/>
              </a:rPr>
              <a:t>Social: </a:t>
            </a:r>
            <a:r>
              <a:rPr lang="es-ES" spc="-5" dirty="0">
                <a:latin typeface="Calibri"/>
                <a:cs typeface="Calibri"/>
              </a:rPr>
              <a:t>con una partida que </a:t>
            </a:r>
            <a:r>
              <a:rPr lang="es-ES" dirty="0">
                <a:latin typeface="Calibri"/>
                <a:cs typeface="Calibri"/>
              </a:rPr>
              <a:t>suma </a:t>
            </a:r>
            <a:r>
              <a:rPr lang="es-ES" spc="-5" dirty="0">
                <a:latin typeface="Calibri"/>
                <a:cs typeface="Calibri"/>
              </a:rPr>
              <a:t>10.7 veces más; </a:t>
            </a:r>
            <a:r>
              <a:rPr lang="es-ES" dirty="0">
                <a:latin typeface="Calibri"/>
                <a:cs typeface="Calibri"/>
              </a:rPr>
              <a:t>y  </a:t>
            </a:r>
            <a:r>
              <a:rPr lang="es-ES" spc="-10" dirty="0">
                <a:latin typeface="Calibri"/>
                <a:cs typeface="Calibri"/>
              </a:rPr>
              <a:t>recursos </a:t>
            </a:r>
            <a:r>
              <a:rPr lang="es-ES" spc="-5" dirty="0">
                <a:latin typeface="Calibri"/>
                <a:cs typeface="Calibri"/>
              </a:rPr>
              <a:t>que </a:t>
            </a:r>
            <a:r>
              <a:rPr lang="es-ES" dirty="0">
                <a:latin typeface="Calibri"/>
                <a:cs typeface="Calibri"/>
              </a:rPr>
              <a:t>suben </a:t>
            </a:r>
            <a:r>
              <a:rPr lang="es-ES" spc="-5" dirty="0">
                <a:latin typeface="Calibri"/>
                <a:cs typeface="Calibri"/>
              </a:rPr>
              <a:t>de </a:t>
            </a:r>
            <a:r>
              <a:rPr lang="es-ES" spc="-10" dirty="0">
                <a:latin typeface="Calibri"/>
                <a:cs typeface="Calibri"/>
              </a:rPr>
              <a:t>cuatro </a:t>
            </a:r>
            <a:r>
              <a:rPr lang="es-ES" spc="-5" dirty="0">
                <a:latin typeface="Calibri"/>
                <a:cs typeface="Calibri"/>
              </a:rPr>
              <a:t>mil </a:t>
            </a:r>
            <a:r>
              <a:rPr lang="es-ES" dirty="0">
                <a:latin typeface="Calibri"/>
                <a:cs typeface="Calibri"/>
              </a:rPr>
              <a:t>37 </a:t>
            </a:r>
            <a:r>
              <a:rPr lang="es-ES" spc="-5" dirty="0">
                <a:latin typeface="Calibri"/>
                <a:cs typeface="Calibri"/>
              </a:rPr>
              <a:t>millones de pesos </a:t>
            </a:r>
            <a:r>
              <a:rPr lang="es-ES" dirty="0">
                <a:latin typeface="Calibri"/>
                <a:cs typeface="Calibri"/>
              </a:rPr>
              <a:t>en </a:t>
            </a:r>
            <a:r>
              <a:rPr lang="es-ES" spc="-5" dirty="0">
                <a:latin typeface="Calibri"/>
                <a:cs typeface="Calibri"/>
              </a:rPr>
              <a:t>2018, </a:t>
            </a:r>
            <a:r>
              <a:rPr lang="es-ES" dirty="0">
                <a:latin typeface="Calibri"/>
                <a:cs typeface="Calibri"/>
              </a:rPr>
              <a:t>a 43  mil </a:t>
            </a:r>
            <a:r>
              <a:rPr lang="es-ES" spc="-5" dirty="0">
                <a:latin typeface="Calibri"/>
                <a:cs typeface="Calibri"/>
              </a:rPr>
              <a:t>269 millones </a:t>
            </a:r>
            <a:r>
              <a:rPr lang="es-ES" dirty="0">
                <a:latin typeface="Calibri"/>
                <a:cs typeface="Calibri"/>
              </a:rPr>
              <a:t>en </a:t>
            </a:r>
            <a:r>
              <a:rPr lang="es-ES" spc="-5" dirty="0">
                <a:latin typeface="Calibri"/>
                <a:cs typeface="Calibri"/>
              </a:rPr>
              <a:t>2019. </a:t>
            </a:r>
            <a:r>
              <a:rPr lang="es-ES" spc="-10" dirty="0">
                <a:latin typeface="Calibri"/>
                <a:cs typeface="Calibri"/>
              </a:rPr>
              <a:t>Esto, para </a:t>
            </a:r>
            <a:r>
              <a:rPr lang="es-ES" spc="-5" dirty="0">
                <a:latin typeface="Calibri"/>
                <a:cs typeface="Calibri"/>
              </a:rPr>
              <a:t>cumplir con </a:t>
            </a:r>
            <a:r>
              <a:rPr lang="es-ES" spc="-10" dirty="0">
                <a:latin typeface="Calibri"/>
                <a:cs typeface="Calibri"/>
              </a:rPr>
              <a:t>la entrega </a:t>
            </a:r>
            <a:r>
              <a:rPr lang="es-ES" spc="-5" dirty="0">
                <a:latin typeface="Calibri"/>
                <a:cs typeface="Calibri"/>
              </a:rPr>
              <a:t>de becas de  tres </a:t>
            </a:r>
            <a:r>
              <a:rPr lang="es-ES" dirty="0">
                <a:latin typeface="Calibri"/>
                <a:cs typeface="Calibri"/>
              </a:rPr>
              <a:t>mil </a:t>
            </a:r>
            <a:r>
              <a:rPr lang="es-ES" spc="-5" dirty="0">
                <a:latin typeface="Calibri"/>
                <a:cs typeface="Calibri"/>
              </a:rPr>
              <a:t>600 pesos </a:t>
            </a:r>
            <a:r>
              <a:rPr lang="es-ES" dirty="0">
                <a:latin typeface="Calibri"/>
                <a:cs typeface="Calibri"/>
              </a:rPr>
              <a:t>a </a:t>
            </a:r>
            <a:r>
              <a:rPr lang="es-ES" spc="-5" dirty="0">
                <a:latin typeface="Calibri"/>
                <a:cs typeface="Calibri"/>
              </a:rPr>
              <a:t>2.3 millones de jóvenes </a:t>
            </a:r>
            <a:r>
              <a:rPr lang="es-ES" spc="-10" dirty="0">
                <a:latin typeface="Calibri"/>
                <a:cs typeface="Calibri"/>
              </a:rPr>
              <a:t>que </a:t>
            </a:r>
            <a:r>
              <a:rPr lang="es-ES" spc="-5" dirty="0">
                <a:latin typeface="Calibri"/>
                <a:cs typeface="Calibri"/>
              </a:rPr>
              <a:t>no estudian ni  trabajan; mediante </a:t>
            </a:r>
            <a:r>
              <a:rPr lang="es-ES" dirty="0">
                <a:latin typeface="Calibri"/>
                <a:cs typeface="Calibri"/>
              </a:rPr>
              <a:t>el </a:t>
            </a:r>
            <a:r>
              <a:rPr lang="es-ES" spc="-5" dirty="0">
                <a:latin typeface="Calibri"/>
                <a:cs typeface="Calibri"/>
              </a:rPr>
              <a:t>programa </a:t>
            </a:r>
            <a:r>
              <a:rPr lang="es-ES" i="1" spc="-5" dirty="0">
                <a:latin typeface="Calibri"/>
                <a:cs typeface="Calibri"/>
              </a:rPr>
              <a:t>Jóvenes Construyendo </a:t>
            </a:r>
            <a:r>
              <a:rPr lang="es-ES" i="1" dirty="0">
                <a:latin typeface="Calibri"/>
                <a:cs typeface="Calibri"/>
              </a:rPr>
              <a:t>el</a:t>
            </a:r>
            <a:r>
              <a:rPr lang="es-ES" i="1" spc="-105" dirty="0">
                <a:latin typeface="Calibri"/>
                <a:cs typeface="Calibri"/>
              </a:rPr>
              <a:t> </a:t>
            </a:r>
            <a:r>
              <a:rPr lang="es-ES" i="1" spc="-5" dirty="0">
                <a:latin typeface="Calibri"/>
                <a:cs typeface="Calibri"/>
              </a:rPr>
              <a:t>Futuro.</a:t>
            </a:r>
            <a:endParaRPr lang="es-ES" dirty="0">
              <a:latin typeface="Calibri"/>
              <a:cs typeface="Calibri"/>
            </a:endParaRPr>
          </a:p>
          <a:p>
            <a:pPr>
              <a:lnSpc>
                <a:spcPct val="100000"/>
              </a:lnSpc>
              <a:spcBef>
                <a:spcPts val="55"/>
              </a:spcBef>
              <a:buFont typeface="Wingdings"/>
              <a:buChar char=""/>
            </a:pPr>
            <a:endParaRPr lang="es-ES" dirty="0">
              <a:latin typeface="Times New Roman"/>
              <a:cs typeface="Times New Roman"/>
            </a:endParaRPr>
          </a:p>
          <a:p>
            <a:pPr marL="165735" marR="153670" algn="just">
              <a:lnSpc>
                <a:spcPct val="100000"/>
              </a:lnSpc>
              <a:tabLst>
                <a:tab pos="309880" algn="l"/>
              </a:tabLst>
            </a:pPr>
            <a:r>
              <a:rPr lang="es-ES" b="1" spc="-10" dirty="0">
                <a:latin typeface="Calibri"/>
                <a:cs typeface="Calibri"/>
              </a:rPr>
              <a:t>Turismo: </a:t>
            </a:r>
            <a:r>
              <a:rPr lang="es-ES" spc="-5" dirty="0">
                <a:latin typeface="Calibri"/>
                <a:cs typeface="Calibri"/>
              </a:rPr>
              <a:t>con un </a:t>
            </a:r>
            <a:r>
              <a:rPr lang="es-ES" spc="-10" dirty="0">
                <a:latin typeface="Calibri"/>
                <a:cs typeface="Calibri"/>
              </a:rPr>
              <a:t>alza </a:t>
            </a:r>
            <a:r>
              <a:rPr lang="es-ES" spc="-5" dirty="0">
                <a:latin typeface="Calibri"/>
                <a:cs typeface="Calibri"/>
              </a:rPr>
              <a:t>de recursos de más dos veces lo </a:t>
            </a:r>
            <a:r>
              <a:rPr lang="es-ES" spc="-10" dirty="0">
                <a:latin typeface="Calibri"/>
                <a:cs typeface="Calibri"/>
              </a:rPr>
              <a:t>aprobado este  </a:t>
            </a:r>
            <a:r>
              <a:rPr lang="es-ES" dirty="0">
                <a:latin typeface="Calibri"/>
                <a:cs typeface="Calibri"/>
              </a:rPr>
              <a:t>año; </a:t>
            </a:r>
            <a:r>
              <a:rPr lang="es-ES" spc="-5" dirty="0">
                <a:latin typeface="Calibri"/>
                <a:cs typeface="Calibri"/>
              </a:rPr>
              <a:t>con una partida que </a:t>
            </a:r>
            <a:r>
              <a:rPr lang="es-ES" spc="-10" dirty="0">
                <a:latin typeface="Calibri"/>
                <a:cs typeface="Calibri"/>
              </a:rPr>
              <a:t>pasará de </a:t>
            </a:r>
            <a:r>
              <a:rPr lang="es-ES" spc="-5" dirty="0">
                <a:latin typeface="Calibri"/>
                <a:cs typeface="Calibri"/>
              </a:rPr>
              <a:t>tres </a:t>
            </a:r>
            <a:r>
              <a:rPr lang="es-ES" dirty="0">
                <a:latin typeface="Calibri"/>
                <a:cs typeface="Calibri"/>
              </a:rPr>
              <a:t>mil </a:t>
            </a:r>
            <a:r>
              <a:rPr lang="es-ES" spc="-5" dirty="0">
                <a:latin typeface="Calibri"/>
                <a:cs typeface="Calibri"/>
              </a:rPr>
              <a:t>916 millones </a:t>
            </a:r>
            <a:r>
              <a:rPr lang="es-ES" dirty="0">
                <a:latin typeface="Calibri"/>
                <a:cs typeface="Calibri"/>
              </a:rPr>
              <a:t>a </a:t>
            </a:r>
            <a:r>
              <a:rPr lang="es-ES" spc="-5" dirty="0">
                <a:latin typeface="Calibri"/>
                <a:cs typeface="Calibri"/>
              </a:rPr>
              <a:t>ocho </a:t>
            </a:r>
            <a:r>
              <a:rPr lang="es-ES" dirty="0">
                <a:latin typeface="Calibri"/>
                <a:cs typeface="Calibri"/>
              </a:rPr>
              <a:t>mil </a:t>
            </a:r>
            <a:r>
              <a:rPr lang="es-ES" spc="-5" dirty="0">
                <a:latin typeface="Calibri"/>
                <a:cs typeface="Calibri"/>
              </a:rPr>
              <a:t>785  </a:t>
            </a:r>
            <a:r>
              <a:rPr lang="es-ES" dirty="0">
                <a:latin typeface="Calibri"/>
                <a:cs typeface="Calibri"/>
              </a:rPr>
              <a:t>millones </a:t>
            </a:r>
            <a:r>
              <a:rPr lang="es-ES" spc="-5" dirty="0">
                <a:latin typeface="Calibri"/>
                <a:cs typeface="Calibri"/>
              </a:rPr>
              <a:t>de</a:t>
            </a:r>
            <a:r>
              <a:rPr lang="es-ES" spc="-40" dirty="0">
                <a:latin typeface="Calibri"/>
                <a:cs typeface="Calibri"/>
              </a:rPr>
              <a:t> </a:t>
            </a:r>
            <a:r>
              <a:rPr lang="es-ES" dirty="0">
                <a:latin typeface="Calibri"/>
                <a:cs typeface="Calibri"/>
              </a:rPr>
              <a:t>pesos.</a:t>
            </a:r>
          </a:p>
        </p:txBody>
      </p:sp>
    </p:spTree>
    <p:extLst>
      <p:ext uri="{BB962C8B-B14F-4D97-AF65-F5344CB8AC3E}">
        <p14:creationId xmlns:p14="http://schemas.microsoft.com/office/powerpoint/2010/main" val="36088290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5803" y="534939"/>
            <a:ext cx="8112930" cy="4403129"/>
          </a:xfrm>
          <a:prstGeom prst="rect">
            <a:avLst/>
          </a:prstGeom>
        </p:spPr>
        <p:txBody>
          <a:bodyPr wrap="square">
            <a:spAutoFit/>
          </a:bodyPr>
          <a:lstStyle/>
          <a:p>
            <a:pPr marL="1905" algn="ctr">
              <a:lnSpc>
                <a:spcPct val="100000"/>
              </a:lnSpc>
              <a:spcBef>
                <a:spcPts val="850"/>
              </a:spcBef>
            </a:pPr>
            <a:r>
              <a:rPr lang="es-ES" b="1" spc="-35" dirty="0">
                <a:latin typeface="Calibri"/>
                <a:cs typeface="Calibri"/>
              </a:rPr>
              <a:t>¿Y </a:t>
            </a:r>
            <a:r>
              <a:rPr lang="es-ES" b="1" dirty="0">
                <a:latin typeface="Calibri"/>
                <a:cs typeface="Calibri"/>
              </a:rPr>
              <a:t>las que</a:t>
            </a:r>
            <a:r>
              <a:rPr lang="es-ES" b="1" spc="10" dirty="0">
                <a:latin typeface="Calibri"/>
                <a:cs typeface="Calibri"/>
              </a:rPr>
              <a:t> </a:t>
            </a:r>
            <a:r>
              <a:rPr lang="es-ES" b="1" spc="-5" dirty="0">
                <a:latin typeface="Calibri"/>
                <a:cs typeface="Calibri"/>
              </a:rPr>
              <a:t>pierden?</a:t>
            </a:r>
            <a:endParaRPr lang="es-ES" dirty="0">
              <a:latin typeface="Calibri"/>
              <a:cs typeface="Calibri"/>
            </a:endParaRPr>
          </a:p>
          <a:p>
            <a:pPr>
              <a:lnSpc>
                <a:spcPct val="100000"/>
              </a:lnSpc>
            </a:pPr>
            <a:endParaRPr lang="es-ES" sz="2000" dirty="0">
              <a:latin typeface="Times New Roman"/>
              <a:cs typeface="Times New Roman"/>
            </a:endParaRPr>
          </a:p>
          <a:p>
            <a:pPr marL="129540" marR="250825">
              <a:lnSpc>
                <a:spcPct val="100000"/>
              </a:lnSpc>
              <a:spcBef>
                <a:spcPts val="5"/>
              </a:spcBef>
              <a:tabLst>
                <a:tab pos="273050" algn="l"/>
              </a:tabLst>
            </a:pPr>
            <a:r>
              <a:rPr lang="es-ES" b="1" spc="-5" dirty="0">
                <a:latin typeface="Calibri"/>
                <a:cs typeface="Calibri"/>
              </a:rPr>
              <a:t>Medio Ambiente: </a:t>
            </a:r>
            <a:r>
              <a:rPr lang="es-ES" spc="-10" dirty="0">
                <a:latin typeface="Calibri"/>
                <a:cs typeface="Calibri"/>
              </a:rPr>
              <a:t>con </a:t>
            </a:r>
            <a:r>
              <a:rPr lang="es-ES" dirty="0">
                <a:latin typeface="Calibri"/>
                <a:cs typeface="Calibri"/>
              </a:rPr>
              <a:t>una baja de </a:t>
            </a:r>
            <a:r>
              <a:rPr lang="es-ES" spc="-5" dirty="0">
                <a:latin typeface="Calibri"/>
                <a:cs typeface="Calibri"/>
              </a:rPr>
              <a:t>29.43%; </a:t>
            </a:r>
            <a:r>
              <a:rPr lang="es-ES" spc="-10" dirty="0">
                <a:latin typeface="Calibri"/>
                <a:cs typeface="Calibri"/>
              </a:rPr>
              <a:t>con </a:t>
            </a:r>
            <a:r>
              <a:rPr lang="es-ES" dirty="0">
                <a:latin typeface="Calibri"/>
                <a:cs typeface="Calibri"/>
              </a:rPr>
              <a:t>un </a:t>
            </a:r>
            <a:r>
              <a:rPr lang="es-ES" spc="-5" dirty="0">
                <a:latin typeface="Calibri"/>
                <a:cs typeface="Calibri"/>
              </a:rPr>
              <a:t>total </a:t>
            </a:r>
            <a:r>
              <a:rPr lang="es-ES" dirty="0">
                <a:latin typeface="Calibri"/>
                <a:cs typeface="Calibri"/>
              </a:rPr>
              <a:t>de 26</a:t>
            </a:r>
            <a:r>
              <a:rPr lang="es-ES" spc="-95" dirty="0">
                <a:latin typeface="Calibri"/>
                <a:cs typeface="Calibri"/>
              </a:rPr>
              <a:t> </a:t>
            </a:r>
            <a:r>
              <a:rPr lang="es-ES" spc="-5" dirty="0">
                <a:latin typeface="Calibri"/>
                <a:cs typeface="Calibri"/>
              </a:rPr>
              <a:t>mil  </a:t>
            </a:r>
            <a:r>
              <a:rPr lang="es-ES" dirty="0">
                <a:latin typeface="Calibri"/>
                <a:cs typeface="Calibri"/>
              </a:rPr>
              <a:t>520 </a:t>
            </a:r>
            <a:r>
              <a:rPr lang="es-ES" spc="-5" dirty="0">
                <a:latin typeface="Calibri"/>
                <a:cs typeface="Calibri"/>
              </a:rPr>
              <a:t>millones </a:t>
            </a:r>
            <a:r>
              <a:rPr lang="es-ES" dirty="0">
                <a:latin typeface="Calibri"/>
                <a:cs typeface="Calibri"/>
              </a:rPr>
              <a:t>459 </a:t>
            </a:r>
            <a:r>
              <a:rPr lang="es-ES" spc="-5" dirty="0">
                <a:latin typeface="Calibri"/>
                <a:cs typeface="Calibri"/>
              </a:rPr>
              <a:t>mil</a:t>
            </a:r>
            <a:r>
              <a:rPr lang="es-ES" spc="-65" dirty="0">
                <a:latin typeface="Calibri"/>
                <a:cs typeface="Calibri"/>
              </a:rPr>
              <a:t> </a:t>
            </a:r>
            <a:r>
              <a:rPr lang="es-ES" dirty="0">
                <a:latin typeface="Calibri"/>
                <a:cs typeface="Calibri"/>
              </a:rPr>
              <a:t>536.</a:t>
            </a:r>
          </a:p>
          <a:p>
            <a:pPr>
              <a:lnSpc>
                <a:spcPct val="100000"/>
              </a:lnSpc>
              <a:buFont typeface="Wingdings"/>
              <a:buChar char=""/>
            </a:pPr>
            <a:endParaRPr lang="es-ES" sz="2000" dirty="0">
              <a:latin typeface="Times New Roman"/>
              <a:cs typeface="Times New Roman"/>
            </a:endParaRPr>
          </a:p>
          <a:p>
            <a:pPr marL="129540" marR="246379">
              <a:lnSpc>
                <a:spcPct val="100000"/>
              </a:lnSpc>
              <a:tabLst>
                <a:tab pos="273050" algn="l"/>
              </a:tabLst>
            </a:pPr>
            <a:r>
              <a:rPr lang="es-ES" b="1" spc="-5" dirty="0">
                <a:latin typeface="Calibri"/>
                <a:cs typeface="Calibri"/>
              </a:rPr>
              <a:t>Comunicaciones </a:t>
            </a:r>
            <a:r>
              <a:rPr lang="es-ES" b="1" dirty="0">
                <a:latin typeface="Calibri"/>
                <a:cs typeface="Calibri"/>
              </a:rPr>
              <a:t>y </a:t>
            </a:r>
            <a:r>
              <a:rPr lang="es-ES" b="1" spc="-10" dirty="0">
                <a:latin typeface="Calibri"/>
                <a:cs typeface="Calibri"/>
              </a:rPr>
              <a:t>Transportes: </a:t>
            </a:r>
            <a:r>
              <a:rPr lang="es-ES" spc="-10" dirty="0">
                <a:latin typeface="Calibri"/>
                <a:cs typeface="Calibri"/>
              </a:rPr>
              <a:t>con </a:t>
            </a:r>
            <a:r>
              <a:rPr lang="es-ES" dirty="0">
                <a:latin typeface="Calibri"/>
                <a:cs typeface="Calibri"/>
              </a:rPr>
              <a:t>una </a:t>
            </a:r>
            <a:r>
              <a:rPr lang="es-ES" spc="-5" dirty="0">
                <a:latin typeface="Calibri"/>
                <a:cs typeface="Calibri"/>
              </a:rPr>
              <a:t>reducción </a:t>
            </a:r>
            <a:r>
              <a:rPr lang="es-ES" dirty="0">
                <a:latin typeface="Calibri"/>
                <a:cs typeface="Calibri"/>
              </a:rPr>
              <a:t>de </a:t>
            </a:r>
            <a:r>
              <a:rPr lang="es-ES" spc="-5" dirty="0">
                <a:latin typeface="Calibri"/>
                <a:cs typeface="Calibri"/>
              </a:rPr>
              <a:t>21.46%,</a:t>
            </a:r>
            <a:r>
              <a:rPr lang="es-ES" spc="-60" dirty="0">
                <a:latin typeface="Calibri"/>
                <a:cs typeface="Calibri"/>
              </a:rPr>
              <a:t> </a:t>
            </a:r>
            <a:r>
              <a:rPr lang="es-ES" dirty="0">
                <a:latin typeface="Calibri"/>
                <a:cs typeface="Calibri"/>
              </a:rPr>
              <a:t>66  mil 404 </a:t>
            </a:r>
            <a:r>
              <a:rPr lang="es-ES" spc="-5" dirty="0">
                <a:latin typeface="Calibri"/>
                <a:cs typeface="Calibri"/>
              </a:rPr>
              <a:t>millones </a:t>
            </a:r>
            <a:r>
              <a:rPr lang="es-ES" dirty="0">
                <a:latin typeface="Calibri"/>
                <a:cs typeface="Calibri"/>
              </a:rPr>
              <a:t>274 mil</a:t>
            </a:r>
            <a:r>
              <a:rPr lang="es-ES" spc="-75" dirty="0">
                <a:latin typeface="Calibri"/>
                <a:cs typeface="Calibri"/>
              </a:rPr>
              <a:t> </a:t>
            </a:r>
            <a:r>
              <a:rPr lang="es-ES" dirty="0">
                <a:latin typeface="Calibri"/>
                <a:cs typeface="Calibri"/>
              </a:rPr>
              <a:t>978.</a:t>
            </a:r>
          </a:p>
          <a:p>
            <a:pPr>
              <a:lnSpc>
                <a:spcPct val="100000"/>
              </a:lnSpc>
              <a:spcBef>
                <a:spcPts val="5"/>
              </a:spcBef>
              <a:buFont typeface="Wingdings"/>
              <a:buChar char=""/>
            </a:pPr>
            <a:endParaRPr lang="es-ES" sz="2000" dirty="0">
              <a:latin typeface="Times New Roman"/>
              <a:cs typeface="Times New Roman"/>
            </a:endParaRPr>
          </a:p>
          <a:p>
            <a:pPr marL="129540" marR="289560">
              <a:lnSpc>
                <a:spcPct val="100000"/>
              </a:lnSpc>
              <a:tabLst>
                <a:tab pos="273050" algn="l"/>
              </a:tabLst>
            </a:pPr>
            <a:r>
              <a:rPr lang="es-ES" b="1" spc="-5" dirty="0">
                <a:latin typeface="Calibri"/>
                <a:cs typeface="Calibri"/>
              </a:rPr>
              <a:t>Agricultura </a:t>
            </a:r>
            <a:r>
              <a:rPr lang="es-ES" b="1" dirty="0">
                <a:latin typeface="Calibri"/>
                <a:cs typeface="Calibri"/>
              </a:rPr>
              <a:t>y </a:t>
            </a:r>
            <a:r>
              <a:rPr lang="es-ES" b="1" spc="-5" dirty="0">
                <a:latin typeface="Calibri"/>
                <a:cs typeface="Calibri"/>
              </a:rPr>
              <a:t>Desarrollo Rural: </a:t>
            </a:r>
            <a:r>
              <a:rPr lang="es-ES" spc="-10" dirty="0">
                <a:latin typeface="Calibri"/>
                <a:cs typeface="Calibri"/>
              </a:rPr>
              <a:t>con </a:t>
            </a:r>
            <a:r>
              <a:rPr lang="es-ES" spc="-5" dirty="0">
                <a:latin typeface="Calibri"/>
                <a:cs typeface="Calibri"/>
              </a:rPr>
              <a:t>20.49% </a:t>
            </a:r>
            <a:r>
              <a:rPr lang="es-ES" dirty="0">
                <a:latin typeface="Calibri"/>
                <a:cs typeface="Calibri"/>
              </a:rPr>
              <a:t>menos </a:t>
            </a:r>
            <a:r>
              <a:rPr lang="es-ES" spc="-5" dirty="0">
                <a:latin typeface="Calibri"/>
                <a:cs typeface="Calibri"/>
              </a:rPr>
              <a:t>cada </a:t>
            </a:r>
            <a:r>
              <a:rPr lang="es-ES" dirty="0">
                <a:latin typeface="Calibri"/>
                <a:cs typeface="Calibri"/>
              </a:rPr>
              <a:t>una;</a:t>
            </a:r>
            <a:r>
              <a:rPr lang="es-ES" spc="-85" dirty="0">
                <a:latin typeface="Calibri"/>
                <a:cs typeface="Calibri"/>
              </a:rPr>
              <a:t> </a:t>
            </a:r>
            <a:r>
              <a:rPr lang="es-ES" spc="-10" dirty="0">
                <a:latin typeface="Calibri"/>
                <a:cs typeface="Calibri"/>
              </a:rPr>
              <a:t>con  </a:t>
            </a:r>
            <a:r>
              <a:rPr lang="es-ES" dirty="0">
                <a:latin typeface="Calibri"/>
                <a:cs typeface="Calibri"/>
              </a:rPr>
              <a:t>57 </a:t>
            </a:r>
            <a:r>
              <a:rPr lang="es-ES" spc="-5" dirty="0">
                <a:latin typeface="Calibri"/>
                <a:cs typeface="Calibri"/>
              </a:rPr>
              <a:t>mil </a:t>
            </a:r>
            <a:r>
              <a:rPr lang="es-ES" dirty="0">
                <a:latin typeface="Calibri"/>
                <a:cs typeface="Calibri"/>
              </a:rPr>
              <a:t>343 </a:t>
            </a:r>
            <a:r>
              <a:rPr lang="es-ES" spc="-5" dirty="0">
                <a:latin typeface="Calibri"/>
                <a:cs typeface="Calibri"/>
              </a:rPr>
              <a:t>millones, </a:t>
            </a:r>
            <a:r>
              <a:rPr lang="es-ES" dirty="0">
                <a:latin typeface="Calibri"/>
                <a:cs typeface="Calibri"/>
              </a:rPr>
              <a:t>104 </a:t>
            </a:r>
            <a:r>
              <a:rPr lang="es-ES" spc="-5" dirty="0">
                <a:latin typeface="Calibri"/>
                <a:cs typeface="Calibri"/>
              </a:rPr>
              <a:t>mil </a:t>
            </a:r>
            <a:r>
              <a:rPr lang="es-ES" dirty="0">
                <a:latin typeface="Calibri"/>
                <a:cs typeface="Calibri"/>
              </a:rPr>
              <a:t>826</a:t>
            </a:r>
            <a:r>
              <a:rPr lang="es-ES" spc="-90" dirty="0">
                <a:latin typeface="Calibri"/>
                <a:cs typeface="Calibri"/>
              </a:rPr>
              <a:t> </a:t>
            </a:r>
            <a:r>
              <a:rPr lang="es-ES" spc="-5" dirty="0">
                <a:latin typeface="Calibri"/>
                <a:cs typeface="Calibri"/>
              </a:rPr>
              <a:t>pesos.</a:t>
            </a:r>
            <a:endParaRPr lang="es-ES" dirty="0">
              <a:latin typeface="Calibri"/>
              <a:cs typeface="Calibri"/>
            </a:endParaRPr>
          </a:p>
          <a:p>
            <a:pPr>
              <a:lnSpc>
                <a:spcPct val="100000"/>
              </a:lnSpc>
              <a:buFont typeface="Wingdings"/>
              <a:buChar char=""/>
            </a:pPr>
            <a:endParaRPr lang="es-ES" sz="2000" dirty="0">
              <a:latin typeface="Times New Roman"/>
              <a:cs typeface="Times New Roman"/>
            </a:endParaRPr>
          </a:p>
          <a:p>
            <a:pPr marL="129540" marR="128270">
              <a:lnSpc>
                <a:spcPct val="100000"/>
              </a:lnSpc>
              <a:tabLst>
                <a:tab pos="273050" algn="l"/>
              </a:tabLst>
            </a:pPr>
            <a:r>
              <a:rPr lang="es-ES" b="1" dirty="0">
                <a:latin typeface="Calibri"/>
                <a:cs typeface="Calibri"/>
              </a:rPr>
              <a:t>Función </a:t>
            </a:r>
            <a:r>
              <a:rPr lang="es-ES" b="1" spc="-5" dirty="0">
                <a:latin typeface="Calibri"/>
                <a:cs typeface="Calibri"/>
              </a:rPr>
              <a:t>Publica; </a:t>
            </a:r>
            <a:r>
              <a:rPr lang="es-ES" spc="-10" dirty="0">
                <a:latin typeface="Calibri"/>
                <a:cs typeface="Calibri"/>
              </a:rPr>
              <a:t>con </a:t>
            </a:r>
            <a:r>
              <a:rPr lang="es-ES" dirty="0">
                <a:latin typeface="Calibri"/>
                <a:cs typeface="Calibri"/>
              </a:rPr>
              <a:t>una </a:t>
            </a:r>
            <a:r>
              <a:rPr lang="es-ES" spc="-5" dirty="0">
                <a:latin typeface="Calibri"/>
                <a:cs typeface="Calibri"/>
              </a:rPr>
              <a:t>disminución </a:t>
            </a:r>
            <a:r>
              <a:rPr lang="es-ES" dirty="0">
                <a:latin typeface="Calibri"/>
                <a:cs typeface="Calibri"/>
              </a:rPr>
              <a:t>de </a:t>
            </a:r>
            <a:r>
              <a:rPr lang="es-ES" spc="-5" dirty="0">
                <a:latin typeface="Calibri"/>
                <a:cs typeface="Calibri"/>
              </a:rPr>
              <a:t>24.33%; </a:t>
            </a:r>
            <a:r>
              <a:rPr lang="es-ES" dirty="0">
                <a:latin typeface="Calibri"/>
                <a:cs typeface="Calibri"/>
              </a:rPr>
              <a:t>901 </a:t>
            </a:r>
            <a:r>
              <a:rPr lang="es-ES" spc="-5" dirty="0">
                <a:latin typeface="Calibri"/>
                <a:cs typeface="Calibri"/>
              </a:rPr>
              <a:t>millones</a:t>
            </a:r>
            <a:r>
              <a:rPr lang="es-ES" spc="-100" dirty="0">
                <a:latin typeface="Calibri"/>
                <a:cs typeface="Calibri"/>
              </a:rPr>
              <a:t> </a:t>
            </a:r>
            <a:r>
              <a:rPr lang="es-ES" dirty="0">
                <a:latin typeface="Calibri"/>
                <a:cs typeface="Calibri"/>
              </a:rPr>
              <a:t>819  mil 393</a:t>
            </a:r>
            <a:r>
              <a:rPr lang="es-ES" spc="-30" dirty="0">
                <a:latin typeface="Calibri"/>
                <a:cs typeface="Calibri"/>
              </a:rPr>
              <a:t> </a:t>
            </a:r>
            <a:r>
              <a:rPr lang="es-ES" spc="-5" dirty="0">
                <a:latin typeface="Calibri"/>
                <a:cs typeface="Calibri"/>
              </a:rPr>
              <a:t>pesos.</a:t>
            </a:r>
            <a:endParaRPr lang="es-ES" dirty="0">
              <a:latin typeface="Calibri"/>
              <a:cs typeface="Calibri"/>
            </a:endParaRPr>
          </a:p>
          <a:p>
            <a:pPr>
              <a:lnSpc>
                <a:spcPct val="100000"/>
              </a:lnSpc>
              <a:spcBef>
                <a:spcPts val="5"/>
              </a:spcBef>
              <a:buFont typeface="Wingdings"/>
              <a:buChar char=""/>
            </a:pPr>
            <a:endParaRPr lang="es-ES" sz="2000" dirty="0">
              <a:latin typeface="Times New Roman"/>
              <a:cs typeface="Times New Roman"/>
            </a:endParaRPr>
          </a:p>
          <a:p>
            <a:pPr marL="129540">
              <a:lnSpc>
                <a:spcPct val="100000"/>
              </a:lnSpc>
              <a:tabLst>
                <a:tab pos="273050" algn="l"/>
              </a:tabLst>
            </a:pPr>
            <a:r>
              <a:rPr lang="es-ES" b="1" spc="-5" dirty="0">
                <a:latin typeface="Calibri"/>
                <a:cs typeface="Calibri"/>
              </a:rPr>
              <a:t>Hacienda: </a:t>
            </a:r>
            <a:r>
              <a:rPr lang="es-ES" spc="-10" dirty="0">
                <a:latin typeface="Calibri"/>
                <a:cs typeface="Calibri"/>
              </a:rPr>
              <a:t>con </a:t>
            </a:r>
            <a:r>
              <a:rPr lang="es-ES" spc="-5" dirty="0">
                <a:latin typeface="Calibri"/>
                <a:cs typeface="Calibri"/>
              </a:rPr>
              <a:t>14.67% </a:t>
            </a:r>
            <a:r>
              <a:rPr lang="es-ES" dirty="0">
                <a:latin typeface="Calibri"/>
                <a:cs typeface="Calibri"/>
              </a:rPr>
              <a:t>menos </a:t>
            </a:r>
            <a:r>
              <a:rPr lang="es-ES" spc="-10" dirty="0">
                <a:latin typeface="Calibri"/>
                <a:cs typeface="Calibri"/>
              </a:rPr>
              <a:t>recursos; </a:t>
            </a:r>
            <a:r>
              <a:rPr lang="es-ES" dirty="0">
                <a:latin typeface="Calibri"/>
                <a:cs typeface="Calibri"/>
              </a:rPr>
              <a:t>22 </a:t>
            </a:r>
            <a:r>
              <a:rPr lang="es-ES" spc="-5" dirty="0">
                <a:latin typeface="Calibri"/>
                <a:cs typeface="Calibri"/>
              </a:rPr>
              <a:t>mil </a:t>
            </a:r>
            <a:r>
              <a:rPr lang="es-ES" dirty="0">
                <a:latin typeface="Calibri"/>
                <a:cs typeface="Calibri"/>
              </a:rPr>
              <a:t>575 </a:t>
            </a:r>
            <a:r>
              <a:rPr lang="es-ES" spc="-5" dirty="0">
                <a:latin typeface="Calibri"/>
                <a:cs typeface="Calibri"/>
              </a:rPr>
              <a:t>millones </a:t>
            </a:r>
            <a:r>
              <a:rPr lang="es-ES" dirty="0">
                <a:latin typeface="Calibri"/>
                <a:cs typeface="Calibri"/>
              </a:rPr>
              <a:t>933</a:t>
            </a:r>
            <a:r>
              <a:rPr lang="es-ES" spc="-90" dirty="0">
                <a:latin typeface="Calibri"/>
                <a:cs typeface="Calibri"/>
              </a:rPr>
              <a:t> </a:t>
            </a:r>
            <a:r>
              <a:rPr lang="es-ES" dirty="0">
                <a:latin typeface="Calibri"/>
                <a:cs typeface="Calibri"/>
              </a:rPr>
              <a:t>mil</a:t>
            </a:r>
          </a:p>
          <a:p>
            <a:pPr marL="272415">
              <a:lnSpc>
                <a:spcPct val="100000"/>
              </a:lnSpc>
            </a:pPr>
            <a:r>
              <a:rPr lang="es-ES" dirty="0">
                <a:latin typeface="Calibri"/>
                <a:cs typeface="Calibri"/>
              </a:rPr>
              <a:t>39</a:t>
            </a:r>
            <a:r>
              <a:rPr lang="es-ES" spc="-20" dirty="0">
                <a:latin typeface="Calibri"/>
                <a:cs typeface="Calibri"/>
              </a:rPr>
              <a:t> </a:t>
            </a:r>
            <a:r>
              <a:rPr lang="es-ES" spc="-5" dirty="0">
                <a:latin typeface="Calibri"/>
                <a:cs typeface="Calibri"/>
              </a:rPr>
              <a:t>pesos.</a:t>
            </a:r>
            <a:endParaRPr lang="es-ES" dirty="0">
              <a:latin typeface="Calibri"/>
              <a:cs typeface="Calibri"/>
            </a:endParaRPr>
          </a:p>
        </p:txBody>
      </p:sp>
    </p:spTree>
    <p:extLst>
      <p:ext uri="{BB962C8B-B14F-4D97-AF65-F5344CB8AC3E}">
        <p14:creationId xmlns:p14="http://schemas.microsoft.com/office/powerpoint/2010/main" val="2954249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p:cNvSpPr/>
          <p:nvPr/>
        </p:nvSpPr>
        <p:spPr>
          <a:xfrm>
            <a:off x="234264" y="554804"/>
            <a:ext cx="8791063" cy="536311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571493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1824" y="572316"/>
            <a:ext cx="7989633" cy="4948791"/>
          </a:xfrm>
          <a:prstGeom prst="rect">
            <a:avLst/>
          </a:prstGeom>
        </p:spPr>
        <p:txBody>
          <a:bodyPr wrap="square">
            <a:spAutoFit/>
          </a:bodyPr>
          <a:lstStyle/>
          <a:p>
            <a:pPr marL="73660" algn="ctr">
              <a:lnSpc>
                <a:spcPct val="100000"/>
              </a:lnSpc>
              <a:spcBef>
                <a:spcPts val="5"/>
              </a:spcBef>
            </a:pPr>
            <a:r>
              <a:rPr lang="es-ES" sz="2400" b="1" spc="-30" dirty="0">
                <a:latin typeface="Arial"/>
                <a:cs typeface="Arial"/>
              </a:rPr>
              <a:t>TASA </a:t>
            </a:r>
            <a:r>
              <a:rPr lang="es-ES" sz="2400" b="1" spc="-5" dirty="0">
                <a:latin typeface="Arial"/>
                <a:cs typeface="Arial"/>
              </a:rPr>
              <a:t>DE </a:t>
            </a:r>
            <a:r>
              <a:rPr lang="es-ES" sz="2400" b="1" spc="-10" dirty="0">
                <a:latin typeface="Arial"/>
                <a:cs typeface="Arial"/>
              </a:rPr>
              <a:t>RECARGOS MENSUAL </a:t>
            </a:r>
            <a:r>
              <a:rPr lang="es-ES" sz="2400" b="1" spc="-35" dirty="0">
                <a:latin typeface="Arial"/>
                <a:cs typeface="Arial"/>
              </a:rPr>
              <a:t>PARA</a:t>
            </a:r>
            <a:r>
              <a:rPr lang="es-ES" sz="2400" b="1" spc="95" dirty="0">
                <a:latin typeface="Arial"/>
                <a:cs typeface="Arial"/>
              </a:rPr>
              <a:t> </a:t>
            </a:r>
            <a:r>
              <a:rPr lang="es-ES" sz="2400" b="1" spc="-5" dirty="0" smtClean="0">
                <a:latin typeface="Arial"/>
                <a:cs typeface="Arial"/>
              </a:rPr>
              <a:t>2018</a:t>
            </a:r>
          </a:p>
          <a:p>
            <a:pPr marL="73660" algn="ctr">
              <a:lnSpc>
                <a:spcPct val="100000"/>
              </a:lnSpc>
              <a:spcBef>
                <a:spcPts val="5"/>
              </a:spcBef>
            </a:pPr>
            <a:endParaRPr lang="es-ES" sz="2400" dirty="0">
              <a:latin typeface="Arial"/>
              <a:cs typeface="Arial"/>
            </a:endParaRPr>
          </a:p>
          <a:p>
            <a:pPr marL="165735" algn="just">
              <a:lnSpc>
                <a:spcPct val="100000"/>
              </a:lnSpc>
              <a:spcBef>
                <a:spcPts val="690"/>
              </a:spcBef>
            </a:pPr>
            <a:r>
              <a:rPr lang="es-ES" b="1" spc="-10" dirty="0">
                <a:solidFill>
                  <a:srgbClr val="0000CC"/>
                </a:solidFill>
                <a:latin typeface="Arial"/>
                <a:cs typeface="Arial"/>
              </a:rPr>
              <a:t>Art. </a:t>
            </a:r>
            <a:r>
              <a:rPr lang="es-ES" b="1" dirty="0">
                <a:solidFill>
                  <a:srgbClr val="0000CC"/>
                </a:solidFill>
                <a:latin typeface="Arial"/>
                <a:cs typeface="Arial"/>
              </a:rPr>
              <a:t>8o. Recargos por Prórroga en Créditos</a:t>
            </a:r>
            <a:r>
              <a:rPr lang="es-ES" b="1" spc="-105" dirty="0">
                <a:solidFill>
                  <a:srgbClr val="0000CC"/>
                </a:solidFill>
                <a:latin typeface="Arial"/>
                <a:cs typeface="Arial"/>
              </a:rPr>
              <a:t> </a:t>
            </a:r>
            <a:r>
              <a:rPr lang="es-ES" b="1" dirty="0">
                <a:solidFill>
                  <a:srgbClr val="0000CC"/>
                </a:solidFill>
                <a:latin typeface="Arial"/>
                <a:cs typeface="Arial"/>
              </a:rPr>
              <a:t>Fiscales</a:t>
            </a:r>
            <a:endParaRPr lang="es-ES" dirty="0">
              <a:latin typeface="Arial"/>
              <a:cs typeface="Arial"/>
            </a:endParaRPr>
          </a:p>
          <a:p>
            <a:pPr marL="272415" indent="-106680" algn="just">
              <a:lnSpc>
                <a:spcPct val="100000"/>
              </a:lnSpc>
              <a:spcBef>
                <a:spcPts val="840"/>
              </a:spcBef>
              <a:buAutoNum type="romanUcPeriod"/>
              <a:tabLst>
                <a:tab pos="273050" algn="l"/>
              </a:tabLst>
            </a:pPr>
            <a:r>
              <a:rPr lang="es-ES" b="1" spc="-15" dirty="0">
                <a:latin typeface="Arial"/>
                <a:cs typeface="Arial"/>
              </a:rPr>
              <a:t>Al </a:t>
            </a:r>
            <a:r>
              <a:rPr lang="es-ES" b="1" dirty="0">
                <a:latin typeface="Arial"/>
                <a:cs typeface="Arial"/>
              </a:rPr>
              <a:t>0.98 </a:t>
            </a:r>
            <a:r>
              <a:rPr lang="es-ES" b="1" spc="5" dirty="0">
                <a:latin typeface="Arial"/>
                <a:cs typeface="Arial"/>
              </a:rPr>
              <a:t>% </a:t>
            </a:r>
            <a:r>
              <a:rPr lang="es-ES" b="1" dirty="0">
                <a:latin typeface="Arial"/>
                <a:cs typeface="Arial"/>
              </a:rPr>
              <a:t>mensual </a:t>
            </a:r>
            <a:r>
              <a:rPr lang="es-ES" dirty="0">
                <a:latin typeface="Arial"/>
                <a:cs typeface="Arial"/>
              </a:rPr>
              <a:t>sobre los saldos</a:t>
            </a:r>
            <a:r>
              <a:rPr lang="es-ES" spc="-95" dirty="0">
                <a:latin typeface="Arial"/>
                <a:cs typeface="Arial"/>
              </a:rPr>
              <a:t> </a:t>
            </a:r>
            <a:r>
              <a:rPr lang="es-ES" dirty="0">
                <a:latin typeface="Arial"/>
                <a:cs typeface="Arial"/>
              </a:rPr>
              <a:t>insolutos</a:t>
            </a:r>
          </a:p>
          <a:p>
            <a:pPr marL="314960" indent="-149225" algn="just">
              <a:lnSpc>
                <a:spcPct val="100000"/>
              </a:lnSpc>
              <a:spcBef>
                <a:spcPts val="840"/>
              </a:spcBef>
              <a:buAutoNum type="romanUcPeriod"/>
              <a:tabLst>
                <a:tab pos="315595" algn="l"/>
              </a:tabLst>
            </a:pPr>
            <a:r>
              <a:rPr lang="es-ES" b="1" dirty="0">
                <a:latin typeface="Arial"/>
                <a:cs typeface="Arial"/>
              </a:rPr>
              <a:t>Pago a</a:t>
            </a:r>
            <a:r>
              <a:rPr lang="es-ES" b="1" spc="-35" dirty="0">
                <a:latin typeface="Arial"/>
                <a:cs typeface="Arial"/>
              </a:rPr>
              <a:t> </a:t>
            </a:r>
            <a:r>
              <a:rPr lang="es-ES" b="1" dirty="0">
                <a:latin typeface="Arial"/>
                <a:cs typeface="Arial"/>
              </a:rPr>
              <a:t>plazos</a:t>
            </a:r>
            <a:r>
              <a:rPr lang="es-ES" b="1" dirty="0" smtClean="0">
                <a:latin typeface="Arial"/>
                <a:cs typeface="Arial"/>
              </a:rPr>
              <a:t>:</a:t>
            </a:r>
          </a:p>
          <a:p>
            <a:pPr marL="314960" indent="-149225" algn="just">
              <a:lnSpc>
                <a:spcPct val="100000"/>
              </a:lnSpc>
              <a:spcBef>
                <a:spcPts val="840"/>
              </a:spcBef>
              <a:buAutoNum type="romanUcPeriod"/>
              <a:tabLst>
                <a:tab pos="315595" algn="l"/>
              </a:tabLst>
            </a:pPr>
            <a:endParaRPr lang="es-ES" dirty="0">
              <a:latin typeface="Arial"/>
              <a:cs typeface="Arial"/>
            </a:endParaRPr>
          </a:p>
          <a:p>
            <a:pPr marL="394335" indent="-228600" algn="just">
              <a:lnSpc>
                <a:spcPct val="100000"/>
              </a:lnSpc>
              <a:spcBef>
                <a:spcPts val="660"/>
              </a:spcBef>
              <a:buAutoNum type="arabicPeriod"/>
              <a:tabLst>
                <a:tab pos="394970" algn="l"/>
              </a:tabLst>
            </a:pPr>
            <a:r>
              <a:rPr lang="es-ES" dirty="0">
                <a:latin typeface="Arial"/>
                <a:cs typeface="Arial"/>
              </a:rPr>
              <a:t>Parcialidades </a:t>
            </a:r>
            <a:r>
              <a:rPr lang="es-ES" spc="-5" dirty="0">
                <a:latin typeface="Arial"/>
                <a:cs typeface="Arial"/>
              </a:rPr>
              <a:t>hasta12 meses, </a:t>
            </a:r>
            <a:r>
              <a:rPr lang="es-ES" b="1" dirty="0">
                <a:solidFill>
                  <a:srgbClr val="0000CC"/>
                </a:solidFill>
                <a:latin typeface="Arial"/>
                <a:cs typeface="Arial"/>
              </a:rPr>
              <a:t>al 1.26%</a:t>
            </a:r>
            <a:r>
              <a:rPr lang="es-ES" b="1" spc="-95" dirty="0">
                <a:solidFill>
                  <a:srgbClr val="0000CC"/>
                </a:solidFill>
                <a:latin typeface="Arial"/>
                <a:cs typeface="Arial"/>
              </a:rPr>
              <a:t> </a:t>
            </a:r>
            <a:r>
              <a:rPr lang="es-ES" b="1" dirty="0">
                <a:solidFill>
                  <a:srgbClr val="0000CC"/>
                </a:solidFill>
                <a:latin typeface="Arial"/>
                <a:cs typeface="Arial"/>
              </a:rPr>
              <a:t>mensual.</a:t>
            </a:r>
            <a:endParaRPr lang="es-ES" dirty="0">
              <a:latin typeface="Arial"/>
              <a:cs typeface="Arial"/>
            </a:endParaRPr>
          </a:p>
          <a:p>
            <a:pPr algn="just">
              <a:lnSpc>
                <a:spcPct val="100000"/>
              </a:lnSpc>
              <a:spcBef>
                <a:spcPts val="50"/>
              </a:spcBef>
              <a:buAutoNum type="arabicPeriod"/>
            </a:pPr>
            <a:endParaRPr lang="es-ES" dirty="0">
              <a:latin typeface="Times New Roman"/>
              <a:cs typeface="Times New Roman"/>
            </a:endParaRPr>
          </a:p>
          <a:p>
            <a:pPr marL="313690" indent="-147955" algn="just">
              <a:lnSpc>
                <a:spcPct val="100000"/>
              </a:lnSpc>
              <a:buFont typeface="Arial"/>
              <a:buAutoNum type="arabicPeriod"/>
              <a:tabLst>
                <a:tab pos="314325" algn="l"/>
              </a:tabLst>
            </a:pPr>
            <a:r>
              <a:rPr lang="es-ES" dirty="0">
                <a:latin typeface="Arial"/>
                <a:cs typeface="Arial"/>
              </a:rPr>
              <a:t>Parcialidades de12 y hasta 24 meses, </a:t>
            </a:r>
            <a:r>
              <a:rPr lang="es-ES" b="1" dirty="0">
                <a:solidFill>
                  <a:srgbClr val="0000CC"/>
                </a:solidFill>
                <a:latin typeface="Arial"/>
                <a:cs typeface="Arial"/>
              </a:rPr>
              <a:t>al 1.53%</a:t>
            </a:r>
            <a:r>
              <a:rPr lang="es-ES" b="1" spc="-155" dirty="0">
                <a:solidFill>
                  <a:srgbClr val="0000CC"/>
                </a:solidFill>
                <a:latin typeface="Arial"/>
                <a:cs typeface="Arial"/>
              </a:rPr>
              <a:t> </a:t>
            </a:r>
            <a:r>
              <a:rPr lang="es-ES" b="1" dirty="0">
                <a:solidFill>
                  <a:srgbClr val="0000CC"/>
                </a:solidFill>
                <a:latin typeface="Arial"/>
                <a:cs typeface="Arial"/>
              </a:rPr>
              <a:t>mensual.</a:t>
            </a:r>
            <a:endParaRPr lang="es-ES" dirty="0">
              <a:latin typeface="Arial"/>
              <a:cs typeface="Arial"/>
            </a:endParaRPr>
          </a:p>
          <a:p>
            <a:pPr algn="just">
              <a:lnSpc>
                <a:spcPct val="100000"/>
              </a:lnSpc>
              <a:spcBef>
                <a:spcPts val="50"/>
              </a:spcBef>
              <a:buAutoNum type="arabicPeriod"/>
            </a:pPr>
            <a:endParaRPr lang="es-ES" dirty="0">
              <a:latin typeface="Times New Roman"/>
              <a:cs typeface="Times New Roman"/>
            </a:endParaRPr>
          </a:p>
          <a:p>
            <a:pPr marL="165735" marR="81280" algn="just">
              <a:lnSpc>
                <a:spcPct val="100000"/>
              </a:lnSpc>
              <a:spcBef>
                <a:spcPts val="5"/>
              </a:spcBef>
              <a:buFont typeface="Arial"/>
              <a:buAutoNum type="arabicPeriod"/>
              <a:tabLst>
                <a:tab pos="315595" algn="l"/>
              </a:tabLst>
            </a:pPr>
            <a:r>
              <a:rPr lang="es-ES" spc="-5" dirty="0">
                <a:latin typeface="Arial"/>
                <a:cs typeface="Arial"/>
              </a:rPr>
              <a:t>Parcialidades </a:t>
            </a:r>
            <a:r>
              <a:rPr lang="es-ES" dirty="0">
                <a:latin typeface="Arial"/>
                <a:cs typeface="Arial"/>
              </a:rPr>
              <a:t>a mas de 24 meses, así </a:t>
            </a:r>
            <a:r>
              <a:rPr lang="es-ES" spc="-5" dirty="0">
                <a:latin typeface="Arial"/>
                <a:cs typeface="Arial"/>
              </a:rPr>
              <a:t>como pagos </a:t>
            </a:r>
            <a:r>
              <a:rPr lang="es-ES" dirty="0">
                <a:latin typeface="Arial"/>
                <a:cs typeface="Arial"/>
              </a:rPr>
              <a:t>a </a:t>
            </a:r>
            <a:r>
              <a:rPr lang="es-ES" spc="-10" dirty="0">
                <a:latin typeface="Arial"/>
                <a:cs typeface="Arial"/>
              </a:rPr>
              <a:t>plazo </a:t>
            </a:r>
            <a:r>
              <a:rPr lang="es-ES" spc="-5" dirty="0">
                <a:latin typeface="Arial"/>
                <a:cs typeface="Arial"/>
              </a:rPr>
              <a:t>diferido, </a:t>
            </a:r>
            <a:r>
              <a:rPr lang="es-ES" b="1" dirty="0">
                <a:solidFill>
                  <a:srgbClr val="0000CC"/>
                </a:solidFill>
                <a:latin typeface="Arial"/>
                <a:cs typeface="Arial"/>
              </a:rPr>
              <a:t>al  1.82%</a:t>
            </a:r>
            <a:r>
              <a:rPr lang="es-ES" b="1" spc="-25" dirty="0">
                <a:solidFill>
                  <a:srgbClr val="0000CC"/>
                </a:solidFill>
                <a:latin typeface="Arial"/>
                <a:cs typeface="Arial"/>
              </a:rPr>
              <a:t> </a:t>
            </a:r>
            <a:r>
              <a:rPr lang="es-ES" b="1" dirty="0">
                <a:solidFill>
                  <a:srgbClr val="0000CC"/>
                </a:solidFill>
                <a:latin typeface="Arial"/>
                <a:cs typeface="Arial"/>
              </a:rPr>
              <a:t>mensual.</a:t>
            </a:r>
            <a:endParaRPr lang="es-ES" dirty="0">
              <a:latin typeface="Arial"/>
              <a:cs typeface="Arial"/>
            </a:endParaRPr>
          </a:p>
          <a:p>
            <a:pPr algn="just">
              <a:lnSpc>
                <a:spcPct val="100000"/>
              </a:lnSpc>
              <a:spcBef>
                <a:spcPts val="50"/>
              </a:spcBef>
            </a:pPr>
            <a:endParaRPr lang="es-ES" dirty="0">
              <a:latin typeface="Times New Roman"/>
              <a:cs typeface="Times New Roman"/>
            </a:endParaRPr>
          </a:p>
          <a:p>
            <a:pPr marL="165735" marR="81915">
              <a:lnSpc>
                <a:spcPct val="100000"/>
              </a:lnSpc>
            </a:pPr>
            <a:r>
              <a:rPr lang="es-ES" dirty="0">
                <a:latin typeface="Arial"/>
                <a:cs typeface="Arial"/>
              </a:rPr>
              <a:t>Las </a:t>
            </a:r>
            <a:r>
              <a:rPr lang="es-ES" spc="-5" dirty="0">
                <a:latin typeface="Arial"/>
                <a:cs typeface="Arial"/>
              </a:rPr>
              <a:t>tasas </a:t>
            </a:r>
            <a:r>
              <a:rPr lang="es-ES" dirty="0">
                <a:latin typeface="Arial"/>
                <a:cs typeface="Arial"/>
              </a:rPr>
              <a:t>de </a:t>
            </a:r>
            <a:r>
              <a:rPr lang="es-ES" spc="-5" dirty="0">
                <a:latin typeface="Arial"/>
                <a:cs typeface="Arial"/>
              </a:rPr>
              <a:t>recargos establecidas </a:t>
            </a:r>
            <a:r>
              <a:rPr lang="es-ES" dirty="0">
                <a:latin typeface="Arial"/>
                <a:cs typeface="Arial"/>
              </a:rPr>
              <a:t>en la </a:t>
            </a:r>
            <a:r>
              <a:rPr lang="es-ES" spc="-5" dirty="0">
                <a:latin typeface="Arial"/>
                <a:cs typeface="Arial"/>
              </a:rPr>
              <a:t>fracción II </a:t>
            </a:r>
            <a:r>
              <a:rPr lang="es-ES" dirty="0">
                <a:latin typeface="Arial"/>
                <a:cs typeface="Arial"/>
              </a:rPr>
              <a:t>de este artículo  incluyen</a:t>
            </a:r>
            <a:r>
              <a:rPr lang="es-ES" spc="-40" dirty="0">
                <a:latin typeface="Arial"/>
                <a:cs typeface="Arial"/>
              </a:rPr>
              <a:t> </a:t>
            </a:r>
            <a:r>
              <a:rPr lang="es-ES" dirty="0">
                <a:latin typeface="Arial"/>
                <a:cs typeface="Arial"/>
              </a:rPr>
              <a:t>la</a:t>
            </a:r>
            <a:r>
              <a:rPr lang="es-ES" spc="-10" dirty="0">
                <a:latin typeface="Arial"/>
                <a:cs typeface="Arial"/>
              </a:rPr>
              <a:t> </a:t>
            </a:r>
            <a:r>
              <a:rPr lang="es-ES" dirty="0">
                <a:latin typeface="Arial"/>
                <a:cs typeface="Arial"/>
              </a:rPr>
              <a:t>actualización</a:t>
            </a:r>
            <a:r>
              <a:rPr lang="es-ES" spc="-40" dirty="0">
                <a:latin typeface="Arial"/>
                <a:cs typeface="Arial"/>
              </a:rPr>
              <a:t> </a:t>
            </a:r>
            <a:r>
              <a:rPr lang="es-ES" dirty="0">
                <a:latin typeface="Arial"/>
                <a:cs typeface="Arial"/>
              </a:rPr>
              <a:t>realizada</a:t>
            </a:r>
            <a:r>
              <a:rPr lang="es-ES" spc="-35" dirty="0">
                <a:latin typeface="Arial"/>
                <a:cs typeface="Arial"/>
              </a:rPr>
              <a:t> </a:t>
            </a:r>
            <a:r>
              <a:rPr lang="es-ES" dirty="0">
                <a:latin typeface="Arial"/>
                <a:cs typeface="Arial"/>
              </a:rPr>
              <a:t>conforme</a:t>
            </a:r>
            <a:r>
              <a:rPr lang="es-ES" spc="-15" dirty="0">
                <a:latin typeface="Arial"/>
                <a:cs typeface="Arial"/>
              </a:rPr>
              <a:t> </a:t>
            </a:r>
            <a:r>
              <a:rPr lang="es-ES" dirty="0">
                <a:latin typeface="Arial"/>
                <a:cs typeface="Arial"/>
              </a:rPr>
              <a:t>a</a:t>
            </a:r>
            <a:r>
              <a:rPr lang="es-ES" spc="-25" dirty="0">
                <a:latin typeface="Arial"/>
                <a:cs typeface="Arial"/>
              </a:rPr>
              <a:t> </a:t>
            </a:r>
            <a:r>
              <a:rPr lang="es-ES" dirty="0">
                <a:latin typeface="Arial"/>
                <a:cs typeface="Arial"/>
              </a:rPr>
              <a:t>lo</a:t>
            </a:r>
            <a:r>
              <a:rPr lang="es-ES" spc="-10" dirty="0">
                <a:latin typeface="Arial"/>
                <a:cs typeface="Arial"/>
              </a:rPr>
              <a:t> </a:t>
            </a:r>
            <a:r>
              <a:rPr lang="es-ES" dirty="0">
                <a:latin typeface="Arial"/>
                <a:cs typeface="Arial"/>
              </a:rPr>
              <a:t>establecido</a:t>
            </a:r>
            <a:r>
              <a:rPr lang="es-ES" spc="-15" dirty="0">
                <a:latin typeface="Arial"/>
                <a:cs typeface="Arial"/>
              </a:rPr>
              <a:t> </a:t>
            </a:r>
            <a:r>
              <a:rPr lang="es-ES" spc="-5" dirty="0">
                <a:latin typeface="Arial"/>
                <a:cs typeface="Arial"/>
              </a:rPr>
              <a:t>por</a:t>
            </a:r>
            <a:r>
              <a:rPr lang="es-ES" spc="-30" dirty="0">
                <a:latin typeface="Arial"/>
                <a:cs typeface="Arial"/>
              </a:rPr>
              <a:t> </a:t>
            </a:r>
            <a:r>
              <a:rPr lang="es-ES" dirty="0">
                <a:latin typeface="Arial"/>
                <a:cs typeface="Arial"/>
              </a:rPr>
              <a:t>el</a:t>
            </a:r>
            <a:r>
              <a:rPr lang="es-ES" spc="-5" dirty="0">
                <a:latin typeface="Arial"/>
                <a:cs typeface="Arial"/>
              </a:rPr>
              <a:t> </a:t>
            </a:r>
            <a:r>
              <a:rPr lang="es-ES" spc="-30" dirty="0">
                <a:latin typeface="Arial"/>
                <a:cs typeface="Arial"/>
              </a:rPr>
              <a:t>CFF.</a:t>
            </a:r>
            <a:endParaRPr lang="es-ES" dirty="0">
              <a:latin typeface="Arial"/>
              <a:cs typeface="Arial"/>
            </a:endParaRPr>
          </a:p>
        </p:txBody>
      </p:sp>
    </p:spTree>
    <p:extLst>
      <p:ext uri="{BB962C8B-B14F-4D97-AF65-F5344CB8AC3E}">
        <p14:creationId xmlns:p14="http://schemas.microsoft.com/office/powerpoint/2010/main" val="11787465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20637" y="1151133"/>
            <a:ext cx="6793655" cy="3170740"/>
          </a:xfrm>
          <a:prstGeom prst="rect">
            <a:avLst/>
          </a:prstGeom>
        </p:spPr>
        <p:txBody>
          <a:bodyPr wrap="square">
            <a:spAutoFit/>
          </a:bodyPr>
          <a:lstStyle/>
          <a:p>
            <a:pPr marL="165735">
              <a:lnSpc>
                <a:spcPct val="100000"/>
              </a:lnSpc>
            </a:pPr>
            <a:r>
              <a:rPr lang="es-ES" b="1" spc="-15" dirty="0">
                <a:solidFill>
                  <a:srgbClr val="0000CC"/>
                </a:solidFill>
                <a:latin typeface="Arial"/>
                <a:cs typeface="Arial"/>
              </a:rPr>
              <a:t>Art. </a:t>
            </a:r>
            <a:r>
              <a:rPr lang="es-ES" b="1" spc="-5" dirty="0">
                <a:solidFill>
                  <a:srgbClr val="0000CC"/>
                </a:solidFill>
                <a:latin typeface="Arial"/>
                <a:cs typeface="Arial"/>
              </a:rPr>
              <a:t>15. (LIF) Condonación de</a:t>
            </a:r>
            <a:r>
              <a:rPr lang="es-ES" b="1" spc="25" dirty="0">
                <a:solidFill>
                  <a:srgbClr val="0000CC"/>
                </a:solidFill>
                <a:latin typeface="Arial"/>
                <a:cs typeface="Arial"/>
              </a:rPr>
              <a:t> </a:t>
            </a:r>
            <a:r>
              <a:rPr lang="es-ES" b="1" spc="-5" dirty="0">
                <a:solidFill>
                  <a:srgbClr val="000099"/>
                </a:solidFill>
                <a:latin typeface="Arial"/>
                <a:cs typeface="Arial"/>
              </a:rPr>
              <a:t>Sanciones</a:t>
            </a:r>
            <a:r>
              <a:rPr lang="es-ES" b="1" spc="-5" dirty="0" smtClean="0">
                <a:solidFill>
                  <a:srgbClr val="C00000"/>
                </a:solidFill>
                <a:latin typeface="Arial"/>
                <a:cs typeface="Arial"/>
              </a:rPr>
              <a:t>.</a:t>
            </a:r>
          </a:p>
          <a:p>
            <a:pPr marL="165735">
              <a:lnSpc>
                <a:spcPct val="100000"/>
              </a:lnSpc>
            </a:pPr>
            <a:endParaRPr lang="es-ES" dirty="0">
              <a:latin typeface="Arial"/>
              <a:cs typeface="Arial"/>
            </a:endParaRPr>
          </a:p>
          <a:p>
            <a:pPr>
              <a:lnSpc>
                <a:spcPct val="100000"/>
              </a:lnSpc>
            </a:pPr>
            <a:endParaRPr lang="es-ES" sz="2000" dirty="0">
              <a:latin typeface="Times New Roman"/>
              <a:cs typeface="Times New Roman"/>
            </a:endParaRPr>
          </a:p>
          <a:p>
            <a:pPr marL="165735" marR="116205" algn="just">
              <a:lnSpc>
                <a:spcPct val="100000"/>
              </a:lnSpc>
              <a:spcBef>
                <a:spcPts val="5"/>
              </a:spcBef>
            </a:pPr>
            <a:r>
              <a:rPr lang="es-ES" spc="-5" dirty="0">
                <a:latin typeface="Arial"/>
                <a:cs typeface="Arial"/>
              </a:rPr>
              <a:t>Casos en que las multas podrán pagarse </a:t>
            </a:r>
            <a:r>
              <a:rPr lang="es-ES" spc="-10" dirty="0">
                <a:latin typeface="Arial"/>
                <a:cs typeface="Arial"/>
              </a:rPr>
              <a:t>en un </a:t>
            </a:r>
            <a:r>
              <a:rPr lang="es-ES" spc="-5" dirty="0">
                <a:latin typeface="Arial"/>
                <a:cs typeface="Arial"/>
              </a:rPr>
              <a:t>50% o 60%,  por infracciones derivadas del incumplimiento de obligaciones  fiscales federales distintas a las obligaciones </a:t>
            </a:r>
            <a:r>
              <a:rPr lang="es-ES" spc="-10" dirty="0">
                <a:latin typeface="Arial"/>
                <a:cs typeface="Arial"/>
              </a:rPr>
              <a:t>de </a:t>
            </a:r>
            <a:r>
              <a:rPr lang="es-ES" spc="-5" dirty="0">
                <a:latin typeface="Arial"/>
                <a:cs typeface="Arial"/>
              </a:rPr>
              <a:t>pago. </a:t>
            </a:r>
            <a:r>
              <a:rPr lang="es-ES" b="1" spc="-5" dirty="0">
                <a:solidFill>
                  <a:srgbClr val="0000CC"/>
                </a:solidFill>
                <a:latin typeface="Arial"/>
                <a:cs typeface="Arial"/>
              </a:rPr>
              <a:t>No  aplica a las multas por declarar pérdidas fiscales </a:t>
            </a:r>
            <a:r>
              <a:rPr lang="es-ES" b="1" dirty="0">
                <a:solidFill>
                  <a:srgbClr val="0000CC"/>
                </a:solidFill>
                <a:latin typeface="Arial"/>
                <a:cs typeface="Arial"/>
              </a:rPr>
              <a:t>en  </a:t>
            </a:r>
            <a:r>
              <a:rPr lang="es-ES" b="1" spc="-5" dirty="0">
                <a:solidFill>
                  <a:srgbClr val="0000CC"/>
                </a:solidFill>
                <a:latin typeface="Arial"/>
                <a:cs typeface="Arial"/>
              </a:rPr>
              <a:t>exceso y las que </a:t>
            </a:r>
            <a:r>
              <a:rPr lang="es-ES" b="1" spc="-10" dirty="0">
                <a:solidFill>
                  <a:srgbClr val="0000CC"/>
                </a:solidFill>
                <a:latin typeface="Arial"/>
                <a:cs typeface="Arial"/>
              </a:rPr>
              <a:t>se </a:t>
            </a:r>
            <a:r>
              <a:rPr lang="es-ES" b="1" spc="-5" dirty="0">
                <a:solidFill>
                  <a:srgbClr val="0000CC"/>
                </a:solidFill>
                <a:latin typeface="Arial"/>
                <a:cs typeface="Arial"/>
              </a:rPr>
              <a:t>impongan por oponerse a que se  practique una visita </a:t>
            </a:r>
            <a:r>
              <a:rPr lang="es-ES" b="1" dirty="0">
                <a:solidFill>
                  <a:srgbClr val="0000CC"/>
                </a:solidFill>
                <a:latin typeface="Arial"/>
                <a:cs typeface="Arial"/>
              </a:rPr>
              <a:t>o </a:t>
            </a:r>
            <a:r>
              <a:rPr lang="es-ES" b="1" spc="-5" dirty="0">
                <a:solidFill>
                  <a:srgbClr val="0000CC"/>
                </a:solidFill>
                <a:latin typeface="Arial"/>
                <a:cs typeface="Arial"/>
              </a:rPr>
              <a:t>por no proporcionar </a:t>
            </a:r>
            <a:r>
              <a:rPr lang="es-ES" b="1" dirty="0">
                <a:solidFill>
                  <a:srgbClr val="0000CC"/>
                </a:solidFill>
                <a:latin typeface="Arial"/>
                <a:cs typeface="Arial"/>
              </a:rPr>
              <a:t>la </a:t>
            </a:r>
            <a:r>
              <a:rPr lang="es-ES" b="1" spc="-5" dirty="0">
                <a:solidFill>
                  <a:srgbClr val="0000CC"/>
                </a:solidFill>
                <a:latin typeface="Arial"/>
                <a:cs typeface="Arial"/>
              </a:rPr>
              <a:t>contabilidad.  </a:t>
            </a:r>
            <a:r>
              <a:rPr lang="es-ES" spc="-5" dirty="0">
                <a:latin typeface="Arial"/>
                <a:cs typeface="Arial"/>
              </a:rPr>
              <a:t>Siempre </a:t>
            </a:r>
            <a:r>
              <a:rPr lang="es-ES" dirty="0">
                <a:latin typeface="Arial"/>
                <a:cs typeface="Arial"/>
              </a:rPr>
              <a:t>y </a:t>
            </a:r>
            <a:r>
              <a:rPr lang="es-ES" spc="-5" dirty="0">
                <a:latin typeface="Arial"/>
                <a:cs typeface="Arial"/>
              </a:rPr>
              <a:t>cuando, además se paguen </a:t>
            </a:r>
            <a:r>
              <a:rPr lang="es-ES" spc="-10" dirty="0">
                <a:latin typeface="Arial"/>
                <a:cs typeface="Arial"/>
              </a:rPr>
              <a:t>las </a:t>
            </a:r>
            <a:r>
              <a:rPr lang="es-ES" spc="-5" dirty="0">
                <a:latin typeface="Arial"/>
                <a:cs typeface="Arial"/>
              </a:rPr>
              <a:t>contribuciones  omitidas </a:t>
            </a:r>
            <a:r>
              <a:rPr lang="es-ES" dirty="0">
                <a:latin typeface="Arial"/>
                <a:cs typeface="Arial"/>
              </a:rPr>
              <a:t>y </a:t>
            </a:r>
            <a:r>
              <a:rPr lang="es-ES" spc="-5" dirty="0">
                <a:latin typeface="Arial"/>
                <a:cs typeface="Arial"/>
              </a:rPr>
              <a:t>sus</a:t>
            </a:r>
            <a:r>
              <a:rPr lang="es-ES" spc="-30" dirty="0">
                <a:latin typeface="Arial"/>
                <a:cs typeface="Arial"/>
              </a:rPr>
              <a:t> </a:t>
            </a:r>
            <a:r>
              <a:rPr lang="es-ES" spc="-5" dirty="0">
                <a:latin typeface="Arial"/>
                <a:cs typeface="Arial"/>
              </a:rPr>
              <a:t>accesorios.</a:t>
            </a:r>
            <a:endParaRPr lang="es-ES" dirty="0">
              <a:latin typeface="Arial"/>
              <a:cs typeface="Arial"/>
            </a:endParaRPr>
          </a:p>
        </p:txBody>
      </p:sp>
    </p:spTree>
    <p:extLst>
      <p:ext uri="{BB962C8B-B14F-4D97-AF65-F5344CB8AC3E}">
        <p14:creationId xmlns:p14="http://schemas.microsoft.com/office/powerpoint/2010/main" val="3762357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3364" y="489591"/>
            <a:ext cx="7496446" cy="4925067"/>
          </a:xfrm>
          <a:prstGeom prst="rect">
            <a:avLst/>
          </a:prstGeom>
        </p:spPr>
        <p:txBody>
          <a:bodyPr wrap="square">
            <a:spAutoFit/>
          </a:bodyPr>
          <a:lstStyle/>
          <a:p>
            <a:pPr marL="93980" marR="100965" algn="just">
              <a:lnSpc>
                <a:spcPct val="100000"/>
              </a:lnSpc>
            </a:pPr>
            <a:r>
              <a:rPr lang="es-ES" b="1" spc="-10" dirty="0">
                <a:solidFill>
                  <a:srgbClr val="0000CC"/>
                </a:solidFill>
                <a:latin typeface="Arial"/>
                <a:cs typeface="Arial"/>
              </a:rPr>
              <a:t>Art. </a:t>
            </a:r>
            <a:r>
              <a:rPr lang="es-ES" b="1" spc="-5" dirty="0">
                <a:solidFill>
                  <a:srgbClr val="0000CC"/>
                </a:solidFill>
                <a:latin typeface="Arial"/>
                <a:cs typeface="Arial"/>
              </a:rPr>
              <a:t>16. (LIF) Estímulos, Exenciones y Condonaciones  Fiscales para </a:t>
            </a:r>
            <a:r>
              <a:rPr lang="es-ES" b="1" dirty="0">
                <a:solidFill>
                  <a:srgbClr val="0000CC"/>
                </a:solidFill>
                <a:latin typeface="Arial"/>
                <a:cs typeface="Arial"/>
              </a:rPr>
              <a:t>el </a:t>
            </a:r>
            <a:r>
              <a:rPr lang="es-ES" b="1" spc="-5" dirty="0">
                <a:solidFill>
                  <a:srgbClr val="0000CC"/>
                </a:solidFill>
                <a:latin typeface="Arial"/>
                <a:cs typeface="Arial"/>
              </a:rPr>
              <a:t>2019</a:t>
            </a:r>
            <a:r>
              <a:rPr lang="es-ES" b="1" spc="-45" dirty="0">
                <a:solidFill>
                  <a:srgbClr val="0000CC"/>
                </a:solidFill>
                <a:latin typeface="Arial"/>
                <a:cs typeface="Arial"/>
              </a:rPr>
              <a:t> </a:t>
            </a:r>
            <a:r>
              <a:rPr lang="es-ES" b="1" dirty="0" smtClean="0">
                <a:solidFill>
                  <a:srgbClr val="0000CC"/>
                </a:solidFill>
                <a:latin typeface="Arial"/>
                <a:cs typeface="Arial"/>
              </a:rPr>
              <a:t>:</a:t>
            </a:r>
          </a:p>
          <a:p>
            <a:pPr marL="93980" marR="100965" algn="just">
              <a:lnSpc>
                <a:spcPct val="100000"/>
              </a:lnSpc>
            </a:pPr>
            <a:endParaRPr lang="es-ES" dirty="0">
              <a:latin typeface="Arial"/>
              <a:cs typeface="Arial"/>
            </a:endParaRPr>
          </a:p>
          <a:p>
            <a:pPr marL="436880" indent="-342900">
              <a:lnSpc>
                <a:spcPct val="100000"/>
              </a:lnSpc>
              <a:spcBef>
                <a:spcPts val="720"/>
              </a:spcBef>
              <a:buAutoNum type="alphaUcParenR"/>
            </a:pPr>
            <a:r>
              <a:rPr lang="es-ES" b="1" spc="-5" dirty="0" smtClean="0">
                <a:solidFill>
                  <a:srgbClr val="0000CC"/>
                </a:solidFill>
                <a:latin typeface="Arial"/>
                <a:cs typeface="Arial"/>
              </a:rPr>
              <a:t>Estímulos</a:t>
            </a:r>
            <a:r>
              <a:rPr lang="es-ES" b="1" spc="-20" dirty="0" smtClean="0">
                <a:solidFill>
                  <a:srgbClr val="0000CC"/>
                </a:solidFill>
                <a:latin typeface="Arial"/>
                <a:cs typeface="Arial"/>
              </a:rPr>
              <a:t> </a:t>
            </a:r>
            <a:r>
              <a:rPr lang="es-ES" b="1" spc="-5" dirty="0">
                <a:solidFill>
                  <a:srgbClr val="0000CC"/>
                </a:solidFill>
                <a:latin typeface="Arial"/>
                <a:cs typeface="Arial"/>
              </a:rPr>
              <a:t>Fiscales</a:t>
            </a:r>
            <a:r>
              <a:rPr lang="es-ES" b="1" spc="-5" dirty="0" smtClean="0">
                <a:solidFill>
                  <a:srgbClr val="0000CC"/>
                </a:solidFill>
                <a:latin typeface="Arial"/>
                <a:cs typeface="Arial"/>
              </a:rPr>
              <a:t>.</a:t>
            </a:r>
          </a:p>
          <a:p>
            <a:pPr marL="436880" indent="-342900">
              <a:lnSpc>
                <a:spcPct val="100000"/>
              </a:lnSpc>
              <a:spcBef>
                <a:spcPts val="720"/>
              </a:spcBef>
              <a:buAutoNum type="alphaUcParenR"/>
            </a:pPr>
            <a:endParaRPr lang="es-ES" b="1" spc="-5" dirty="0">
              <a:solidFill>
                <a:srgbClr val="0000CC"/>
              </a:solidFill>
              <a:latin typeface="Arial"/>
              <a:cs typeface="Arial"/>
            </a:endParaRPr>
          </a:p>
          <a:p>
            <a:pPr marL="436880" indent="-342900">
              <a:lnSpc>
                <a:spcPct val="100000"/>
              </a:lnSpc>
              <a:spcBef>
                <a:spcPts val="720"/>
              </a:spcBef>
              <a:buAutoNum type="alphaUcParenR"/>
            </a:pPr>
            <a:endParaRPr lang="es-ES" dirty="0">
              <a:latin typeface="Arial"/>
              <a:cs typeface="Arial"/>
            </a:endParaRPr>
          </a:p>
          <a:p>
            <a:pPr marL="93980">
              <a:lnSpc>
                <a:spcPct val="100000"/>
              </a:lnSpc>
              <a:spcBef>
                <a:spcPts val="720"/>
              </a:spcBef>
            </a:pPr>
            <a:r>
              <a:rPr lang="es-ES" b="1" dirty="0">
                <a:latin typeface="Arial"/>
                <a:cs typeface="Arial"/>
              </a:rPr>
              <a:t>I. </a:t>
            </a:r>
            <a:r>
              <a:rPr lang="es-ES" b="1" spc="-10" dirty="0">
                <a:latin typeface="Arial"/>
                <a:cs typeface="Arial"/>
              </a:rPr>
              <a:t>CRÉDITO </a:t>
            </a:r>
            <a:r>
              <a:rPr lang="es-ES" b="1" spc="-5" dirty="0">
                <a:latin typeface="Arial"/>
                <a:cs typeface="Arial"/>
              </a:rPr>
              <a:t>DIESEL </a:t>
            </a:r>
            <a:r>
              <a:rPr lang="es-ES" b="1" spc="-30" dirty="0">
                <a:latin typeface="Arial"/>
                <a:cs typeface="Arial"/>
              </a:rPr>
              <a:t>PARA </a:t>
            </a:r>
            <a:r>
              <a:rPr lang="es-ES" b="1" spc="-10" dirty="0">
                <a:latin typeface="Arial"/>
                <a:cs typeface="Arial"/>
              </a:rPr>
              <a:t>PERSONAS </a:t>
            </a:r>
            <a:r>
              <a:rPr lang="es-ES" b="1" spc="-5" dirty="0">
                <a:latin typeface="Arial"/>
                <a:cs typeface="Arial"/>
              </a:rPr>
              <a:t>QUE REALICEN </a:t>
            </a:r>
            <a:r>
              <a:rPr lang="es-ES" b="1" spc="-15" dirty="0">
                <a:latin typeface="Arial"/>
                <a:cs typeface="Arial"/>
              </a:rPr>
              <a:t>A.</a:t>
            </a:r>
            <a:r>
              <a:rPr lang="es-ES" b="1" spc="45" dirty="0">
                <a:latin typeface="Arial"/>
                <a:cs typeface="Arial"/>
              </a:rPr>
              <a:t> </a:t>
            </a:r>
            <a:r>
              <a:rPr lang="es-ES" b="1" spc="-5" dirty="0">
                <a:latin typeface="Arial"/>
                <a:cs typeface="Arial"/>
              </a:rPr>
              <a:t>E.</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93980">
              <a:lnSpc>
                <a:spcPct val="100000"/>
              </a:lnSpc>
            </a:pPr>
            <a:r>
              <a:rPr lang="es-ES" dirty="0">
                <a:latin typeface="Arial"/>
                <a:cs typeface="Arial"/>
              </a:rPr>
              <a:t>A</a:t>
            </a:r>
            <a:r>
              <a:rPr lang="es-ES" spc="-10" dirty="0">
                <a:latin typeface="Arial"/>
                <a:cs typeface="Arial"/>
              </a:rPr>
              <a:t> </a:t>
            </a:r>
            <a:r>
              <a:rPr lang="es-ES" spc="-5" dirty="0">
                <a:latin typeface="Arial"/>
                <a:cs typeface="Arial"/>
              </a:rPr>
              <a:t>las</a:t>
            </a:r>
            <a:r>
              <a:rPr lang="es-ES" spc="60" dirty="0">
                <a:latin typeface="Arial"/>
                <a:cs typeface="Arial"/>
              </a:rPr>
              <a:t> </a:t>
            </a:r>
            <a:r>
              <a:rPr lang="es-ES" spc="-5" dirty="0">
                <a:latin typeface="Arial"/>
                <a:cs typeface="Arial"/>
              </a:rPr>
              <a:t>personas</a:t>
            </a:r>
            <a:r>
              <a:rPr lang="es-ES" spc="55" dirty="0">
                <a:latin typeface="Arial"/>
                <a:cs typeface="Arial"/>
              </a:rPr>
              <a:t> </a:t>
            </a:r>
            <a:r>
              <a:rPr lang="es-ES" spc="-5" dirty="0">
                <a:latin typeface="Arial"/>
                <a:cs typeface="Arial"/>
              </a:rPr>
              <a:t>que</a:t>
            </a:r>
            <a:r>
              <a:rPr lang="es-ES" spc="65" dirty="0">
                <a:latin typeface="Arial"/>
                <a:cs typeface="Arial"/>
              </a:rPr>
              <a:t> </a:t>
            </a:r>
            <a:r>
              <a:rPr lang="es-ES" spc="-5" dirty="0">
                <a:latin typeface="Arial"/>
                <a:cs typeface="Arial"/>
              </a:rPr>
              <a:t>realicen</a:t>
            </a:r>
            <a:r>
              <a:rPr lang="es-ES" spc="70" dirty="0">
                <a:latin typeface="Arial"/>
                <a:cs typeface="Arial"/>
              </a:rPr>
              <a:t> </a:t>
            </a:r>
            <a:r>
              <a:rPr lang="es-ES" spc="-5" dirty="0">
                <a:latin typeface="Arial"/>
                <a:cs typeface="Arial"/>
              </a:rPr>
              <a:t>AE,</a:t>
            </a:r>
            <a:r>
              <a:rPr lang="es-ES" spc="65" dirty="0">
                <a:latin typeface="Arial"/>
                <a:cs typeface="Arial"/>
              </a:rPr>
              <a:t> </a:t>
            </a:r>
            <a:r>
              <a:rPr lang="es-ES" dirty="0">
                <a:latin typeface="Arial"/>
                <a:cs typeface="Arial"/>
              </a:rPr>
              <a:t>y</a:t>
            </a:r>
            <a:r>
              <a:rPr lang="es-ES" spc="50" dirty="0">
                <a:latin typeface="Arial"/>
                <a:cs typeface="Arial"/>
              </a:rPr>
              <a:t> </a:t>
            </a:r>
            <a:r>
              <a:rPr lang="es-ES" spc="-5" dirty="0">
                <a:latin typeface="Arial"/>
                <a:cs typeface="Arial"/>
              </a:rPr>
              <a:t>que</a:t>
            </a:r>
            <a:r>
              <a:rPr lang="es-ES" spc="70" dirty="0">
                <a:latin typeface="Arial"/>
                <a:cs typeface="Arial"/>
              </a:rPr>
              <a:t> </a:t>
            </a:r>
            <a:r>
              <a:rPr lang="es-ES" spc="-5" dirty="0">
                <a:latin typeface="Arial"/>
                <a:cs typeface="Arial"/>
              </a:rPr>
              <a:t>puedan</a:t>
            </a:r>
            <a:r>
              <a:rPr lang="es-ES" spc="65" dirty="0">
                <a:latin typeface="Arial"/>
                <a:cs typeface="Arial"/>
              </a:rPr>
              <a:t> </a:t>
            </a:r>
            <a:r>
              <a:rPr lang="es-ES" spc="-5" dirty="0">
                <a:latin typeface="Arial"/>
                <a:cs typeface="Arial"/>
              </a:rPr>
              <a:t>deducir</a:t>
            </a:r>
            <a:r>
              <a:rPr lang="es-ES" spc="60" dirty="0">
                <a:latin typeface="Arial"/>
                <a:cs typeface="Arial"/>
              </a:rPr>
              <a:t> </a:t>
            </a:r>
            <a:r>
              <a:rPr lang="es-ES" spc="-5" dirty="0">
                <a:latin typeface="Arial"/>
                <a:cs typeface="Arial"/>
              </a:rPr>
              <a:t>el</a:t>
            </a:r>
            <a:r>
              <a:rPr lang="es-ES" spc="45" dirty="0">
                <a:latin typeface="Arial"/>
                <a:cs typeface="Arial"/>
              </a:rPr>
              <a:t> </a:t>
            </a:r>
            <a:r>
              <a:rPr lang="es-ES" spc="-5" dirty="0">
                <a:latin typeface="Arial"/>
                <a:cs typeface="Arial"/>
              </a:rPr>
              <a:t>diésel</a:t>
            </a:r>
            <a:endParaRPr lang="es-ES" dirty="0">
              <a:latin typeface="Arial"/>
              <a:cs typeface="Arial"/>
            </a:endParaRPr>
          </a:p>
          <a:p>
            <a:pPr marL="93980" marR="100330" algn="just">
              <a:lnSpc>
                <a:spcPct val="100000"/>
              </a:lnSpc>
            </a:pPr>
            <a:r>
              <a:rPr lang="es-ES" spc="-5" dirty="0">
                <a:latin typeface="Arial"/>
                <a:cs typeface="Arial"/>
              </a:rPr>
              <a:t>o </a:t>
            </a:r>
            <a:r>
              <a:rPr lang="es-ES" b="1" u="heavy" spc="-5" dirty="0" err="1">
                <a:uFill>
                  <a:solidFill>
                    <a:srgbClr val="000000"/>
                  </a:solidFill>
                </a:uFill>
                <a:latin typeface="Arial"/>
                <a:cs typeface="Arial"/>
              </a:rPr>
              <a:t>biodiésel</a:t>
            </a:r>
            <a:r>
              <a:rPr lang="es-ES" b="1" u="heavy" spc="-5" dirty="0">
                <a:uFill>
                  <a:solidFill>
                    <a:srgbClr val="000000"/>
                  </a:solidFill>
                </a:uFill>
                <a:latin typeface="Arial"/>
                <a:cs typeface="Arial"/>
              </a:rPr>
              <a:t> y sus mezclas</a:t>
            </a:r>
            <a:r>
              <a:rPr lang="es-ES" b="1" spc="-5" dirty="0">
                <a:latin typeface="Arial"/>
                <a:cs typeface="Arial"/>
              </a:rPr>
              <a:t> </a:t>
            </a:r>
            <a:r>
              <a:rPr lang="es-ES" b="1" spc="-10" dirty="0">
                <a:latin typeface="Arial"/>
                <a:cs typeface="Arial"/>
              </a:rPr>
              <a:t>que </a:t>
            </a:r>
            <a:r>
              <a:rPr lang="es-ES" b="1" spc="-5" dirty="0">
                <a:latin typeface="Arial"/>
                <a:cs typeface="Arial"/>
              </a:rPr>
              <a:t>adquieran para </a:t>
            </a:r>
            <a:r>
              <a:rPr lang="es-ES" b="1" dirty="0">
                <a:latin typeface="Arial"/>
                <a:cs typeface="Arial"/>
              </a:rPr>
              <a:t>su </a:t>
            </a:r>
            <a:r>
              <a:rPr lang="es-ES" b="1" spc="-5" dirty="0">
                <a:latin typeface="Arial"/>
                <a:cs typeface="Arial"/>
              </a:rPr>
              <a:t>consumo  final, siempre </a:t>
            </a:r>
            <a:r>
              <a:rPr lang="es-ES" b="1" spc="-10" dirty="0">
                <a:latin typeface="Arial"/>
                <a:cs typeface="Arial"/>
              </a:rPr>
              <a:t>que </a:t>
            </a:r>
            <a:r>
              <a:rPr lang="es-ES" b="1" spc="-5" dirty="0">
                <a:latin typeface="Arial"/>
                <a:cs typeface="Arial"/>
              </a:rPr>
              <a:t>se utilice exclusivamente como  combustible </a:t>
            </a:r>
            <a:r>
              <a:rPr lang="es-ES" b="1" dirty="0">
                <a:latin typeface="Arial"/>
                <a:cs typeface="Arial"/>
              </a:rPr>
              <a:t>en </a:t>
            </a:r>
            <a:r>
              <a:rPr lang="es-ES" b="1" spc="-5" dirty="0">
                <a:latin typeface="Arial"/>
                <a:cs typeface="Arial"/>
              </a:rPr>
              <a:t>maquinaria </a:t>
            </a:r>
            <a:r>
              <a:rPr lang="es-ES" b="1" dirty="0">
                <a:latin typeface="Arial"/>
                <a:cs typeface="Arial"/>
              </a:rPr>
              <a:t>en </a:t>
            </a:r>
            <a:r>
              <a:rPr lang="es-ES" b="1" spc="-5" dirty="0">
                <a:latin typeface="Arial"/>
                <a:cs typeface="Arial"/>
              </a:rPr>
              <a:t>general, </a:t>
            </a:r>
            <a:r>
              <a:rPr lang="es-ES" spc="-5" dirty="0">
                <a:latin typeface="Arial"/>
                <a:cs typeface="Arial"/>
              </a:rPr>
              <a:t>excepto vehículos,  consistente en permitir el </a:t>
            </a:r>
            <a:r>
              <a:rPr lang="es-ES" spc="-5" dirty="0" err="1">
                <a:latin typeface="Arial"/>
                <a:cs typeface="Arial"/>
              </a:rPr>
              <a:t>acreditamiento</a:t>
            </a:r>
            <a:r>
              <a:rPr lang="es-ES" spc="-5" dirty="0">
                <a:latin typeface="Arial"/>
                <a:cs typeface="Arial"/>
              </a:rPr>
              <a:t> del IEPS a que</a:t>
            </a:r>
            <a:r>
              <a:rPr lang="es-ES" spc="229" dirty="0">
                <a:latin typeface="Arial"/>
                <a:cs typeface="Arial"/>
              </a:rPr>
              <a:t> </a:t>
            </a:r>
            <a:r>
              <a:rPr lang="es-ES" spc="-10" dirty="0">
                <a:latin typeface="Arial"/>
                <a:cs typeface="Arial"/>
              </a:rPr>
              <a:t>se  </a:t>
            </a:r>
            <a:r>
              <a:rPr lang="es-ES" spc="-5" dirty="0">
                <a:latin typeface="Arial"/>
                <a:cs typeface="Arial"/>
              </a:rPr>
              <a:t>refiere</a:t>
            </a:r>
            <a:r>
              <a:rPr lang="es-ES" spc="95" dirty="0">
                <a:latin typeface="Arial"/>
                <a:cs typeface="Arial"/>
              </a:rPr>
              <a:t> </a:t>
            </a:r>
            <a:r>
              <a:rPr lang="es-ES" spc="-5" dirty="0">
                <a:latin typeface="Arial"/>
                <a:cs typeface="Arial"/>
              </a:rPr>
              <a:t>el</a:t>
            </a:r>
            <a:r>
              <a:rPr lang="es-ES" spc="80" dirty="0">
                <a:latin typeface="Arial"/>
                <a:cs typeface="Arial"/>
              </a:rPr>
              <a:t> </a:t>
            </a:r>
            <a:r>
              <a:rPr lang="es-ES" spc="-5" dirty="0">
                <a:latin typeface="Arial"/>
                <a:cs typeface="Arial"/>
              </a:rPr>
              <a:t>artículo</a:t>
            </a:r>
            <a:r>
              <a:rPr lang="es-ES" spc="110" dirty="0">
                <a:latin typeface="Arial"/>
                <a:cs typeface="Arial"/>
              </a:rPr>
              <a:t> </a:t>
            </a:r>
            <a:r>
              <a:rPr lang="es-ES" spc="-5" dirty="0">
                <a:latin typeface="Arial"/>
                <a:cs typeface="Arial"/>
              </a:rPr>
              <a:t>2º,</a:t>
            </a:r>
            <a:r>
              <a:rPr lang="es-ES" spc="75" dirty="0">
                <a:latin typeface="Arial"/>
                <a:cs typeface="Arial"/>
              </a:rPr>
              <a:t> </a:t>
            </a:r>
            <a:r>
              <a:rPr lang="es-ES" spc="-5" dirty="0">
                <a:latin typeface="Arial"/>
                <a:cs typeface="Arial"/>
              </a:rPr>
              <a:t>fracción</a:t>
            </a:r>
            <a:r>
              <a:rPr lang="es-ES" spc="110" dirty="0">
                <a:latin typeface="Arial"/>
                <a:cs typeface="Arial"/>
              </a:rPr>
              <a:t> </a:t>
            </a:r>
            <a:r>
              <a:rPr lang="es-ES" spc="-5" dirty="0">
                <a:latin typeface="Arial"/>
                <a:cs typeface="Arial"/>
              </a:rPr>
              <a:t>I,</a:t>
            </a:r>
            <a:r>
              <a:rPr lang="es-ES" spc="105" dirty="0">
                <a:latin typeface="Arial"/>
                <a:cs typeface="Arial"/>
              </a:rPr>
              <a:t> </a:t>
            </a:r>
            <a:r>
              <a:rPr lang="es-ES" spc="-5" dirty="0">
                <a:latin typeface="Arial"/>
                <a:cs typeface="Arial"/>
              </a:rPr>
              <a:t>inciso</a:t>
            </a:r>
            <a:r>
              <a:rPr lang="es-ES" spc="95" dirty="0">
                <a:latin typeface="Arial"/>
                <a:cs typeface="Arial"/>
              </a:rPr>
              <a:t> </a:t>
            </a:r>
            <a:r>
              <a:rPr lang="es-ES" spc="-5" dirty="0">
                <a:latin typeface="Arial"/>
                <a:cs typeface="Arial"/>
              </a:rPr>
              <a:t>D),</a:t>
            </a:r>
            <a:r>
              <a:rPr lang="es-ES" spc="105" dirty="0">
                <a:latin typeface="Arial"/>
                <a:cs typeface="Arial"/>
              </a:rPr>
              <a:t> </a:t>
            </a:r>
            <a:r>
              <a:rPr lang="es-ES" spc="-5" dirty="0">
                <a:latin typeface="Arial"/>
                <a:cs typeface="Arial"/>
              </a:rPr>
              <a:t>numeral</a:t>
            </a:r>
            <a:r>
              <a:rPr lang="es-ES" spc="100" dirty="0">
                <a:latin typeface="Arial"/>
                <a:cs typeface="Arial"/>
              </a:rPr>
              <a:t> </a:t>
            </a:r>
            <a:r>
              <a:rPr lang="es-ES" spc="-5" dirty="0">
                <a:latin typeface="Arial"/>
                <a:cs typeface="Arial"/>
              </a:rPr>
              <a:t>1, </a:t>
            </a:r>
            <a:r>
              <a:rPr lang="es-ES" spc="195" dirty="0">
                <a:latin typeface="Arial"/>
                <a:cs typeface="Arial"/>
              </a:rPr>
              <a:t> </a:t>
            </a:r>
            <a:r>
              <a:rPr lang="es-ES" spc="-5" dirty="0" err="1">
                <a:latin typeface="Arial"/>
                <a:cs typeface="Arial"/>
              </a:rPr>
              <a:t>subinciso</a:t>
            </a:r>
            <a:endParaRPr lang="es-ES" dirty="0">
              <a:latin typeface="Arial"/>
              <a:cs typeface="Arial"/>
            </a:endParaRPr>
          </a:p>
          <a:p>
            <a:pPr marL="93980" marR="100965" algn="just">
              <a:lnSpc>
                <a:spcPct val="100000"/>
              </a:lnSpc>
            </a:pPr>
            <a:r>
              <a:rPr lang="es-ES" dirty="0">
                <a:latin typeface="Arial"/>
                <a:cs typeface="Arial"/>
              </a:rPr>
              <a:t>c) </a:t>
            </a:r>
            <a:r>
              <a:rPr lang="es-ES" spc="-5" dirty="0">
                <a:latin typeface="Arial"/>
                <a:cs typeface="Arial"/>
              </a:rPr>
              <a:t>o numeral 2), </a:t>
            </a:r>
            <a:r>
              <a:rPr lang="es-ES" spc="-10" dirty="0">
                <a:latin typeface="Arial"/>
                <a:cs typeface="Arial"/>
              </a:rPr>
              <a:t>de </a:t>
            </a:r>
            <a:r>
              <a:rPr lang="es-ES" spc="-5" dirty="0">
                <a:latin typeface="Arial"/>
                <a:cs typeface="Arial"/>
              </a:rPr>
              <a:t>la LIESPS que las personas que enajenen  dichos combustibles </a:t>
            </a:r>
            <a:r>
              <a:rPr lang="es-ES" spc="-10" dirty="0">
                <a:latin typeface="Arial"/>
                <a:cs typeface="Arial"/>
              </a:rPr>
              <a:t>en </a:t>
            </a:r>
            <a:r>
              <a:rPr lang="es-ES" spc="-5" dirty="0">
                <a:latin typeface="Arial"/>
                <a:cs typeface="Arial"/>
              </a:rPr>
              <a:t>territorio nacional </a:t>
            </a:r>
            <a:r>
              <a:rPr lang="es-ES" spc="-10" dirty="0">
                <a:latin typeface="Arial"/>
                <a:cs typeface="Arial"/>
              </a:rPr>
              <a:t>hayan </a:t>
            </a:r>
            <a:r>
              <a:rPr lang="es-ES" spc="-5" dirty="0">
                <a:latin typeface="Arial"/>
                <a:cs typeface="Arial"/>
              </a:rPr>
              <a:t>causado por la  enajenación.</a:t>
            </a:r>
            <a:endParaRPr lang="es-ES" dirty="0">
              <a:latin typeface="Arial"/>
              <a:cs typeface="Arial"/>
            </a:endParaRPr>
          </a:p>
        </p:txBody>
      </p:sp>
    </p:spTree>
    <p:extLst>
      <p:ext uri="{BB962C8B-B14F-4D97-AF65-F5344CB8AC3E}">
        <p14:creationId xmlns:p14="http://schemas.microsoft.com/office/powerpoint/2010/main" val="334613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dirty="0"/>
              <a:t>7 medidas económicas que implementará AMLO como presidente</a:t>
            </a:r>
            <a:endParaRPr lang="es-MX" sz="3200" dirty="0"/>
          </a:p>
        </p:txBody>
      </p:sp>
      <p:sp>
        <p:nvSpPr>
          <p:cNvPr id="3" name="Marcador de contenido 2"/>
          <p:cNvSpPr>
            <a:spLocks noGrp="1"/>
          </p:cNvSpPr>
          <p:nvPr>
            <p:ph idx="1"/>
          </p:nvPr>
        </p:nvSpPr>
        <p:spPr/>
        <p:txBody>
          <a:bodyPr/>
          <a:lstStyle/>
          <a:p>
            <a:pPr marL="385763" indent="-385763" algn="just">
              <a:buFont typeface="+mj-lt"/>
              <a:buAutoNum type="arabicPeriod" startAt="5"/>
            </a:pPr>
            <a:r>
              <a:rPr lang="es-MX" b="1" dirty="0"/>
              <a:t>No aumentar impuestos.</a:t>
            </a:r>
            <a:r>
              <a:rPr lang="es-MX" dirty="0"/>
              <a:t> Esta propuesta implica mantener el Impuesto sobre la Renta en un tope de 35% y el IVA en 16%. </a:t>
            </a:r>
            <a:endParaRPr lang="es-MX" dirty="0" smtClean="0"/>
          </a:p>
          <a:p>
            <a:pPr marL="385763" indent="-385763" algn="just">
              <a:buFont typeface="+mj-lt"/>
              <a:buAutoNum type="arabicPeriod" startAt="5"/>
            </a:pPr>
            <a:r>
              <a:rPr lang="es-MX" b="1" dirty="0"/>
              <a:t>Mantener la autonomía del Banco de México,</a:t>
            </a:r>
            <a:r>
              <a:rPr lang="es-MX" dirty="0"/>
              <a:t> desde las primeras horas del pasado lunes Carlos Urzúa reiteró este compromiso ante inversionistas. </a:t>
            </a:r>
            <a:endParaRPr lang="es-MX" dirty="0" smtClean="0"/>
          </a:p>
          <a:p>
            <a:pPr marL="385763" indent="-385763" algn="just">
              <a:buFont typeface="+mj-lt"/>
              <a:buAutoNum type="arabicPeriod" startAt="5"/>
            </a:pPr>
            <a:r>
              <a:rPr lang="es-MX" b="1" dirty="0"/>
              <a:t>Mantener el TLCAN.</a:t>
            </a:r>
            <a:r>
              <a:rPr lang="es-MX" dirty="0"/>
              <a:t> López Obrador ha referido que mantendrá vigente este tratado comercial. </a:t>
            </a:r>
          </a:p>
        </p:txBody>
      </p:sp>
    </p:spTree>
    <p:extLst>
      <p:ext uri="{BB962C8B-B14F-4D97-AF65-F5344CB8AC3E}">
        <p14:creationId xmlns:p14="http://schemas.microsoft.com/office/powerpoint/2010/main" val="833213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3759" y="735634"/>
            <a:ext cx="7644401" cy="4094070"/>
          </a:xfrm>
          <a:prstGeom prst="rect">
            <a:avLst/>
          </a:prstGeom>
        </p:spPr>
        <p:txBody>
          <a:bodyPr wrap="square">
            <a:spAutoFit/>
          </a:bodyPr>
          <a:lstStyle/>
          <a:p>
            <a:pPr marL="93980">
              <a:lnSpc>
                <a:spcPct val="100000"/>
              </a:lnSpc>
              <a:spcBef>
                <a:spcPts val="965"/>
              </a:spcBef>
            </a:pPr>
            <a:r>
              <a:rPr lang="es-ES" b="1" spc="-15" dirty="0">
                <a:solidFill>
                  <a:srgbClr val="0000CC"/>
                </a:solidFill>
                <a:latin typeface="Arial"/>
                <a:cs typeface="Arial"/>
              </a:rPr>
              <a:t>Art. </a:t>
            </a:r>
            <a:r>
              <a:rPr lang="es-ES" b="1" spc="-5" dirty="0">
                <a:solidFill>
                  <a:srgbClr val="0000CC"/>
                </a:solidFill>
                <a:latin typeface="Arial"/>
                <a:cs typeface="Arial"/>
              </a:rPr>
              <a:t>16.</a:t>
            </a:r>
            <a:r>
              <a:rPr lang="es-ES" b="1" spc="40" dirty="0">
                <a:solidFill>
                  <a:srgbClr val="0000CC"/>
                </a:solidFill>
                <a:latin typeface="Arial"/>
                <a:cs typeface="Arial"/>
              </a:rPr>
              <a:t> </a:t>
            </a:r>
            <a:r>
              <a:rPr lang="es-ES" b="1" dirty="0">
                <a:solidFill>
                  <a:srgbClr val="0000CC"/>
                </a:solidFill>
                <a:latin typeface="Arial"/>
                <a:cs typeface="Arial"/>
              </a:rPr>
              <a:t>…</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93980" marR="106680" algn="just">
              <a:lnSpc>
                <a:spcPct val="100000"/>
              </a:lnSpc>
            </a:pPr>
            <a:r>
              <a:rPr lang="es-ES" b="1" spc="-15" dirty="0">
                <a:solidFill>
                  <a:srgbClr val="000099"/>
                </a:solidFill>
                <a:latin typeface="Arial"/>
                <a:cs typeface="Arial"/>
              </a:rPr>
              <a:t>También </a:t>
            </a:r>
            <a:r>
              <a:rPr lang="es-ES" b="1" spc="-5" dirty="0">
                <a:solidFill>
                  <a:srgbClr val="000099"/>
                </a:solidFill>
                <a:latin typeface="Arial"/>
                <a:cs typeface="Arial"/>
              </a:rPr>
              <a:t>será aplicable a los vehículos marinos </a:t>
            </a:r>
            <a:r>
              <a:rPr lang="es-ES" spc="-5" dirty="0">
                <a:latin typeface="Arial"/>
                <a:cs typeface="Arial"/>
              </a:rPr>
              <a:t>siempre que  se cumplan los requisitos que mediante RCG establezca el</a:t>
            </a:r>
            <a:r>
              <a:rPr lang="es-ES" spc="75" dirty="0">
                <a:latin typeface="Arial"/>
                <a:cs typeface="Arial"/>
              </a:rPr>
              <a:t> </a:t>
            </a:r>
            <a:r>
              <a:rPr lang="es-ES" spc="-55" dirty="0">
                <a:latin typeface="Arial"/>
                <a:cs typeface="Arial"/>
              </a:rPr>
              <a:t>SAT.</a:t>
            </a:r>
            <a:endParaRPr lang="es-ES" dirty="0">
              <a:latin typeface="Arial"/>
              <a:cs typeface="Arial"/>
            </a:endParaRPr>
          </a:p>
          <a:p>
            <a:pPr marL="93980" algn="just">
              <a:lnSpc>
                <a:spcPct val="100000"/>
              </a:lnSpc>
              <a:spcBef>
                <a:spcPts val="720"/>
              </a:spcBef>
            </a:pPr>
            <a:r>
              <a:rPr lang="es-ES" b="1" spc="-5" dirty="0">
                <a:latin typeface="Arial"/>
                <a:cs typeface="Arial"/>
              </a:rPr>
              <a:t>Requisitos:</a:t>
            </a:r>
            <a:endParaRPr lang="es-ES" dirty="0">
              <a:latin typeface="Arial"/>
              <a:cs typeface="Arial"/>
            </a:endParaRPr>
          </a:p>
          <a:p>
            <a:pPr marL="379730" marR="100965" indent="-285750" algn="just">
              <a:lnSpc>
                <a:spcPct val="100000"/>
              </a:lnSpc>
              <a:spcBef>
                <a:spcPts val="720"/>
              </a:spcBef>
              <a:buFont typeface="Wingdings" charset="2"/>
              <a:buChar char="ü"/>
              <a:tabLst>
                <a:tab pos="266700" algn="l"/>
              </a:tabLst>
            </a:pPr>
            <a:r>
              <a:rPr lang="es-ES" spc="-5" dirty="0">
                <a:latin typeface="Arial"/>
                <a:cs typeface="Arial"/>
              </a:rPr>
              <a:t>Contar </a:t>
            </a:r>
            <a:r>
              <a:rPr lang="es-ES" spc="-10" dirty="0">
                <a:latin typeface="Arial"/>
                <a:cs typeface="Arial"/>
              </a:rPr>
              <a:t>con </a:t>
            </a:r>
            <a:r>
              <a:rPr lang="es-ES" spc="-5" dirty="0">
                <a:latin typeface="Arial"/>
                <a:cs typeface="Arial"/>
              </a:rPr>
              <a:t>el comprobante fiscal correspondiente a la  adquisición del </a:t>
            </a:r>
            <a:r>
              <a:rPr lang="es-ES" spc="-5" dirty="0" err="1">
                <a:latin typeface="Arial"/>
                <a:cs typeface="Arial"/>
              </a:rPr>
              <a:t>biodiésel</a:t>
            </a:r>
            <a:r>
              <a:rPr lang="es-ES" spc="-5" dirty="0">
                <a:latin typeface="Arial"/>
                <a:cs typeface="Arial"/>
              </a:rPr>
              <a:t> o sus mezclas, en el que </a:t>
            </a:r>
            <a:r>
              <a:rPr lang="es-ES" spc="-10" dirty="0">
                <a:latin typeface="Arial"/>
                <a:cs typeface="Arial"/>
              </a:rPr>
              <a:t>se  </a:t>
            </a:r>
            <a:r>
              <a:rPr lang="es-ES" spc="-5" dirty="0">
                <a:latin typeface="Arial"/>
                <a:cs typeface="Arial"/>
              </a:rPr>
              <a:t>consigne la cantidad </a:t>
            </a:r>
            <a:r>
              <a:rPr lang="es-ES" spc="-10" dirty="0">
                <a:latin typeface="Arial"/>
                <a:cs typeface="Arial"/>
              </a:rPr>
              <a:t>de </a:t>
            </a:r>
            <a:r>
              <a:rPr lang="es-ES" spc="-5" dirty="0">
                <a:latin typeface="Arial"/>
                <a:cs typeface="Arial"/>
              </a:rPr>
              <a:t>cada uno de los combustibles que </a:t>
            </a:r>
            <a:r>
              <a:rPr lang="es-ES" spc="-10" dirty="0">
                <a:latin typeface="Arial"/>
                <a:cs typeface="Arial"/>
              </a:rPr>
              <a:t>se  </a:t>
            </a:r>
            <a:r>
              <a:rPr lang="es-ES" spc="-5" dirty="0">
                <a:latin typeface="Arial"/>
                <a:cs typeface="Arial"/>
              </a:rPr>
              <a:t>contenga en el caso de las</a:t>
            </a:r>
            <a:r>
              <a:rPr lang="es-ES" spc="-10" dirty="0">
                <a:latin typeface="Arial"/>
                <a:cs typeface="Arial"/>
              </a:rPr>
              <a:t> </a:t>
            </a:r>
            <a:r>
              <a:rPr lang="es-ES" spc="-5" dirty="0" smtClean="0">
                <a:latin typeface="Arial"/>
                <a:cs typeface="Arial"/>
              </a:rPr>
              <a:t>mezclas.</a:t>
            </a:r>
          </a:p>
          <a:p>
            <a:pPr marL="379730" marR="100965" indent="-285750" algn="just">
              <a:lnSpc>
                <a:spcPct val="100000"/>
              </a:lnSpc>
              <a:spcBef>
                <a:spcPts val="720"/>
              </a:spcBef>
              <a:buFont typeface="Wingdings" charset="2"/>
              <a:buChar char="ü"/>
              <a:tabLst>
                <a:tab pos="266700" algn="l"/>
              </a:tabLst>
            </a:pPr>
            <a:endParaRPr lang="es-ES" spc="-5" dirty="0" smtClean="0">
              <a:latin typeface="Arial"/>
              <a:cs typeface="Arial"/>
            </a:endParaRPr>
          </a:p>
          <a:p>
            <a:pPr marL="379730" marR="99695" indent="-285750" algn="just">
              <a:lnSpc>
                <a:spcPct val="100000"/>
              </a:lnSpc>
              <a:spcBef>
                <a:spcPts val="720"/>
              </a:spcBef>
              <a:buFont typeface="Wingdings" charset="2"/>
              <a:buChar char="ü"/>
              <a:tabLst>
                <a:tab pos="266700" algn="l"/>
              </a:tabLst>
            </a:pPr>
            <a:r>
              <a:rPr lang="es-ES" spc="-5" dirty="0" smtClean="0">
                <a:latin typeface="Arial"/>
                <a:cs typeface="Arial"/>
              </a:rPr>
              <a:t>El número del pedimento de importación con el que se </a:t>
            </a:r>
            <a:r>
              <a:rPr lang="es-ES" spc="-10" dirty="0" smtClean="0">
                <a:latin typeface="Arial"/>
                <a:cs typeface="Arial"/>
              </a:rPr>
              <a:t>llevó </a:t>
            </a:r>
            <a:r>
              <a:rPr lang="es-ES" spc="-5" dirty="0" smtClean="0">
                <a:latin typeface="Arial"/>
                <a:cs typeface="Arial"/>
              </a:rPr>
              <a:t>a  cabo la importación </a:t>
            </a:r>
            <a:r>
              <a:rPr lang="es-ES" dirty="0" smtClean="0">
                <a:latin typeface="Arial"/>
                <a:cs typeface="Arial"/>
              </a:rPr>
              <a:t>y </a:t>
            </a:r>
            <a:r>
              <a:rPr lang="es-ES" spc="-5" dirty="0" smtClean="0">
                <a:latin typeface="Arial"/>
                <a:cs typeface="Arial"/>
              </a:rPr>
              <a:t>recabar </a:t>
            </a:r>
            <a:r>
              <a:rPr lang="es-ES" spc="-10" dirty="0" smtClean="0">
                <a:latin typeface="Arial"/>
                <a:cs typeface="Arial"/>
              </a:rPr>
              <a:t>de su </a:t>
            </a:r>
            <a:r>
              <a:rPr lang="es-ES" spc="-5" dirty="0" smtClean="0">
                <a:latin typeface="Arial"/>
                <a:cs typeface="Arial"/>
              </a:rPr>
              <a:t>proveedor una copia del  pedimento de importación citado en el</a:t>
            </a:r>
            <a:r>
              <a:rPr lang="es-ES" spc="-20" dirty="0" smtClean="0">
                <a:latin typeface="Arial"/>
                <a:cs typeface="Arial"/>
              </a:rPr>
              <a:t> </a:t>
            </a:r>
            <a:r>
              <a:rPr lang="es-ES" spc="-5" dirty="0" smtClean="0">
                <a:latin typeface="Arial"/>
                <a:cs typeface="Arial"/>
              </a:rPr>
              <a:t>comprobante.</a:t>
            </a:r>
            <a:endParaRPr lang="es-ES" dirty="0">
              <a:latin typeface="Arial"/>
              <a:cs typeface="Arial"/>
            </a:endParaRPr>
          </a:p>
        </p:txBody>
      </p:sp>
    </p:spTree>
    <p:extLst>
      <p:ext uri="{BB962C8B-B14F-4D97-AF65-F5344CB8AC3E}">
        <p14:creationId xmlns:p14="http://schemas.microsoft.com/office/powerpoint/2010/main" val="4187700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7343" y="505490"/>
            <a:ext cx="7397808" cy="4094069"/>
          </a:xfrm>
          <a:prstGeom prst="rect">
            <a:avLst/>
          </a:prstGeom>
        </p:spPr>
        <p:txBody>
          <a:bodyPr wrap="square">
            <a:spAutoFit/>
          </a:bodyPr>
          <a:lstStyle/>
          <a:p>
            <a:pPr marL="129539" marR="82550" algn="just">
              <a:lnSpc>
                <a:spcPct val="100000"/>
              </a:lnSpc>
              <a:spcBef>
                <a:spcPts val="1025"/>
              </a:spcBef>
              <a:buAutoNum type="romanUcPeriod" startAt="2"/>
              <a:tabLst>
                <a:tab pos="320040" algn="l"/>
              </a:tabLst>
            </a:pPr>
            <a:r>
              <a:rPr lang="es-ES" sz="2000" b="1" spc="-5" dirty="0">
                <a:solidFill>
                  <a:srgbClr val="0000FF"/>
                </a:solidFill>
                <a:latin typeface="Arial"/>
                <a:cs typeface="Arial"/>
              </a:rPr>
              <a:t>Reglas para </a:t>
            </a:r>
            <a:r>
              <a:rPr lang="es-ES" sz="2000" b="1" dirty="0">
                <a:solidFill>
                  <a:srgbClr val="0000FF"/>
                </a:solidFill>
                <a:latin typeface="Arial"/>
                <a:cs typeface="Arial"/>
              </a:rPr>
              <a:t>el </a:t>
            </a:r>
            <a:r>
              <a:rPr lang="es-ES" sz="2000" b="1" spc="-5" dirty="0" err="1">
                <a:solidFill>
                  <a:srgbClr val="0000FF"/>
                </a:solidFill>
                <a:latin typeface="Arial"/>
                <a:cs typeface="Arial"/>
              </a:rPr>
              <a:t>acreditamiento</a:t>
            </a:r>
            <a:r>
              <a:rPr lang="es-ES" sz="2000" b="1" spc="-5" dirty="0">
                <a:solidFill>
                  <a:srgbClr val="0000FF"/>
                </a:solidFill>
                <a:latin typeface="Arial"/>
                <a:cs typeface="Arial"/>
              </a:rPr>
              <a:t> del Diésel para Personas  que </a:t>
            </a:r>
            <a:r>
              <a:rPr lang="es-ES" sz="2000" b="1" dirty="0">
                <a:solidFill>
                  <a:srgbClr val="0000FF"/>
                </a:solidFill>
                <a:latin typeface="Arial"/>
                <a:cs typeface="Arial"/>
              </a:rPr>
              <a:t>realicen </a:t>
            </a:r>
            <a:r>
              <a:rPr lang="es-ES" sz="2000" b="1" spc="-20" dirty="0">
                <a:solidFill>
                  <a:srgbClr val="0000FF"/>
                </a:solidFill>
                <a:latin typeface="Arial"/>
                <a:cs typeface="Arial"/>
              </a:rPr>
              <a:t>A. </a:t>
            </a:r>
            <a:r>
              <a:rPr lang="es-ES" sz="2000" b="1" dirty="0">
                <a:solidFill>
                  <a:srgbClr val="0000FF"/>
                </a:solidFill>
                <a:latin typeface="Arial"/>
                <a:cs typeface="Arial"/>
              </a:rPr>
              <a:t>E.</a:t>
            </a:r>
            <a:r>
              <a:rPr lang="es-ES" sz="2000" b="1" spc="-30" dirty="0">
                <a:solidFill>
                  <a:srgbClr val="0000FF"/>
                </a:solidFill>
                <a:latin typeface="Arial"/>
                <a:cs typeface="Arial"/>
              </a:rPr>
              <a:t> </a:t>
            </a:r>
            <a:r>
              <a:rPr lang="es-ES" sz="2000" b="1" dirty="0">
                <a:solidFill>
                  <a:srgbClr val="0000FF"/>
                </a:solidFill>
                <a:latin typeface="Arial"/>
                <a:cs typeface="Arial"/>
              </a:rPr>
              <a:t>:</a:t>
            </a:r>
            <a:endParaRPr lang="es-ES" sz="2000" dirty="0">
              <a:latin typeface="Arial"/>
              <a:cs typeface="Arial"/>
            </a:endParaRPr>
          </a:p>
          <a:p>
            <a:pPr>
              <a:lnSpc>
                <a:spcPct val="100000"/>
              </a:lnSpc>
              <a:spcBef>
                <a:spcPts val="5"/>
              </a:spcBef>
              <a:buClr>
                <a:srgbClr val="0000FF"/>
              </a:buClr>
              <a:buFont typeface="Arial"/>
              <a:buAutoNum type="romanUcPeriod" startAt="2"/>
            </a:pPr>
            <a:endParaRPr lang="es-ES" sz="2000" dirty="0">
              <a:latin typeface="Times New Roman"/>
              <a:cs typeface="Times New Roman"/>
            </a:endParaRPr>
          </a:p>
          <a:p>
            <a:pPr marL="129539" marR="81915" lvl="1" algn="just">
              <a:lnSpc>
                <a:spcPct val="100000"/>
              </a:lnSpc>
              <a:buAutoNum type="arabicPeriod"/>
              <a:tabLst>
                <a:tab pos="329565" algn="l"/>
              </a:tabLst>
            </a:pPr>
            <a:r>
              <a:rPr lang="es-ES" sz="2000" b="1" dirty="0">
                <a:latin typeface="Arial"/>
                <a:cs typeface="Arial"/>
              </a:rPr>
              <a:t>El </a:t>
            </a:r>
            <a:r>
              <a:rPr lang="es-ES" sz="2000" b="1" spc="-5" dirty="0">
                <a:latin typeface="Arial"/>
                <a:cs typeface="Arial"/>
              </a:rPr>
              <a:t>monto que </a:t>
            </a:r>
            <a:r>
              <a:rPr lang="es-ES" sz="2000" b="1" spc="-10" dirty="0">
                <a:latin typeface="Arial"/>
                <a:cs typeface="Arial"/>
              </a:rPr>
              <a:t>se </a:t>
            </a:r>
            <a:r>
              <a:rPr lang="es-ES" sz="2000" b="1" spc="-5" dirty="0">
                <a:latin typeface="Arial"/>
                <a:cs typeface="Arial"/>
              </a:rPr>
              <a:t>podrá acreditar </a:t>
            </a:r>
            <a:r>
              <a:rPr lang="es-ES" sz="2000" spc="-5" dirty="0">
                <a:latin typeface="Arial"/>
                <a:cs typeface="Arial"/>
              </a:rPr>
              <a:t>será el que resulte de  multiplicar la cuota del IEPS que corresponda conforme al  artículo </a:t>
            </a:r>
            <a:r>
              <a:rPr lang="es-ES" sz="2000" dirty="0">
                <a:latin typeface="Arial"/>
                <a:cs typeface="Arial"/>
              </a:rPr>
              <a:t>2o.- </a:t>
            </a:r>
            <a:r>
              <a:rPr lang="es-ES" sz="2000" spc="-5" dirty="0">
                <a:latin typeface="Arial"/>
                <a:cs typeface="Arial"/>
              </a:rPr>
              <a:t>fracción </a:t>
            </a:r>
            <a:r>
              <a:rPr lang="es-ES" sz="2000" dirty="0">
                <a:latin typeface="Arial"/>
                <a:cs typeface="Arial"/>
              </a:rPr>
              <a:t>I, </a:t>
            </a:r>
            <a:r>
              <a:rPr lang="es-ES" sz="2000" spc="-5" dirty="0">
                <a:latin typeface="Arial"/>
                <a:cs typeface="Arial"/>
              </a:rPr>
              <a:t>inciso D), numeral </a:t>
            </a:r>
            <a:r>
              <a:rPr lang="es-ES" sz="2000" dirty="0">
                <a:latin typeface="Arial"/>
                <a:cs typeface="Arial"/>
              </a:rPr>
              <a:t>1, </a:t>
            </a:r>
            <a:r>
              <a:rPr lang="es-ES" sz="2000" spc="-5" dirty="0" err="1">
                <a:latin typeface="Arial"/>
                <a:cs typeface="Arial"/>
              </a:rPr>
              <a:t>subinciso</a:t>
            </a:r>
            <a:r>
              <a:rPr lang="es-ES" sz="2000" spc="-5" dirty="0">
                <a:latin typeface="Arial"/>
                <a:cs typeface="Arial"/>
              </a:rPr>
              <a:t> </a:t>
            </a:r>
            <a:r>
              <a:rPr lang="es-ES" sz="2000" dirty="0">
                <a:latin typeface="Arial"/>
                <a:cs typeface="Arial"/>
              </a:rPr>
              <a:t>c) </a:t>
            </a:r>
            <a:r>
              <a:rPr lang="es-ES" sz="2000" spc="-5" dirty="0">
                <a:latin typeface="Arial"/>
                <a:cs typeface="Arial"/>
              </a:rPr>
              <a:t>o  numeral 2 de la LIESPS, con los ajustes que, en </a:t>
            </a:r>
            <a:r>
              <a:rPr lang="es-ES" sz="2000" spc="-10" dirty="0">
                <a:latin typeface="Arial"/>
                <a:cs typeface="Arial"/>
              </a:rPr>
              <a:t>su </a:t>
            </a:r>
            <a:r>
              <a:rPr lang="es-ES" sz="2000" spc="-5" dirty="0">
                <a:latin typeface="Arial"/>
                <a:cs typeface="Arial"/>
              </a:rPr>
              <a:t>caso,  correspondan, vigente en el momento </a:t>
            </a:r>
            <a:r>
              <a:rPr lang="es-ES" sz="2000" spc="-10" dirty="0">
                <a:latin typeface="Arial"/>
                <a:cs typeface="Arial"/>
              </a:rPr>
              <a:t>en </a:t>
            </a:r>
            <a:r>
              <a:rPr lang="es-ES" sz="2000" spc="-5" dirty="0">
                <a:latin typeface="Arial"/>
                <a:cs typeface="Arial"/>
              </a:rPr>
              <a:t>que se haya realizado  la adquisición del diésel, </a:t>
            </a:r>
            <a:r>
              <a:rPr lang="es-ES" sz="2000" b="1" u="heavy" dirty="0">
                <a:uFill>
                  <a:solidFill>
                    <a:srgbClr val="000000"/>
                  </a:solidFill>
                </a:uFill>
                <a:latin typeface="Arial"/>
                <a:cs typeface="Arial"/>
              </a:rPr>
              <a:t>o </a:t>
            </a:r>
            <a:r>
              <a:rPr lang="es-ES" sz="2000" b="1" u="heavy" spc="-5" dirty="0" err="1">
                <a:uFill>
                  <a:solidFill>
                    <a:srgbClr val="000000"/>
                  </a:solidFill>
                </a:uFill>
                <a:latin typeface="Arial"/>
                <a:cs typeface="Arial"/>
              </a:rPr>
              <a:t>biodiésel</a:t>
            </a:r>
            <a:r>
              <a:rPr lang="es-ES" sz="2000" b="1" u="heavy" spc="-5" dirty="0">
                <a:uFill>
                  <a:solidFill>
                    <a:srgbClr val="000000"/>
                  </a:solidFill>
                </a:uFill>
                <a:latin typeface="Arial"/>
                <a:cs typeface="Arial"/>
              </a:rPr>
              <a:t> y sus mezclas</a:t>
            </a:r>
            <a:r>
              <a:rPr lang="es-ES" sz="2000" b="1" spc="-5" dirty="0">
                <a:latin typeface="Arial"/>
                <a:cs typeface="Arial"/>
              </a:rPr>
              <a:t> </a:t>
            </a:r>
            <a:r>
              <a:rPr lang="es-ES" sz="2000" dirty="0">
                <a:latin typeface="Arial"/>
                <a:cs typeface="Arial"/>
              </a:rPr>
              <a:t>, </a:t>
            </a:r>
            <a:r>
              <a:rPr lang="es-ES" sz="2000" spc="-5" dirty="0">
                <a:latin typeface="Arial"/>
                <a:cs typeface="Arial"/>
              </a:rPr>
              <a:t>por el  número de litros</a:t>
            </a:r>
            <a:r>
              <a:rPr lang="es-ES" sz="2000" spc="-20" dirty="0">
                <a:latin typeface="Arial"/>
                <a:cs typeface="Arial"/>
              </a:rPr>
              <a:t> </a:t>
            </a:r>
            <a:r>
              <a:rPr lang="es-ES" sz="2000" spc="-5" dirty="0">
                <a:latin typeface="Arial"/>
                <a:cs typeface="Arial"/>
              </a:rPr>
              <a:t>adquiridos.</a:t>
            </a:r>
            <a:endParaRPr lang="es-ES" sz="2000" dirty="0">
              <a:latin typeface="Arial"/>
              <a:cs typeface="Arial"/>
            </a:endParaRPr>
          </a:p>
          <a:p>
            <a:pPr>
              <a:lnSpc>
                <a:spcPct val="100000"/>
              </a:lnSpc>
            </a:pPr>
            <a:endParaRPr lang="es-ES" sz="2000" dirty="0">
              <a:latin typeface="Times New Roman"/>
              <a:cs typeface="Times New Roman"/>
            </a:endParaRPr>
          </a:p>
          <a:p>
            <a:pPr marL="129539" marR="82550" algn="just">
              <a:lnSpc>
                <a:spcPct val="100000"/>
              </a:lnSpc>
            </a:pPr>
            <a:r>
              <a:rPr lang="es-ES" sz="2000" spc="-5" dirty="0">
                <a:latin typeface="Arial"/>
                <a:cs typeface="Arial"/>
              </a:rPr>
              <a:t>En ningún caso procederá la devolución </a:t>
            </a:r>
            <a:r>
              <a:rPr lang="es-ES" sz="2000" spc="-10" dirty="0">
                <a:latin typeface="Arial"/>
                <a:cs typeface="Arial"/>
              </a:rPr>
              <a:t>de </a:t>
            </a:r>
            <a:r>
              <a:rPr lang="es-ES" sz="2000" spc="-5" dirty="0">
                <a:latin typeface="Arial"/>
                <a:cs typeface="Arial"/>
              </a:rPr>
              <a:t>las cantidades a  que se refiere </a:t>
            </a:r>
            <a:r>
              <a:rPr lang="es-ES" sz="2000" dirty="0">
                <a:latin typeface="Arial"/>
                <a:cs typeface="Arial"/>
              </a:rPr>
              <a:t>este</a:t>
            </a:r>
            <a:r>
              <a:rPr lang="es-ES" sz="2000" spc="-15" dirty="0">
                <a:latin typeface="Arial"/>
                <a:cs typeface="Arial"/>
              </a:rPr>
              <a:t> </a:t>
            </a:r>
            <a:r>
              <a:rPr lang="es-ES" sz="2000" spc="-5" dirty="0">
                <a:latin typeface="Arial"/>
                <a:cs typeface="Arial"/>
              </a:rPr>
              <a:t>numeral.</a:t>
            </a:r>
            <a:endParaRPr lang="es-ES" sz="2000" dirty="0">
              <a:latin typeface="Arial"/>
              <a:cs typeface="Arial"/>
            </a:endParaRPr>
          </a:p>
        </p:txBody>
      </p:sp>
    </p:spTree>
    <p:extLst>
      <p:ext uri="{BB962C8B-B14F-4D97-AF65-F5344CB8AC3E}">
        <p14:creationId xmlns:p14="http://schemas.microsoft.com/office/powerpoint/2010/main" val="31057509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9671" y="412789"/>
            <a:ext cx="6818314" cy="4094070"/>
          </a:xfrm>
          <a:prstGeom prst="rect">
            <a:avLst/>
          </a:prstGeom>
        </p:spPr>
        <p:txBody>
          <a:bodyPr wrap="square">
            <a:spAutoFit/>
          </a:bodyPr>
          <a:lstStyle/>
          <a:p>
            <a:pPr marL="129539">
              <a:lnSpc>
                <a:spcPct val="100000"/>
              </a:lnSpc>
              <a:spcBef>
                <a:spcPts val="5"/>
              </a:spcBef>
            </a:pPr>
            <a:r>
              <a:rPr lang="es-ES" b="1" dirty="0">
                <a:solidFill>
                  <a:srgbClr val="0000FF"/>
                </a:solidFill>
                <a:latin typeface="Arial"/>
                <a:cs typeface="Arial"/>
              </a:rPr>
              <a:t>II. … </a:t>
            </a:r>
            <a:r>
              <a:rPr lang="es-ES" b="1" spc="-5" dirty="0">
                <a:solidFill>
                  <a:srgbClr val="0000FF"/>
                </a:solidFill>
                <a:latin typeface="Arial"/>
                <a:cs typeface="Arial"/>
              </a:rPr>
              <a:t>Los contribuyentes estarán a </a:t>
            </a:r>
            <a:r>
              <a:rPr lang="es-ES" b="1" dirty="0">
                <a:solidFill>
                  <a:srgbClr val="0000FF"/>
                </a:solidFill>
                <a:latin typeface="Arial"/>
                <a:cs typeface="Arial"/>
              </a:rPr>
              <a:t>lo</a:t>
            </a:r>
            <a:r>
              <a:rPr lang="es-ES" b="1" spc="-25" dirty="0">
                <a:solidFill>
                  <a:srgbClr val="0000FF"/>
                </a:solidFill>
                <a:latin typeface="Arial"/>
                <a:cs typeface="Arial"/>
              </a:rPr>
              <a:t> </a:t>
            </a:r>
            <a:r>
              <a:rPr lang="es-ES" b="1" spc="-5" dirty="0">
                <a:solidFill>
                  <a:srgbClr val="0000FF"/>
                </a:solidFill>
                <a:latin typeface="Arial"/>
                <a:cs typeface="Arial"/>
              </a:rPr>
              <a:t>siguiente</a:t>
            </a:r>
            <a:r>
              <a:rPr lang="es-ES" b="1" spc="-5" dirty="0" smtClean="0">
                <a:solidFill>
                  <a:srgbClr val="0000FF"/>
                </a:solidFill>
                <a:latin typeface="Arial"/>
                <a:cs typeface="Arial"/>
              </a:rPr>
              <a:t>:</a:t>
            </a:r>
          </a:p>
          <a:p>
            <a:pPr marL="129539">
              <a:lnSpc>
                <a:spcPct val="100000"/>
              </a:lnSpc>
              <a:spcBef>
                <a:spcPts val="5"/>
              </a:spcBef>
            </a:pPr>
            <a:endParaRPr lang="es-ES" dirty="0">
              <a:latin typeface="Arial"/>
              <a:cs typeface="Arial"/>
            </a:endParaRPr>
          </a:p>
          <a:p>
            <a:pPr marL="129539" marR="91440" algn="just">
              <a:lnSpc>
                <a:spcPct val="100000"/>
              </a:lnSpc>
              <a:spcBef>
                <a:spcPts val="720"/>
              </a:spcBef>
            </a:pPr>
            <a:r>
              <a:rPr lang="es-ES" b="1" dirty="0">
                <a:latin typeface="Arial"/>
                <a:cs typeface="Arial"/>
              </a:rPr>
              <a:t>2. </a:t>
            </a:r>
            <a:r>
              <a:rPr lang="es-ES" spc="-5" dirty="0">
                <a:latin typeface="Arial"/>
                <a:cs typeface="Arial"/>
              </a:rPr>
              <a:t>Las personas que utilicen el diésel </a:t>
            </a:r>
            <a:r>
              <a:rPr lang="es-ES" b="1" u="heavy" dirty="0">
                <a:uFill>
                  <a:solidFill>
                    <a:srgbClr val="000000"/>
                  </a:solidFill>
                </a:uFill>
                <a:latin typeface="Arial"/>
                <a:cs typeface="Arial"/>
              </a:rPr>
              <a:t>o </a:t>
            </a:r>
            <a:r>
              <a:rPr lang="es-ES" b="1" u="heavy" spc="-5" dirty="0" err="1">
                <a:uFill>
                  <a:solidFill>
                    <a:srgbClr val="000000"/>
                  </a:solidFill>
                </a:uFill>
                <a:latin typeface="Arial"/>
                <a:cs typeface="Arial"/>
              </a:rPr>
              <a:t>biodiésel</a:t>
            </a:r>
            <a:r>
              <a:rPr lang="es-ES" b="1" u="heavy" spc="-5" dirty="0">
                <a:uFill>
                  <a:solidFill>
                    <a:srgbClr val="000000"/>
                  </a:solidFill>
                </a:uFill>
                <a:latin typeface="Arial"/>
                <a:cs typeface="Arial"/>
              </a:rPr>
              <a:t> y sus  mezclas</a:t>
            </a:r>
            <a:r>
              <a:rPr lang="es-ES" b="1" spc="-5" dirty="0">
                <a:latin typeface="Arial"/>
                <a:cs typeface="Arial"/>
              </a:rPr>
              <a:t> </a:t>
            </a:r>
            <a:r>
              <a:rPr lang="es-ES" spc="-5" dirty="0">
                <a:latin typeface="Arial"/>
                <a:cs typeface="Arial"/>
              </a:rPr>
              <a:t>AGAPES, podrán acreditar un monto equivalente a la  cantidad que resulte </a:t>
            </a:r>
            <a:r>
              <a:rPr lang="es-ES" spc="-10" dirty="0">
                <a:latin typeface="Arial"/>
                <a:cs typeface="Arial"/>
              </a:rPr>
              <a:t>de </a:t>
            </a:r>
            <a:r>
              <a:rPr lang="es-ES" spc="-5" dirty="0">
                <a:latin typeface="Arial"/>
                <a:cs typeface="Arial"/>
              </a:rPr>
              <a:t>multiplicar el precio de adquisición en  las estaciones de servicio </a:t>
            </a:r>
            <a:r>
              <a:rPr lang="es-ES" b="1" spc="-5" dirty="0">
                <a:latin typeface="Arial"/>
                <a:cs typeface="Arial"/>
              </a:rPr>
              <a:t>y que conste en </a:t>
            </a:r>
            <a:r>
              <a:rPr lang="es-ES" b="1" dirty="0">
                <a:latin typeface="Arial"/>
                <a:cs typeface="Arial"/>
              </a:rPr>
              <a:t>el </a:t>
            </a:r>
            <a:r>
              <a:rPr lang="es-ES" b="1" spc="-5" dirty="0">
                <a:latin typeface="Arial"/>
                <a:cs typeface="Arial"/>
              </a:rPr>
              <a:t>comprobante  correspondiente</a:t>
            </a:r>
            <a:r>
              <a:rPr lang="es-ES" spc="-5" dirty="0">
                <a:latin typeface="Arial"/>
                <a:cs typeface="Arial"/>
              </a:rPr>
              <a:t>, incluido el </a:t>
            </a:r>
            <a:r>
              <a:rPr lang="es-ES" spc="-25" dirty="0">
                <a:latin typeface="Arial"/>
                <a:cs typeface="Arial"/>
              </a:rPr>
              <a:t>IVA, </a:t>
            </a:r>
            <a:r>
              <a:rPr lang="es-ES" spc="-5" dirty="0">
                <a:latin typeface="Arial"/>
                <a:cs typeface="Arial"/>
              </a:rPr>
              <a:t>por el factor de 0.355, </a:t>
            </a:r>
            <a:r>
              <a:rPr lang="es-ES" u="sng" spc="-5" dirty="0">
                <a:uFill>
                  <a:solidFill>
                    <a:srgbClr val="000000"/>
                  </a:solidFill>
                </a:uFill>
                <a:latin typeface="Arial"/>
                <a:cs typeface="Arial"/>
              </a:rPr>
              <a:t>No se  considerará el </a:t>
            </a:r>
            <a:r>
              <a:rPr lang="es-ES" u="sng" dirty="0">
                <a:uFill>
                  <a:solidFill>
                    <a:srgbClr val="000000"/>
                  </a:solidFill>
                </a:uFill>
                <a:latin typeface="Arial"/>
                <a:cs typeface="Arial"/>
              </a:rPr>
              <a:t>IEPS </a:t>
            </a:r>
            <a:r>
              <a:rPr lang="es-ES" u="sng" spc="-5" dirty="0">
                <a:uFill>
                  <a:solidFill>
                    <a:srgbClr val="000000"/>
                  </a:solidFill>
                </a:uFill>
                <a:latin typeface="Arial"/>
                <a:cs typeface="Arial"/>
              </a:rPr>
              <a:t>del artículo 2o.-A- de la</a:t>
            </a:r>
            <a:r>
              <a:rPr lang="es-ES" u="sng" spc="-15" dirty="0">
                <a:uFill>
                  <a:solidFill>
                    <a:srgbClr val="000000"/>
                  </a:solidFill>
                </a:uFill>
                <a:latin typeface="Arial"/>
                <a:cs typeface="Arial"/>
              </a:rPr>
              <a:t> </a:t>
            </a:r>
            <a:r>
              <a:rPr lang="es-ES" u="sng" dirty="0">
                <a:uFill>
                  <a:solidFill>
                    <a:srgbClr val="000000"/>
                  </a:solidFill>
                </a:uFill>
                <a:latin typeface="Arial"/>
                <a:cs typeface="Arial"/>
              </a:rPr>
              <a:t>LIESP</a:t>
            </a:r>
            <a:r>
              <a:rPr lang="es-ES" dirty="0">
                <a:latin typeface="Arial"/>
                <a:cs typeface="Arial"/>
              </a:rPr>
              <a:t>S.</a:t>
            </a:r>
          </a:p>
          <a:p>
            <a:pPr>
              <a:lnSpc>
                <a:spcPct val="100000"/>
              </a:lnSpc>
            </a:pPr>
            <a:endParaRPr lang="es-ES" sz="2000" dirty="0">
              <a:latin typeface="Times New Roman"/>
              <a:cs typeface="Times New Roman"/>
            </a:endParaRPr>
          </a:p>
          <a:p>
            <a:pPr marL="129539" marR="91440" algn="just">
              <a:lnSpc>
                <a:spcPct val="100000"/>
              </a:lnSpc>
            </a:pPr>
            <a:r>
              <a:rPr lang="es-ES" spc="-5" dirty="0">
                <a:latin typeface="Arial"/>
                <a:cs typeface="Arial"/>
              </a:rPr>
              <a:t>El </a:t>
            </a:r>
            <a:r>
              <a:rPr lang="es-ES" spc="-5" dirty="0" err="1">
                <a:latin typeface="Arial"/>
                <a:cs typeface="Arial"/>
              </a:rPr>
              <a:t>acreditamiento</a:t>
            </a:r>
            <a:r>
              <a:rPr lang="es-ES" spc="-5" dirty="0">
                <a:latin typeface="Arial"/>
                <a:cs typeface="Arial"/>
              </a:rPr>
              <a:t> </a:t>
            </a:r>
            <a:r>
              <a:rPr lang="es-ES" spc="-10" dirty="0">
                <a:latin typeface="Arial"/>
                <a:cs typeface="Arial"/>
              </a:rPr>
              <a:t>podrá </a:t>
            </a:r>
            <a:r>
              <a:rPr lang="es-ES" spc="-5" dirty="0">
                <a:latin typeface="Arial"/>
                <a:cs typeface="Arial"/>
              </a:rPr>
              <a:t>efectuarse </a:t>
            </a:r>
            <a:r>
              <a:rPr lang="es-ES" b="1" spc="-5" dirty="0">
                <a:latin typeface="Arial"/>
                <a:cs typeface="Arial"/>
              </a:rPr>
              <a:t>contra el </a:t>
            </a:r>
            <a:r>
              <a:rPr lang="es-ES" b="1" dirty="0">
                <a:latin typeface="Arial"/>
                <a:cs typeface="Arial"/>
              </a:rPr>
              <a:t>ISR </a:t>
            </a:r>
            <a:r>
              <a:rPr lang="es-ES" spc="-5" dirty="0">
                <a:latin typeface="Arial"/>
                <a:cs typeface="Arial"/>
              </a:rPr>
              <a:t>que tenga el  contribuyente a su </a:t>
            </a:r>
            <a:r>
              <a:rPr lang="es-ES" spc="-10" dirty="0">
                <a:latin typeface="Arial"/>
                <a:cs typeface="Arial"/>
              </a:rPr>
              <a:t>cargo </a:t>
            </a:r>
            <a:r>
              <a:rPr lang="es-ES" spc="-5" dirty="0">
                <a:latin typeface="Arial"/>
                <a:cs typeface="Arial"/>
              </a:rPr>
              <a:t>del </a:t>
            </a:r>
            <a:r>
              <a:rPr lang="es-ES" dirty="0">
                <a:latin typeface="Arial"/>
                <a:cs typeface="Arial"/>
              </a:rPr>
              <a:t>mismo </a:t>
            </a:r>
            <a:r>
              <a:rPr lang="es-ES" spc="-5" dirty="0">
                <a:latin typeface="Arial"/>
                <a:cs typeface="Arial"/>
              </a:rPr>
              <a:t>ejercicio, utilizando la  </a:t>
            </a:r>
            <a:r>
              <a:rPr lang="es-ES" dirty="0">
                <a:latin typeface="Arial"/>
                <a:cs typeface="Arial"/>
              </a:rPr>
              <a:t>forma </a:t>
            </a:r>
            <a:r>
              <a:rPr lang="es-ES" spc="-5" dirty="0">
                <a:latin typeface="Arial"/>
                <a:cs typeface="Arial"/>
              </a:rPr>
              <a:t>oficial que mediante reglas dé a conocer el </a:t>
            </a:r>
            <a:r>
              <a:rPr lang="es-ES" spc="-25" dirty="0">
                <a:latin typeface="Arial"/>
                <a:cs typeface="Arial"/>
              </a:rPr>
              <a:t>SAT; </a:t>
            </a:r>
            <a:r>
              <a:rPr lang="es-ES" spc="-5" dirty="0">
                <a:latin typeface="Arial"/>
                <a:cs typeface="Arial"/>
              </a:rPr>
              <a:t>en caso  de no hacerlo el contribuyente perderá el derecho a realizarlo  con</a:t>
            </a:r>
            <a:r>
              <a:rPr lang="es-ES" spc="-10" dirty="0">
                <a:latin typeface="Arial"/>
                <a:cs typeface="Arial"/>
              </a:rPr>
              <a:t> </a:t>
            </a:r>
            <a:r>
              <a:rPr lang="es-ES" spc="-5" dirty="0">
                <a:latin typeface="Arial"/>
                <a:cs typeface="Arial"/>
              </a:rPr>
              <a:t>posterioridad.</a:t>
            </a:r>
            <a:endParaRPr lang="es-ES" dirty="0">
              <a:latin typeface="Arial"/>
              <a:cs typeface="Arial"/>
            </a:endParaRPr>
          </a:p>
        </p:txBody>
      </p:sp>
    </p:spTree>
    <p:extLst>
      <p:ext uri="{BB962C8B-B14F-4D97-AF65-F5344CB8AC3E}">
        <p14:creationId xmlns:p14="http://schemas.microsoft.com/office/powerpoint/2010/main" val="3563592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3760" y="992323"/>
            <a:ext cx="7607412" cy="3977371"/>
          </a:xfrm>
          <a:prstGeom prst="rect">
            <a:avLst/>
          </a:prstGeom>
        </p:spPr>
        <p:txBody>
          <a:bodyPr wrap="square">
            <a:spAutoFit/>
          </a:bodyPr>
          <a:lstStyle/>
          <a:p>
            <a:pPr marL="129539">
              <a:lnSpc>
                <a:spcPct val="100000"/>
              </a:lnSpc>
              <a:spcBef>
                <a:spcPts val="1105"/>
              </a:spcBef>
            </a:pPr>
            <a:r>
              <a:rPr lang="es-ES" b="1" spc="5" dirty="0">
                <a:latin typeface="Arial"/>
                <a:cs typeface="Arial"/>
              </a:rPr>
              <a:t>III. </a:t>
            </a:r>
            <a:r>
              <a:rPr lang="es-ES" b="1" spc="-5" dirty="0">
                <a:solidFill>
                  <a:srgbClr val="0000CC"/>
                </a:solidFill>
                <a:latin typeface="Arial"/>
                <a:cs typeface="Arial"/>
              </a:rPr>
              <a:t>DEVOLUCIÓN DEL </a:t>
            </a:r>
            <a:r>
              <a:rPr lang="es-ES" b="1" spc="-10" dirty="0">
                <a:solidFill>
                  <a:srgbClr val="0000CC"/>
                </a:solidFill>
                <a:latin typeface="Arial"/>
                <a:cs typeface="Arial"/>
              </a:rPr>
              <a:t>CRÉDITO </a:t>
            </a:r>
            <a:r>
              <a:rPr lang="es-ES" b="1" spc="-5" dirty="0">
                <a:solidFill>
                  <a:srgbClr val="0000CC"/>
                </a:solidFill>
                <a:latin typeface="Arial"/>
                <a:cs typeface="Arial"/>
              </a:rPr>
              <a:t>DIESEL </a:t>
            </a:r>
            <a:r>
              <a:rPr lang="es-ES" b="1" spc="-30" dirty="0">
                <a:solidFill>
                  <a:srgbClr val="0000CC"/>
                </a:solidFill>
                <a:latin typeface="Arial"/>
                <a:cs typeface="Arial"/>
              </a:rPr>
              <a:t>PARA</a:t>
            </a:r>
            <a:r>
              <a:rPr lang="es-ES" b="1" spc="-114" dirty="0">
                <a:solidFill>
                  <a:srgbClr val="0000CC"/>
                </a:solidFill>
                <a:latin typeface="Arial"/>
                <a:cs typeface="Arial"/>
              </a:rPr>
              <a:t> </a:t>
            </a:r>
            <a:r>
              <a:rPr lang="es-ES" b="1" spc="-15" dirty="0">
                <a:solidFill>
                  <a:srgbClr val="0000CC"/>
                </a:solidFill>
                <a:latin typeface="Arial"/>
                <a:cs typeface="Arial"/>
              </a:rPr>
              <a:t>AGAPES</a:t>
            </a:r>
            <a:r>
              <a:rPr lang="es-ES" b="1" spc="-15" dirty="0">
                <a:solidFill>
                  <a:srgbClr val="000099"/>
                </a:solidFill>
                <a:latin typeface="Arial"/>
                <a:cs typeface="Arial"/>
              </a:rPr>
              <a:t>.</a:t>
            </a:r>
            <a:endParaRPr lang="es-ES" dirty="0">
              <a:latin typeface="Arial"/>
              <a:cs typeface="Arial"/>
            </a:endParaRPr>
          </a:p>
          <a:p>
            <a:pPr>
              <a:lnSpc>
                <a:spcPct val="100000"/>
              </a:lnSpc>
              <a:spcBef>
                <a:spcPts val="55"/>
              </a:spcBef>
            </a:pPr>
            <a:endParaRPr lang="es-ES" dirty="0">
              <a:latin typeface="Times New Roman"/>
              <a:cs typeface="Times New Roman"/>
            </a:endParaRPr>
          </a:p>
          <a:p>
            <a:pPr marL="129539" marR="82550" algn="just">
              <a:lnSpc>
                <a:spcPct val="100000"/>
              </a:lnSpc>
            </a:pPr>
            <a:r>
              <a:rPr lang="es-ES" b="1" spc="-5" dirty="0">
                <a:latin typeface="Arial"/>
                <a:cs typeface="Arial"/>
              </a:rPr>
              <a:t>Los </a:t>
            </a:r>
            <a:r>
              <a:rPr lang="es-ES" b="1" spc="-10" dirty="0">
                <a:latin typeface="Arial"/>
                <a:cs typeface="Arial"/>
              </a:rPr>
              <a:t>AGAPES </a:t>
            </a:r>
            <a:r>
              <a:rPr lang="es-ES" b="1" dirty="0">
                <a:latin typeface="Arial"/>
                <a:cs typeface="Arial"/>
              </a:rPr>
              <a:t>podrán solicitar la </a:t>
            </a:r>
            <a:r>
              <a:rPr lang="es-ES" b="1" spc="-5" dirty="0">
                <a:latin typeface="Arial"/>
                <a:cs typeface="Arial"/>
              </a:rPr>
              <a:t>devolución </a:t>
            </a:r>
            <a:r>
              <a:rPr lang="es-ES" spc="-5" dirty="0">
                <a:latin typeface="Arial"/>
                <a:cs typeface="Arial"/>
              </a:rPr>
              <a:t>del monto del IEPS,  en lugar de efectuar el </a:t>
            </a:r>
            <a:r>
              <a:rPr lang="es-ES" spc="-5" dirty="0" err="1">
                <a:latin typeface="Arial"/>
                <a:cs typeface="Arial"/>
              </a:rPr>
              <a:t>acreditamiento</a:t>
            </a:r>
            <a:r>
              <a:rPr lang="es-ES" spc="-5" dirty="0">
                <a:latin typeface="Arial"/>
                <a:cs typeface="Arial"/>
              </a:rPr>
              <a:t> </a:t>
            </a:r>
            <a:r>
              <a:rPr lang="es-ES" dirty="0">
                <a:latin typeface="Arial"/>
                <a:cs typeface="Arial"/>
              </a:rPr>
              <a:t>a que se </a:t>
            </a:r>
            <a:r>
              <a:rPr lang="es-ES" spc="-5" dirty="0">
                <a:latin typeface="Arial"/>
                <a:cs typeface="Arial"/>
              </a:rPr>
              <a:t>refiere la fracción </a:t>
            </a:r>
            <a:r>
              <a:rPr lang="es-ES" spc="-10" dirty="0">
                <a:latin typeface="Arial"/>
                <a:cs typeface="Arial"/>
              </a:rPr>
              <a:t>II,  </a:t>
            </a:r>
            <a:r>
              <a:rPr lang="es-ES" spc="-5" dirty="0">
                <a:latin typeface="Arial"/>
                <a:cs typeface="Arial"/>
              </a:rPr>
              <a:t>siempre </a:t>
            </a:r>
            <a:r>
              <a:rPr lang="es-ES" dirty="0">
                <a:latin typeface="Arial"/>
                <a:cs typeface="Arial"/>
              </a:rPr>
              <a:t>que </a:t>
            </a:r>
            <a:r>
              <a:rPr lang="es-ES" spc="-5" dirty="0">
                <a:latin typeface="Arial"/>
                <a:cs typeface="Arial"/>
              </a:rPr>
              <a:t>cumplan </a:t>
            </a:r>
            <a:r>
              <a:rPr lang="es-ES" dirty="0">
                <a:latin typeface="Arial"/>
                <a:cs typeface="Arial"/>
              </a:rPr>
              <a:t>con </a:t>
            </a:r>
            <a:r>
              <a:rPr lang="es-ES" spc="-5" dirty="0">
                <a:latin typeface="Arial"/>
                <a:cs typeface="Arial"/>
              </a:rPr>
              <a:t>lo dispuesto en </a:t>
            </a:r>
            <a:r>
              <a:rPr lang="es-ES" dirty="0">
                <a:latin typeface="Arial"/>
                <a:cs typeface="Arial"/>
              </a:rPr>
              <a:t>esta</a:t>
            </a:r>
            <a:r>
              <a:rPr lang="es-ES" spc="-30" dirty="0">
                <a:latin typeface="Arial"/>
                <a:cs typeface="Arial"/>
              </a:rPr>
              <a:t> </a:t>
            </a:r>
            <a:r>
              <a:rPr lang="es-ES" dirty="0">
                <a:latin typeface="Arial"/>
                <a:cs typeface="Arial"/>
              </a:rPr>
              <a:t>fracción.</a:t>
            </a:r>
          </a:p>
          <a:p>
            <a:pPr marL="129539" marR="83185" algn="just">
              <a:lnSpc>
                <a:spcPct val="100000"/>
              </a:lnSpc>
              <a:spcBef>
                <a:spcPts val="720"/>
              </a:spcBef>
            </a:pPr>
            <a:r>
              <a:rPr lang="es-ES" spc="-5" dirty="0">
                <a:latin typeface="Arial"/>
                <a:cs typeface="Arial"/>
              </a:rPr>
              <a:t>Serán únicamente aquéllas cuyos ingresos </a:t>
            </a:r>
            <a:r>
              <a:rPr lang="es-ES" spc="-10" dirty="0">
                <a:latin typeface="Arial"/>
                <a:cs typeface="Arial"/>
              </a:rPr>
              <a:t>en </a:t>
            </a:r>
            <a:r>
              <a:rPr lang="es-ES" spc="-5" dirty="0">
                <a:latin typeface="Arial"/>
                <a:cs typeface="Arial"/>
              </a:rPr>
              <a:t>el Ej. inmediato  anterior no hayan excedido de </a:t>
            </a:r>
            <a:r>
              <a:rPr lang="es-ES" b="1" spc="-5" dirty="0">
                <a:solidFill>
                  <a:srgbClr val="0000CC"/>
                </a:solidFill>
                <a:latin typeface="Arial"/>
                <a:cs typeface="Arial"/>
              </a:rPr>
              <a:t>20 </a:t>
            </a:r>
            <a:r>
              <a:rPr lang="es-ES" b="1" spc="-20" dirty="0">
                <a:solidFill>
                  <a:srgbClr val="0000CC"/>
                </a:solidFill>
                <a:latin typeface="Arial"/>
                <a:cs typeface="Arial"/>
              </a:rPr>
              <a:t>VVAUMA </a:t>
            </a:r>
            <a:r>
              <a:rPr lang="es-ES" b="1" spc="-5" dirty="0">
                <a:solidFill>
                  <a:srgbClr val="0000CC"/>
                </a:solidFill>
                <a:latin typeface="Arial"/>
                <a:cs typeface="Arial"/>
              </a:rPr>
              <a:t>vigente en 2018</a:t>
            </a:r>
            <a:r>
              <a:rPr lang="es-ES" b="1" spc="45" dirty="0">
                <a:solidFill>
                  <a:srgbClr val="0000CC"/>
                </a:solidFill>
                <a:latin typeface="Arial"/>
                <a:cs typeface="Arial"/>
              </a:rPr>
              <a:t> </a:t>
            </a:r>
            <a:r>
              <a:rPr lang="es-ES" dirty="0">
                <a:solidFill>
                  <a:srgbClr val="0000CC"/>
                </a:solidFill>
                <a:latin typeface="Arial"/>
                <a:cs typeface="Arial"/>
              </a:rPr>
              <a:t>.</a:t>
            </a:r>
            <a:endParaRPr lang="es-ES" dirty="0">
              <a:latin typeface="Arial"/>
              <a:cs typeface="Arial"/>
            </a:endParaRPr>
          </a:p>
          <a:p>
            <a:pPr marL="129539" algn="just">
              <a:lnSpc>
                <a:spcPct val="100000"/>
              </a:lnSpc>
              <a:spcBef>
                <a:spcPts val="720"/>
              </a:spcBef>
            </a:pPr>
            <a:r>
              <a:rPr lang="es-ES" spc="-5" dirty="0">
                <a:latin typeface="Arial"/>
                <a:cs typeface="Arial"/>
              </a:rPr>
              <a:t>En</a:t>
            </a:r>
            <a:r>
              <a:rPr lang="es-ES" spc="229" dirty="0">
                <a:latin typeface="Arial"/>
                <a:cs typeface="Arial"/>
              </a:rPr>
              <a:t> </a:t>
            </a:r>
            <a:r>
              <a:rPr lang="es-ES" spc="-5" dirty="0">
                <a:latin typeface="Arial"/>
                <a:cs typeface="Arial"/>
              </a:rPr>
              <a:t>ningún</a:t>
            </a:r>
            <a:r>
              <a:rPr lang="es-ES" spc="220" dirty="0">
                <a:latin typeface="Arial"/>
                <a:cs typeface="Arial"/>
              </a:rPr>
              <a:t> </a:t>
            </a:r>
            <a:r>
              <a:rPr lang="es-ES" spc="-5" dirty="0">
                <a:latin typeface="Arial"/>
                <a:cs typeface="Arial"/>
              </a:rPr>
              <a:t>caso</a:t>
            </a:r>
            <a:r>
              <a:rPr lang="es-ES" spc="229" dirty="0">
                <a:latin typeface="Arial"/>
                <a:cs typeface="Arial"/>
              </a:rPr>
              <a:t> </a:t>
            </a:r>
            <a:r>
              <a:rPr lang="es-ES" spc="-5" dirty="0">
                <a:latin typeface="Arial"/>
                <a:cs typeface="Arial"/>
              </a:rPr>
              <a:t>el</a:t>
            </a:r>
            <a:r>
              <a:rPr lang="es-ES" spc="220" dirty="0">
                <a:latin typeface="Arial"/>
                <a:cs typeface="Arial"/>
              </a:rPr>
              <a:t> </a:t>
            </a:r>
            <a:r>
              <a:rPr lang="es-ES" spc="-5" dirty="0">
                <a:latin typeface="Arial"/>
                <a:cs typeface="Arial"/>
              </a:rPr>
              <a:t>monto</a:t>
            </a:r>
            <a:r>
              <a:rPr lang="es-ES" spc="235" dirty="0">
                <a:latin typeface="Arial"/>
                <a:cs typeface="Arial"/>
              </a:rPr>
              <a:t> </a:t>
            </a:r>
            <a:r>
              <a:rPr lang="es-ES" spc="-5" dirty="0">
                <a:latin typeface="Arial"/>
                <a:cs typeface="Arial"/>
              </a:rPr>
              <a:t>de</a:t>
            </a:r>
            <a:r>
              <a:rPr lang="es-ES" spc="215" dirty="0">
                <a:latin typeface="Arial"/>
                <a:cs typeface="Arial"/>
              </a:rPr>
              <a:t> </a:t>
            </a:r>
            <a:r>
              <a:rPr lang="es-ES" spc="-5" dirty="0">
                <a:latin typeface="Arial"/>
                <a:cs typeface="Arial"/>
              </a:rPr>
              <a:t>la</a:t>
            </a:r>
            <a:r>
              <a:rPr lang="es-ES" spc="220" dirty="0">
                <a:latin typeface="Arial"/>
                <a:cs typeface="Arial"/>
              </a:rPr>
              <a:t> </a:t>
            </a:r>
            <a:r>
              <a:rPr lang="es-ES" spc="-5" dirty="0">
                <a:latin typeface="Arial"/>
                <a:cs typeface="Arial"/>
              </a:rPr>
              <a:t>devolución</a:t>
            </a:r>
            <a:r>
              <a:rPr lang="es-ES" spc="235" dirty="0">
                <a:latin typeface="Arial"/>
                <a:cs typeface="Arial"/>
              </a:rPr>
              <a:t> </a:t>
            </a:r>
            <a:r>
              <a:rPr lang="es-ES" spc="-5" dirty="0">
                <a:latin typeface="Arial"/>
                <a:cs typeface="Arial"/>
              </a:rPr>
              <a:t>podrá</a:t>
            </a:r>
            <a:r>
              <a:rPr lang="es-ES" spc="229" dirty="0">
                <a:latin typeface="Arial"/>
                <a:cs typeface="Arial"/>
              </a:rPr>
              <a:t> </a:t>
            </a:r>
            <a:r>
              <a:rPr lang="es-ES" dirty="0">
                <a:latin typeface="Arial"/>
                <a:cs typeface="Arial"/>
              </a:rPr>
              <a:t>ser</a:t>
            </a:r>
            <a:r>
              <a:rPr lang="es-ES" spc="229" dirty="0">
                <a:latin typeface="Arial"/>
                <a:cs typeface="Arial"/>
              </a:rPr>
              <a:t> </a:t>
            </a:r>
            <a:r>
              <a:rPr lang="es-ES" spc="-5" dirty="0">
                <a:latin typeface="Arial"/>
                <a:cs typeface="Arial"/>
              </a:rPr>
              <a:t>superior</a:t>
            </a:r>
            <a:r>
              <a:rPr lang="es-ES" spc="240" dirty="0">
                <a:latin typeface="Arial"/>
                <a:cs typeface="Arial"/>
              </a:rPr>
              <a:t> </a:t>
            </a:r>
            <a:r>
              <a:rPr lang="es-ES" dirty="0">
                <a:latin typeface="Arial"/>
                <a:cs typeface="Arial"/>
              </a:rPr>
              <a:t>a</a:t>
            </a:r>
            <a:r>
              <a:rPr lang="es-ES" spc="220" dirty="0">
                <a:latin typeface="Arial"/>
                <a:cs typeface="Arial"/>
              </a:rPr>
              <a:t> </a:t>
            </a:r>
            <a:r>
              <a:rPr lang="es-ES" b="1" dirty="0">
                <a:solidFill>
                  <a:srgbClr val="0000CC"/>
                </a:solidFill>
                <a:latin typeface="Arial"/>
                <a:cs typeface="Arial"/>
              </a:rPr>
              <a:t>$</a:t>
            </a:r>
            <a:endParaRPr lang="es-ES" dirty="0">
              <a:latin typeface="Arial"/>
              <a:cs typeface="Arial"/>
            </a:endParaRPr>
          </a:p>
          <a:p>
            <a:pPr marL="129539" marR="81915" algn="just">
              <a:lnSpc>
                <a:spcPct val="100000"/>
              </a:lnSpc>
            </a:pPr>
            <a:r>
              <a:rPr lang="es-ES" b="1" spc="-5" dirty="0">
                <a:solidFill>
                  <a:srgbClr val="0000CC"/>
                </a:solidFill>
                <a:latin typeface="Arial"/>
                <a:cs typeface="Arial"/>
              </a:rPr>
              <a:t>747.69 mensuales por </a:t>
            </a:r>
            <a:r>
              <a:rPr lang="es-ES" b="1" dirty="0">
                <a:solidFill>
                  <a:srgbClr val="0000CC"/>
                </a:solidFill>
                <a:latin typeface="Arial"/>
                <a:cs typeface="Arial"/>
              </a:rPr>
              <a:t>PF</a:t>
            </a:r>
            <a:r>
              <a:rPr lang="es-ES" dirty="0">
                <a:latin typeface="Arial"/>
                <a:cs typeface="Arial"/>
              </a:rPr>
              <a:t>, </a:t>
            </a:r>
            <a:r>
              <a:rPr lang="es-ES" spc="-5" dirty="0">
                <a:latin typeface="Arial"/>
                <a:cs typeface="Arial"/>
              </a:rPr>
              <a:t>salvo </a:t>
            </a:r>
            <a:r>
              <a:rPr lang="es-ES" dirty="0">
                <a:latin typeface="Arial"/>
                <a:cs typeface="Arial"/>
              </a:rPr>
              <a:t>que se </a:t>
            </a:r>
            <a:r>
              <a:rPr lang="es-ES" spc="-5" dirty="0">
                <a:latin typeface="Arial"/>
                <a:cs typeface="Arial"/>
              </a:rPr>
              <a:t>trate de </a:t>
            </a:r>
            <a:r>
              <a:rPr lang="es-ES" spc="-20" dirty="0">
                <a:latin typeface="Arial"/>
                <a:cs typeface="Arial"/>
              </a:rPr>
              <a:t>PFAE  </a:t>
            </a:r>
            <a:r>
              <a:rPr lang="es-ES" dirty="0">
                <a:latin typeface="Arial"/>
                <a:cs typeface="Arial"/>
              </a:rPr>
              <a:t>y  </a:t>
            </a:r>
            <a:r>
              <a:rPr lang="es-ES" spc="-5" dirty="0">
                <a:latin typeface="Arial"/>
                <a:cs typeface="Arial"/>
              </a:rPr>
              <a:t>Profesionales </a:t>
            </a:r>
            <a:r>
              <a:rPr lang="es-ES" dirty="0">
                <a:latin typeface="Arial"/>
                <a:cs typeface="Arial"/>
              </a:rPr>
              <a:t>o </a:t>
            </a:r>
            <a:r>
              <a:rPr lang="es-ES" spc="-5" dirty="0">
                <a:latin typeface="Arial"/>
                <a:cs typeface="Arial"/>
              </a:rPr>
              <a:t>del </a:t>
            </a:r>
            <a:r>
              <a:rPr lang="es-ES" spc="-35" dirty="0">
                <a:latin typeface="Arial"/>
                <a:cs typeface="Arial"/>
              </a:rPr>
              <a:t>RIF, </a:t>
            </a:r>
            <a:r>
              <a:rPr lang="es-ES" spc="-5" dirty="0">
                <a:latin typeface="Arial"/>
                <a:cs typeface="Arial"/>
              </a:rPr>
              <a:t>en cuyo </a:t>
            </a:r>
            <a:r>
              <a:rPr lang="es-ES" dirty="0">
                <a:latin typeface="Arial"/>
                <a:cs typeface="Arial"/>
              </a:rPr>
              <a:t>caso </a:t>
            </a:r>
            <a:r>
              <a:rPr lang="es-ES" spc="-5" dirty="0">
                <a:latin typeface="Arial"/>
                <a:cs typeface="Arial"/>
              </a:rPr>
              <a:t>podrán solicitar la </a:t>
            </a:r>
            <a:r>
              <a:rPr lang="es-ES" b="1" spc="-5" dirty="0">
                <a:solidFill>
                  <a:srgbClr val="0000CC"/>
                </a:solidFill>
                <a:latin typeface="Arial"/>
                <a:cs typeface="Arial"/>
              </a:rPr>
              <a:t>devolución  de hasta </a:t>
            </a:r>
            <a:r>
              <a:rPr lang="es-ES" b="1" dirty="0">
                <a:solidFill>
                  <a:srgbClr val="0000CC"/>
                </a:solidFill>
                <a:latin typeface="Arial"/>
                <a:cs typeface="Arial"/>
              </a:rPr>
              <a:t>$ 1,495.39</a:t>
            </a:r>
            <a:r>
              <a:rPr lang="es-ES" b="1" spc="295" dirty="0">
                <a:solidFill>
                  <a:srgbClr val="0000CC"/>
                </a:solidFill>
                <a:latin typeface="Arial"/>
                <a:cs typeface="Arial"/>
              </a:rPr>
              <a:t> </a:t>
            </a:r>
            <a:r>
              <a:rPr lang="es-ES" spc="-5" dirty="0">
                <a:latin typeface="Arial"/>
                <a:cs typeface="Arial"/>
              </a:rPr>
              <a:t>mensuales.</a:t>
            </a:r>
            <a:endParaRPr lang="es-ES" dirty="0">
              <a:latin typeface="Arial"/>
              <a:cs typeface="Arial"/>
            </a:endParaRPr>
          </a:p>
          <a:p>
            <a:pPr marL="129539" marR="83185" algn="just">
              <a:lnSpc>
                <a:spcPct val="100000"/>
              </a:lnSpc>
              <a:spcBef>
                <a:spcPts val="720"/>
              </a:spcBef>
            </a:pPr>
            <a:r>
              <a:rPr lang="es-ES" spc="-5" dirty="0">
                <a:latin typeface="Arial"/>
                <a:cs typeface="Arial"/>
              </a:rPr>
              <a:t>El </a:t>
            </a:r>
            <a:r>
              <a:rPr lang="es-ES" spc="-30" dirty="0">
                <a:latin typeface="Arial"/>
                <a:cs typeface="Arial"/>
              </a:rPr>
              <a:t>SAT </a:t>
            </a:r>
            <a:r>
              <a:rPr lang="es-ES" spc="-5" dirty="0">
                <a:latin typeface="Arial"/>
                <a:cs typeface="Arial"/>
              </a:rPr>
              <a:t>emitirá las reglas necesarias para simplificar la obtención de  la devolución </a:t>
            </a:r>
            <a:r>
              <a:rPr lang="es-ES" dirty="0">
                <a:latin typeface="Arial"/>
                <a:cs typeface="Arial"/>
              </a:rPr>
              <a:t>a que se refiere </a:t>
            </a:r>
            <a:r>
              <a:rPr lang="es-ES" spc="-5" dirty="0">
                <a:latin typeface="Arial"/>
                <a:cs typeface="Arial"/>
              </a:rPr>
              <a:t>el </a:t>
            </a:r>
            <a:r>
              <a:rPr lang="es-ES" dirty="0">
                <a:latin typeface="Arial"/>
                <a:cs typeface="Arial"/>
              </a:rPr>
              <a:t>párrafo</a:t>
            </a:r>
            <a:r>
              <a:rPr lang="es-ES" spc="-50" dirty="0">
                <a:latin typeface="Arial"/>
                <a:cs typeface="Arial"/>
              </a:rPr>
              <a:t> </a:t>
            </a:r>
            <a:r>
              <a:rPr lang="es-ES" spc="-10" dirty="0">
                <a:latin typeface="Arial"/>
                <a:cs typeface="Arial"/>
              </a:rPr>
              <a:t>anterior.</a:t>
            </a:r>
            <a:endParaRPr lang="es-ES" dirty="0">
              <a:latin typeface="Arial"/>
              <a:cs typeface="Arial"/>
            </a:endParaRPr>
          </a:p>
        </p:txBody>
      </p:sp>
    </p:spTree>
    <p:extLst>
      <p:ext uri="{BB962C8B-B14F-4D97-AF65-F5344CB8AC3E}">
        <p14:creationId xmlns:p14="http://schemas.microsoft.com/office/powerpoint/2010/main" val="19248013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0461" y="797509"/>
            <a:ext cx="7804689" cy="3970318"/>
          </a:xfrm>
          <a:prstGeom prst="rect">
            <a:avLst/>
          </a:prstGeom>
        </p:spPr>
        <p:txBody>
          <a:bodyPr wrap="square">
            <a:spAutoFit/>
          </a:bodyPr>
          <a:lstStyle/>
          <a:p>
            <a:pPr marL="99060" marR="45085" algn="just">
              <a:lnSpc>
                <a:spcPct val="100000"/>
              </a:lnSpc>
              <a:spcBef>
                <a:spcPts val="885"/>
              </a:spcBef>
            </a:pPr>
            <a:r>
              <a:rPr lang="es-ES" sz="2000" b="1" spc="-5" dirty="0">
                <a:latin typeface="Arial"/>
                <a:cs typeface="Arial"/>
              </a:rPr>
              <a:t>Las </a:t>
            </a:r>
            <a:r>
              <a:rPr lang="es-ES" sz="2000" b="1" dirty="0">
                <a:latin typeface="Arial"/>
                <a:cs typeface="Arial"/>
              </a:rPr>
              <a:t>PM </a:t>
            </a:r>
            <a:r>
              <a:rPr lang="es-ES" sz="2000" b="1" spc="-5" dirty="0">
                <a:latin typeface="Arial"/>
                <a:cs typeface="Arial"/>
              </a:rPr>
              <a:t>que podrán solicitar </a:t>
            </a:r>
            <a:r>
              <a:rPr lang="es-ES" sz="2000" b="1" dirty="0">
                <a:latin typeface="Arial"/>
                <a:cs typeface="Arial"/>
              </a:rPr>
              <a:t>la </a:t>
            </a:r>
            <a:r>
              <a:rPr lang="es-ES" sz="2000" b="1" spc="-5" dirty="0">
                <a:latin typeface="Arial"/>
                <a:cs typeface="Arial"/>
              </a:rPr>
              <a:t>devolución </a:t>
            </a:r>
            <a:r>
              <a:rPr lang="es-ES" sz="2000" spc="-5" dirty="0">
                <a:latin typeface="Arial"/>
                <a:cs typeface="Arial"/>
              </a:rPr>
              <a:t>serán</a:t>
            </a:r>
            <a:r>
              <a:rPr lang="es-ES" sz="2000" spc="220" dirty="0">
                <a:latin typeface="Arial"/>
                <a:cs typeface="Arial"/>
              </a:rPr>
              <a:t> </a:t>
            </a:r>
            <a:r>
              <a:rPr lang="es-ES" sz="2000" spc="-5" dirty="0">
                <a:latin typeface="Arial"/>
                <a:cs typeface="Arial"/>
              </a:rPr>
              <a:t>aquéllas  cuyos ingresos en el ejercicio inmediato anterior no hayan  excedido de </a:t>
            </a:r>
            <a:r>
              <a:rPr lang="es-ES" sz="2000" b="1" spc="-5" dirty="0">
                <a:solidFill>
                  <a:srgbClr val="0000CC"/>
                </a:solidFill>
                <a:latin typeface="Arial"/>
                <a:cs typeface="Arial"/>
              </a:rPr>
              <a:t>20 </a:t>
            </a:r>
            <a:r>
              <a:rPr lang="es-ES" sz="2000" b="1" spc="-15" dirty="0">
                <a:solidFill>
                  <a:srgbClr val="0000CC"/>
                </a:solidFill>
                <a:latin typeface="Arial"/>
                <a:cs typeface="Arial"/>
              </a:rPr>
              <a:t>VVAUMA </a:t>
            </a:r>
            <a:r>
              <a:rPr lang="es-ES" sz="2000" b="1" spc="-5" dirty="0">
                <a:solidFill>
                  <a:srgbClr val="0000CC"/>
                </a:solidFill>
                <a:latin typeface="Arial"/>
                <a:cs typeface="Arial"/>
              </a:rPr>
              <a:t>vigente </a:t>
            </a:r>
            <a:r>
              <a:rPr lang="es-ES" sz="2000" b="1" dirty="0">
                <a:solidFill>
                  <a:srgbClr val="0000CC"/>
                </a:solidFill>
                <a:latin typeface="Arial"/>
                <a:cs typeface="Arial"/>
              </a:rPr>
              <a:t>en el </a:t>
            </a:r>
            <a:r>
              <a:rPr lang="es-ES" sz="2000" b="1" spc="-5" dirty="0">
                <a:solidFill>
                  <a:srgbClr val="0000CC"/>
                </a:solidFill>
                <a:latin typeface="Arial"/>
                <a:cs typeface="Arial"/>
              </a:rPr>
              <a:t>2018</a:t>
            </a:r>
            <a:r>
              <a:rPr lang="es-ES" sz="2000" spc="-5" dirty="0">
                <a:latin typeface="Arial"/>
                <a:cs typeface="Arial"/>
              </a:rPr>
              <a:t>, por cada uno </a:t>
            </a:r>
            <a:r>
              <a:rPr lang="es-ES" sz="2000" spc="-10" dirty="0">
                <a:latin typeface="Arial"/>
                <a:cs typeface="Arial"/>
              </a:rPr>
              <a:t>de  </a:t>
            </a:r>
            <a:r>
              <a:rPr lang="es-ES" sz="2000" spc="-5" dirty="0">
                <a:latin typeface="Arial"/>
                <a:cs typeface="Arial"/>
              </a:rPr>
              <a:t>los socios o asociados, sin exceder de </a:t>
            </a:r>
            <a:r>
              <a:rPr lang="es-ES" sz="2000" b="1" spc="-5" dirty="0">
                <a:solidFill>
                  <a:srgbClr val="0000CC"/>
                </a:solidFill>
                <a:latin typeface="Arial"/>
                <a:cs typeface="Arial"/>
              </a:rPr>
              <a:t>200 </a:t>
            </a:r>
            <a:r>
              <a:rPr lang="es-ES" sz="2000" b="1" spc="-20" dirty="0">
                <a:solidFill>
                  <a:srgbClr val="0000CC"/>
                </a:solidFill>
                <a:latin typeface="Arial"/>
                <a:cs typeface="Arial"/>
              </a:rPr>
              <a:t>VVAUMA </a:t>
            </a:r>
            <a:r>
              <a:rPr lang="es-ES" sz="2000" b="1" spc="-5" dirty="0">
                <a:solidFill>
                  <a:srgbClr val="0000CC"/>
                </a:solidFill>
                <a:latin typeface="Arial"/>
                <a:cs typeface="Arial"/>
              </a:rPr>
              <a:t>vigente </a:t>
            </a:r>
            <a:r>
              <a:rPr lang="es-ES" sz="2000" b="1" dirty="0">
                <a:solidFill>
                  <a:srgbClr val="0000CC"/>
                </a:solidFill>
                <a:latin typeface="Arial"/>
                <a:cs typeface="Arial"/>
              </a:rPr>
              <a:t>en  el</a:t>
            </a:r>
            <a:r>
              <a:rPr lang="es-ES" sz="2000" b="1" spc="-15" dirty="0">
                <a:solidFill>
                  <a:srgbClr val="0000CC"/>
                </a:solidFill>
                <a:latin typeface="Arial"/>
                <a:cs typeface="Arial"/>
              </a:rPr>
              <a:t> </a:t>
            </a:r>
            <a:r>
              <a:rPr lang="es-ES" sz="2000" b="1" spc="-5" dirty="0">
                <a:solidFill>
                  <a:srgbClr val="0000CC"/>
                </a:solidFill>
                <a:latin typeface="Arial"/>
                <a:cs typeface="Arial"/>
              </a:rPr>
              <a:t>2018.</a:t>
            </a:r>
            <a:endParaRPr lang="es-ES" sz="2000" dirty="0">
              <a:latin typeface="Arial"/>
              <a:cs typeface="Arial"/>
            </a:endParaRPr>
          </a:p>
          <a:p>
            <a:pPr marL="99060" marR="45085" algn="just">
              <a:lnSpc>
                <a:spcPct val="100000"/>
              </a:lnSpc>
              <a:spcBef>
                <a:spcPts val="720"/>
              </a:spcBef>
            </a:pPr>
            <a:r>
              <a:rPr lang="es-ES" sz="2000" spc="-5" dirty="0">
                <a:latin typeface="Arial"/>
                <a:cs typeface="Arial"/>
              </a:rPr>
              <a:t>La devolución no podrá ser superior a </a:t>
            </a:r>
            <a:r>
              <a:rPr lang="es-ES" sz="2000" b="1" spc="-5" dirty="0">
                <a:solidFill>
                  <a:srgbClr val="0000CC"/>
                </a:solidFill>
                <a:latin typeface="Arial"/>
                <a:cs typeface="Arial"/>
              </a:rPr>
              <a:t>$ 747.69 mensuales</a:t>
            </a:r>
            <a:r>
              <a:rPr lang="es-ES" sz="2000" spc="-5" dirty="0">
                <a:latin typeface="Arial"/>
                <a:cs typeface="Arial"/>
              </a:rPr>
              <a:t>, por  cada uno </a:t>
            </a:r>
            <a:r>
              <a:rPr lang="es-ES" sz="2000" spc="-10" dirty="0">
                <a:latin typeface="Arial"/>
                <a:cs typeface="Arial"/>
              </a:rPr>
              <a:t>de </a:t>
            </a:r>
            <a:r>
              <a:rPr lang="es-ES" sz="2000" spc="-5" dirty="0">
                <a:latin typeface="Arial"/>
                <a:cs typeface="Arial"/>
              </a:rPr>
              <a:t>los </a:t>
            </a:r>
            <a:r>
              <a:rPr lang="es-ES" sz="2000" spc="-10" dirty="0">
                <a:latin typeface="Arial"/>
                <a:cs typeface="Arial"/>
              </a:rPr>
              <a:t>socios </a:t>
            </a:r>
            <a:r>
              <a:rPr lang="es-ES" sz="2000" spc="-5" dirty="0">
                <a:latin typeface="Arial"/>
                <a:cs typeface="Arial"/>
              </a:rPr>
              <a:t>o asociados, sin que exceda en </a:t>
            </a:r>
            <a:r>
              <a:rPr lang="es-ES" sz="2000" spc="-10" dirty="0">
                <a:latin typeface="Arial"/>
                <a:cs typeface="Arial"/>
              </a:rPr>
              <a:t>su  </a:t>
            </a:r>
            <a:r>
              <a:rPr lang="es-ES" sz="2000" spc="-5" dirty="0">
                <a:latin typeface="Arial"/>
                <a:cs typeface="Arial"/>
              </a:rPr>
              <a:t>totalidad de </a:t>
            </a:r>
            <a:r>
              <a:rPr lang="es-ES" sz="2000" b="1" spc="-5" dirty="0">
                <a:solidFill>
                  <a:srgbClr val="0000CC"/>
                </a:solidFill>
                <a:latin typeface="Arial"/>
                <a:cs typeface="Arial"/>
              </a:rPr>
              <a:t>$ 7,884.96 mensuales</a:t>
            </a:r>
            <a:r>
              <a:rPr lang="es-ES" sz="2000" spc="-5" dirty="0">
                <a:latin typeface="Arial"/>
                <a:cs typeface="Arial"/>
              </a:rPr>
              <a:t>. En el caso </a:t>
            </a:r>
            <a:r>
              <a:rPr lang="es-ES" sz="2000" spc="-10" dirty="0">
                <a:latin typeface="Arial"/>
                <a:cs typeface="Arial"/>
              </a:rPr>
              <a:t>de </a:t>
            </a:r>
            <a:r>
              <a:rPr lang="es-ES" sz="2000" dirty="0">
                <a:latin typeface="Arial"/>
                <a:cs typeface="Arial"/>
              </a:rPr>
              <a:t>PM </a:t>
            </a:r>
            <a:r>
              <a:rPr lang="es-ES" sz="2000" spc="-5" dirty="0">
                <a:latin typeface="Arial"/>
                <a:cs typeface="Arial"/>
              </a:rPr>
              <a:t>AGAPES  los límites serán </a:t>
            </a:r>
            <a:r>
              <a:rPr lang="es-ES" sz="2000" b="1" spc="-5" dirty="0">
                <a:solidFill>
                  <a:srgbClr val="0000CC"/>
                </a:solidFill>
                <a:latin typeface="Arial"/>
                <a:cs typeface="Arial"/>
              </a:rPr>
              <a:t>de $1,495.39 y de $14,947.81 mensuales  respectivamente.</a:t>
            </a:r>
            <a:endParaRPr lang="es-ES" sz="2000" dirty="0">
              <a:latin typeface="Arial"/>
              <a:cs typeface="Arial"/>
            </a:endParaRPr>
          </a:p>
          <a:p>
            <a:pPr marL="99060" marR="46355" algn="just">
              <a:lnSpc>
                <a:spcPct val="100000"/>
              </a:lnSpc>
              <a:spcBef>
                <a:spcPts val="720"/>
              </a:spcBef>
            </a:pPr>
            <a:r>
              <a:rPr lang="es-ES" sz="2000" b="1" spc="-5" dirty="0">
                <a:latin typeface="Arial"/>
                <a:cs typeface="Arial"/>
              </a:rPr>
              <a:t>La devolución deberá ser solicitada </a:t>
            </a:r>
            <a:r>
              <a:rPr lang="es-ES" sz="2000" spc="-5" dirty="0">
                <a:latin typeface="Arial"/>
                <a:cs typeface="Arial"/>
              </a:rPr>
              <a:t>trimestralmente en los  </a:t>
            </a:r>
            <a:r>
              <a:rPr lang="es-ES" sz="2000" dirty="0">
                <a:latin typeface="Arial"/>
                <a:cs typeface="Arial"/>
              </a:rPr>
              <a:t>meses </a:t>
            </a:r>
            <a:r>
              <a:rPr lang="es-ES" sz="2000" spc="-5" dirty="0">
                <a:latin typeface="Arial"/>
                <a:cs typeface="Arial"/>
              </a:rPr>
              <a:t>de </a:t>
            </a:r>
            <a:r>
              <a:rPr lang="es-ES" sz="2000" b="1" spc="-5" dirty="0">
                <a:latin typeface="Arial"/>
                <a:cs typeface="Arial"/>
              </a:rPr>
              <a:t>abril, julio y octubre de 2019 y enero de</a:t>
            </a:r>
            <a:r>
              <a:rPr lang="es-ES" sz="2000" b="1" spc="-25" dirty="0">
                <a:latin typeface="Arial"/>
                <a:cs typeface="Arial"/>
              </a:rPr>
              <a:t> </a:t>
            </a:r>
            <a:r>
              <a:rPr lang="es-ES" sz="2000" b="1" spc="-5" dirty="0">
                <a:latin typeface="Arial"/>
                <a:cs typeface="Arial"/>
              </a:rPr>
              <a:t>2020.</a:t>
            </a:r>
            <a:endParaRPr lang="es-ES" sz="2000" dirty="0">
              <a:latin typeface="Arial"/>
              <a:cs typeface="Arial"/>
            </a:endParaRPr>
          </a:p>
        </p:txBody>
      </p:sp>
    </p:spTree>
    <p:extLst>
      <p:ext uri="{BB962C8B-B14F-4D97-AF65-F5344CB8AC3E}">
        <p14:creationId xmlns:p14="http://schemas.microsoft.com/office/powerpoint/2010/main" val="1758705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176" y="643623"/>
            <a:ext cx="8211568" cy="3760645"/>
          </a:xfrm>
          <a:prstGeom prst="rect">
            <a:avLst/>
          </a:prstGeom>
        </p:spPr>
        <p:txBody>
          <a:bodyPr wrap="square">
            <a:spAutoFit/>
          </a:bodyPr>
          <a:lstStyle/>
          <a:p>
            <a:pPr marL="129539">
              <a:lnSpc>
                <a:spcPct val="100000"/>
              </a:lnSpc>
              <a:spcBef>
                <a:spcPts val="1005"/>
              </a:spcBef>
            </a:pPr>
            <a:r>
              <a:rPr lang="es-ES" b="1" spc="-5" dirty="0">
                <a:latin typeface="Arial"/>
                <a:cs typeface="Arial"/>
              </a:rPr>
              <a:t>Registro de Consumo del</a:t>
            </a:r>
            <a:r>
              <a:rPr lang="es-ES" b="1" spc="-25" dirty="0">
                <a:latin typeface="Arial"/>
                <a:cs typeface="Arial"/>
              </a:rPr>
              <a:t> </a:t>
            </a:r>
            <a:r>
              <a:rPr lang="es-ES" b="1" spc="-5" dirty="0">
                <a:latin typeface="Arial"/>
                <a:cs typeface="Arial"/>
              </a:rPr>
              <a:t>Diésel</a:t>
            </a:r>
            <a:r>
              <a:rPr lang="es-ES" b="1" spc="-5" dirty="0" smtClean="0">
                <a:latin typeface="Arial"/>
                <a:cs typeface="Arial"/>
              </a:rPr>
              <a:t>.</a:t>
            </a:r>
          </a:p>
          <a:p>
            <a:pPr marL="129539">
              <a:lnSpc>
                <a:spcPct val="100000"/>
              </a:lnSpc>
              <a:spcBef>
                <a:spcPts val="1005"/>
              </a:spcBef>
            </a:pPr>
            <a:endParaRPr lang="es-ES" dirty="0">
              <a:latin typeface="Arial"/>
              <a:cs typeface="Arial"/>
            </a:endParaRPr>
          </a:p>
          <a:p>
            <a:pPr marL="129539" marR="81915" algn="just">
              <a:lnSpc>
                <a:spcPct val="100000"/>
              </a:lnSpc>
              <a:spcBef>
                <a:spcPts val="720"/>
              </a:spcBef>
            </a:pPr>
            <a:r>
              <a:rPr lang="es-ES" b="1" spc="-5" dirty="0">
                <a:latin typeface="Arial"/>
                <a:cs typeface="Arial"/>
              </a:rPr>
              <a:t>Se deberán </a:t>
            </a:r>
            <a:r>
              <a:rPr lang="es-ES" b="1" spc="-10" dirty="0">
                <a:latin typeface="Arial"/>
                <a:cs typeface="Arial"/>
              </a:rPr>
              <a:t>llevar </a:t>
            </a:r>
            <a:r>
              <a:rPr lang="es-ES" b="1" spc="-5" dirty="0">
                <a:latin typeface="Arial"/>
                <a:cs typeface="Arial"/>
              </a:rPr>
              <a:t>un registro de control de consumo de  diésel </a:t>
            </a:r>
            <a:r>
              <a:rPr lang="es-ES" b="1" dirty="0">
                <a:latin typeface="Arial"/>
                <a:cs typeface="Arial"/>
              </a:rPr>
              <a:t>o </a:t>
            </a:r>
            <a:r>
              <a:rPr lang="es-ES" b="1" spc="-5" dirty="0" err="1">
                <a:latin typeface="Arial"/>
                <a:cs typeface="Arial"/>
              </a:rPr>
              <a:t>biodiésel</a:t>
            </a:r>
            <a:r>
              <a:rPr lang="es-ES" b="1" spc="-5" dirty="0">
                <a:latin typeface="Arial"/>
                <a:cs typeface="Arial"/>
              </a:rPr>
              <a:t> y sus mezclas</a:t>
            </a:r>
            <a:r>
              <a:rPr lang="es-ES" spc="-5" dirty="0">
                <a:latin typeface="Arial"/>
                <a:cs typeface="Arial"/>
              </a:rPr>
              <a:t>, </a:t>
            </a:r>
            <a:r>
              <a:rPr lang="es-ES" b="1" dirty="0">
                <a:solidFill>
                  <a:srgbClr val="0000CC"/>
                </a:solidFill>
                <a:latin typeface="Arial"/>
                <a:cs typeface="Arial"/>
              </a:rPr>
              <a:t>en </a:t>
            </a:r>
            <a:r>
              <a:rPr lang="es-ES" b="1" spc="-5" dirty="0">
                <a:solidFill>
                  <a:srgbClr val="0000CC"/>
                </a:solidFill>
                <a:latin typeface="Arial"/>
                <a:cs typeface="Arial"/>
              </a:rPr>
              <a:t>el que se deberá  distinguir los fines para los que </a:t>
            </a:r>
            <a:r>
              <a:rPr lang="es-ES" b="1" spc="-10" dirty="0">
                <a:solidFill>
                  <a:srgbClr val="0000CC"/>
                </a:solidFill>
                <a:latin typeface="Arial"/>
                <a:cs typeface="Arial"/>
              </a:rPr>
              <a:t>se </a:t>
            </a:r>
            <a:r>
              <a:rPr lang="es-ES" b="1" spc="-5" dirty="0">
                <a:solidFill>
                  <a:srgbClr val="0000CC"/>
                </a:solidFill>
                <a:latin typeface="Arial"/>
                <a:cs typeface="Arial"/>
              </a:rPr>
              <a:t>utilizó </a:t>
            </a:r>
            <a:r>
              <a:rPr lang="es-ES" b="1" dirty="0">
                <a:solidFill>
                  <a:srgbClr val="0000CC"/>
                </a:solidFill>
                <a:latin typeface="Arial"/>
                <a:cs typeface="Arial"/>
              </a:rPr>
              <a:t>el </a:t>
            </a:r>
            <a:r>
              <a:rPr lang="es-ES" b="1" spc="-5" dirty="0">
                <a:solidFill>
                  <a:srgbClr val="0000CC"/>
                </a:solidFill>
                <a:latin typeface="Arial"/>
                <a:cs typeface="Arial"/>
              </a:rPr>
              <a:t>diésel. </a:t>
            </a:r>
            <a:r>
              <a:rPr lang="es-ES" spc="-5" dirty="0">
                <a:latin typeface="Arial"/>
                <a:cs typeface="Arial"/>
              </a:rPr>
              <a:t>Este  registro deberá estar a disposición </a:t>
            </a:r>
            <a:r>
              <a:rPr lang="es-ES" spc="-10" dirty="0">
                <a:latin typeface="Arial"/>
                <a:cs typeface="Arial"/>
              </a:rPr>
              <a:t>de </a:t>
            </a:r>
            <a:r>
              <a:rPr lang="es-ES" spc="-5" dirty="0">
                <a:latin typeface="Arial"/>
                <a:cs typeface="Arial"/>
              </a:rPr>
              <a:t>las autoridades fiscales  por el plazo a que se </a:t>
            </a:r>
            <a:r>
              <a:rPr lang="es-ES" dirty="0">
                <a:latin typeface="Arial"/>
                <a:cs typeface="Arial"/>
              </a:rPr>
              <a:t>esté </a:t>
            </a:r>
            <a:r>
              <a:rPr lang="es-ES" spc="-5" dirty="0">
                <a:latin typeface="Arial"/>
                <a:cs typeface="Arial"/>
              </a:rPr>
              <a:t>obligado a </a:t>
            </a:r>
            <a:r>
              <a:rPr lang="es-ES" spc="-10" dirty="0">
                <a:latin typeface="Arial"/>
                <a:cs typeface="Arial"/>
              </a:rPr>
              <a:t>conservar </a:t>
            </a:r>
            <a:r>
              <a:rPr lang="es-ES" spc="-5" dirty="0">
                <a:latin typeface="Arial"/>
                <a:cs typeface="Arial"/>
              </a:rPr>
              <a:t>la contabilidad  en los términos de las disposiciones</a:t>
            </a:r>
            <a:r>
              <a:rPr lang="es-ES" spc="-20" dirty="0">
                <a:latin typeface="Arial"/>
                <a:cs typeface="Arial"/>
              </a:rPr>
              <a:t> </a:t>
            </a:r>
            <a:r>
              <a:rPr lang="es-ES" dirty="0">
                <a:latin typeface="Arial"/>
                <a:cs typeface="Arial"/>
              </a:rPr>
              <a:t>fiscales.</a:t>
            </a:r>
          </a:p>
          <a:p>
            <a:pPr>
              <a:lnSpc>
                <a:spcPct val="100000"/>
              </a:lnSpc>
            </a:pPr>
            <a:endParaRPr lang="es-ES" sz="2000" dirty="0">
              <a:latin typeface="Times New Roman"/>
              <a:cs typeface="Times New Roman"/>
            </a:endParaRPr>
          </a:p>
          <a:p>
            <a:pPr marL="129539">
              <a:lnSpc>
                <a:spcPct val="100000"/>
              </a:lnSpc>
            </a:pPr>
            <a:r>
              <a:rPr lang="es-ES" b="1" spc="-5" dirty="0">
                <a:latin typeface="Arial"/>
                <a:cs typeface="Arial"/>
              </a:rPr>
              <a:t>Vigencia del derecho a </a:t>
            </a:r>
            <a:r>
              <a:rPr lang="es-ES" b="1" dirty="0">
                <a:latin typeface="Arial"/>
                <a:cs typeface="Arial"/>
              </a:rPr>
              <a:t>la</a:t>
            </a:r>
            <a:r>
              <a:rPr lang="es-ES" b="1" spc="-40" dirty="0">
                <a:latin typeface="Arial"/>
                <a:cs typeface="Arial"/>
              </a:rPr>
              <a:t> </a:t>
            </a:r>
            <a:r>
              <a:rPr lang="es-ES" b="1" spc="-5" dirty="0">
                <a:latin typeface="Arial"/>
                <a:cs typeface="Arial"/>
              </a:rPr>
              <a:t>Devolución.</a:t>
            </a:r>
            <a:endParaRPr lang="es-ES" dirty="0">
              <a:latin typeface="Arial"/>
              <a:cs typeface="Arial"/>
            </a:endParaRPr>
          </a:p>
          <a:p>
            <a:pPr marL="129539" marR="81915" algn="just">
              <a:lnSpc>
                <a:spcPct val="100000"/>
              </a:lnSpc>
              <a:spcBef>
                <a:spcPts val="720"/>
              </a:spcBef>
            </a:pPr>
            <a:r>
              <a:rPr lang="es-ES" b="1" dirty="0">
                <a:solidFill>
                  <a:srgbClr val="0000CC"/>
                </a:solidFill>
                <a:latin typeface="Arial"/>
                <a:cs typeface="Arial"/>
              </a:rPr>
              <a:t>El </a:t>
            </a:r>
            <a:r>
              <a:rPr lang="es-ES" b="1" spc="-5" dirty="0">
                <a:solidFill>
                  <a:srgbClr val="0000CC"/>
                </a:solidFill>
                <a:latin typeface="Arial"/>
                <a:cs typeface="Arial"/>
              </a:rPr>
              <a:t>derecho para </a:t>
            </a:r>
            <a:r>
              <a:rPr lang="es-ES" b="1" dirty="0">
                <a:solidFill>
                  <a:srgbClr val="0000CC"/>
                </a:solidFill>
                <a:latin typeface="Arial"/>
                <a:cs typeface="Arial"/>
              </a:rPr>
              <a:t>la </a:t>
            </a:r>
            <a:r>
              <a:rPr lang="es-ES" b="1" spc="-5" dirty="0">
                <a:solidFill>
                  <a:srgbClr val="0000CC"/>
                </a:solidFill>
                <a:latin typeface="Arial"/>
                <a:cs typeface="Arial"/>
              </a:rPr>
              <a:t>devolución tendrá </a:t>
            </a:r>
            <a:r>
              <a:rPr lang="es-ES" b="1" spc="-10" dirty="0">
                <a:solidFill>
                  <a:srgbClr val="0000CC"/>
                </a:solidFill>
                <a:latin typeface="Arial"/>
                <a:cs typeface="Arial"/>
              </a:rPr>
              <a:t>una </a:t>
            </a:r>
            <a:r>
              <a:rPr lang="es-ES" b="1" spc="-5" dirty="0">
                <a:solidFill>
                  <a:srgbClr val="0000CC"/>
                </a:solidFill>
                <a:latin typeface="Arial"/>
                <a:cs typeface="Arial"/>
              </a:rPr>
              <a:t>vigencia </a:t>
            </a:r>
            <a:r>
              <a:rPr lang="es-ES" b="1" spc="-10" dirty="0">
                <a:solidFill>
                  <a:srgbClr val="0000CC"/>
                </a:solidFill>
                <a:latin typeface="Arial"/>
                <a:cs typeface="Arial"/>
              </a:rPr>
              <a:t>de </a:t>
            </a:r>
            <a:r>
              <a:rPr lang="es-ES" b="1" spc="-5" dirty="0">
                <a:solidFill>
                  <a:srgbClr val="0000CC"/>
                </a:solidFill>
                <a:latin typeface="Arial"/>
                <a:cs typeface="Arial"/>
              </a:rPr>
              <a:t>un  año, </a:t>
            </a:r>
            <a:r>
              <a:rPr lang="es-ES" spc="-5" dirty="0">
                <a:latin typeface="Arial"/>
                <a:cs typeface="Arial"/>
              </a:rPr>
              <a:t>en el entendido </a:t>
            </a:r>
            <a:r>
              <a:rPr lang="es-ES" spc="-10" dirty="0">
                <a:latin typeface="Arial"/>
                <a:cs typeface="Arial"/>
              </a:rPr>
              <a:t>de </a:t>
            </a:r>
            <a:r>
              <a:rPr lang="es-ES" spc="-5" dirty="0">
                <a:latin typeface="Arial"/>
                <a:cs typeface="Arial"/>
              </a:rPr>
              <a:t>que quien no solicite oportunamente su  devolución, perderá el derecho </a:t>
            </a:r>
            <a:r>
              <a:rPr lang="es-ES" spc="-10" dirty="0">
                <a:latin typeface="Arial"/>
                <a:cs typeface="Arial"/>
              </a:rPr>
              <a:t>de </a:t>
            </a:r>
            <a:r>
              <a:rPr lang="es-ES" spc="-5" dirty="0">
                <a:latin typeface="Arial"/>
                <a:cs typeface="Arial"/>
              </a:rPr>
              <a:t>realizarlo </a:t>
            </a:r>
            <a:r>
              <a:rPr lang="es-ES" dirty="0">
                <a:latin typeface="Arial"/>
                <a:cs typeface="Arial"/>
              </a:rPr>
              <a:t>con </a:t>
            </a:r>
            <a:r>
              <a:rPr lang="es-ES" spc="-5" dirty="0">
                <a:latin typeface="Arial"/>
                <a:cs typeface="Arial"/>
              </a:rPr>
              <a:t>posterioridad a  dicho</a:t>
            </a:r>
            <a:r>
              <a:rPr lang="es-ES" spc="-10" dirty="0">
                <a:latin typeface="Arial"/>
                <a:cs typeface="Arial"/>
              </a:rPr>
              <a:t> </a:t>
            </a:r>
            <a:r>
              <a:rPr lang="es-ES" spc="-5" dirty="0">
                <a:latin typeface="Arial"/>
                <a:cs typeface="Arial"/>
              </a:rPr>
              <a:t>año.</a:t>
            </a:r>
            <a:endParaRPr lang="es-ES" dirty="0">
              <a:latin typeface="Arial"/>
              <a:cs typeface="Arial"/>
            </a:endParaRPr>
          </a:p>
        </p:txBody>
      </p:sp>
    </p:spTree>
    <p:extLst>
      <p:ext uri="{BB962C8B-B14F-4D97-AF65-F5344CB8AC3E}">
        <p14:creationId xmlns:p14="http://schemas.microsoft.com/office/powerpoint/2010/main" val="544332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4727" y="1430162"/>
            <a:ext cx="7656732" cy="2862322"/>
          </a:xfrm>
          <a:prstGeom prst="rect">
            <a:avLst/>
          </a:prstGeom>
        </p:spPr>
        <p:txBody>
          <a:bodyPr wrap="square">
            <a:spAutoFit/>
          </a:bodyPr>
          <a:lstStyle/>
          <a:p>
            <a:pPr marL="165735" marR="119380" algn="just">
              <a:lnSpc>
                <a:spcPct val="100000"/>
              </a:lnSpc>
              <a:spcBef>
                <a:spcPts val="1075"/>
              </a:spcBef>
            </a:pPr>
            <a:r>
              <a:rPr lang="es-ES" sz="2000" b="1" spc="-5" dirty="0">
                <a:latin typeface="Arial"/>
                <a:cs typeface="Arial"/>
              </a:rPr>
              <a:t>III. </a:t>
            </a:r>
            <a:r>
              <a:rPr lang="es-ES" sz="2000" b="1" spc="-10" dirty="0">
                <a:latin typeface="Arial"/>
                <a:cs typeface="Arial"/>
              </a:rPr>
              <a:t>Los AGAPES </a:t>
            </a:r>
            <a:r>
              <a:rPr lang="es-ES" sz="2000" b="1" spc="-5" dirty="0">
                <a:latin typeface="Arial"/>
                <a:cs typeface="Arial"/>
              </a:rPr>
              <a:t>podrán solicitar </a:t>
            </a:r>
            <a:r>
              <a:rPr lang="es-ES" sz="2000" b="1" dirty="0">
                <a:latin typeface="Arial"/>
                <a:cs typeface="Arial"/>
              </a:rPr>
              <a:t>la </a:t>
            </a:r>
            <a:r>
              <a:rPr lang="es-ES" sz="2000" b="1" spc="-5" dirty="0">
                <a:latin typeface="Arial"/>
                <a:cs typeface="Arial"/>
              </a:rPr>
              <a:t>devolución </a:t>
            </a:r>
            <a:r>
              <a:rPr lang="es-ES" sz="2000" spc="-5" dirty="0">
                <a:latin typeface="Arial"/>
                <a:cs typeface="Arial"/>
              </a:rPr>
              <a:t>del monto  del</a:t>
            </a:r>
            <a:r>
              <a:rPr lang="es-ES" sz="2000" spc="-20" dirty="0">
                <a:latin typeface="Arial"/>
                <a:cs typeface="Arial"/>
              </a:rPr>
              <a:t> </a:t>
            </a:r>
            <a:r>
              <a:rPr lang="es-ES" sz="2000" dirty="0">
                <a:latin typeface="Arial"/>
                <a:cs typeface="Arial"/>
              </a:rPr>
              <a:t>IEPS.</a:t>
            </a:r>
          </a:p>
          <a:p>
            <a:pPr marL="165735">
              <a:lnSpc>
                <a:spcPct val="100000"/>
              </a:lnSpc>
            </a:pPr>
            <a:r>
              <a:rPr lang="es-ES" sz="2000" dirty="0">
                <a:latin typeface="Arial"/>
                <a:cs typeface="Arial"/>
              </a:rPr>
              <a:t>…</a:t>
            </a:r>
          </a:p>
          <a:p>
            <a:pPr>
              <a:lnSpc>
                <a:spcPct val="100000"/>
              </a:lnSpc>
            </a:pPr>
            <a:endParaRPr lang="es-ES" sz="2000" dirty="0">
              <a:latin typeface="Times New Roman"/>
              <a:cs typeface="Times New Roman"/>
            </a:endParaRPr>
          </a:p>
          <a:p>
            <a:pPr marL="165735" marR="117475" algn="just">
              <a:lnSpc>
                <a:spcPct val="100000"/>
              </a:lnSpc>
            </a:pPr>
            <a:r>
              <a:rPr lang="es-ES" sz="2000" spc="-5" dirty="0">
                <a:latin typeface="Arial"/>
                <a:cs typeface="Arial"/>
              </a:rPr>
              <a:t>Los derechos previstos en esta fracción </a:t>
            </a:r>
            <a:r>
              <a:rPr lang="es-ES" sz="2000" dirty="0">
                <a:latin typeface="Arial"/>
                <a:cs typeface="Arial"/>
              </a:rPr>
              <a:t>y </a:t>
            </a:r>
            <a:r>
              <a:rPr lang="es-ES" sz="2000" spc="-10" dirty="0">
                <a:latin typeface="Arial"/>
                <a:cs typeface="Arial"/>
              </a:rPr>
              <a:t>en </a:t>
            </a:r>
            <a:r>
              <a:rPr lang="es-ES" sz="2000" spc="-5" dirty="0">
                <a:latin typeface="Arial"/>
                <a:cs typeface="Arial"/>
              </a:rPr>
              <a:t>la fracción II de  </a:t>
            </a:r>
            <a:r>
              <a:rPr lang="es-ES" sz="2000" dirty="0">
                <a:latin typeface="Arial"/>
                <a:cs typeface="Arial"/>
              </a:rPr>
              <a:t>este </a:t>
            </a:r>
            <a:r>
              <a:rPr lang="es-ES" sz="2000" spc="-5" dirty="0">
                <a:latin typeface="Arial"/>
                <a:cs typeface="Arial"/>
              </a:rPr>
              <a:t>artículo no serán aplicables a los contribuyentes que  utilicen el </a:t>
            </a:r>
            <a:r>
              <a:rPr lang="es-ES" sz="2000" b="1" u="heavy" spc="-5" dirty="0">
                <a:uFill>
                  <a:solidFill>
                    <a:srgbClr val="000000"/>
                  </a:solidFill>
                </a:uFill>
                <a:latin typeface="Arial"/>
                <a:cs typeface="Arial"/>
              </a:rPr>
              <a:t>diésel </a:t>
            </a:r>
            <a:r>
              <a:rPr lang="es-ES" sz="2000" b="1" u="heavy" dirty="0">
                <a:uFill>
                  <a:solidFill>
                    <a:srgbClr val="000000"/>
                  </a:solidFill>
                </a:uFill>
                <a:latin typeface="Arial"/>
                <a:cs typeface="Arial"/>
              </a:rPr>
              <a:t>o el </a:t>
            </a:r>
            <a:r>
              <a:rPr lang="es-ES" sz="2000" b="1" u="heavy" spc="-5" dirty="0" err="1">
                <a:uFill>
                  <a:solidFill>
                    <a:srgbClr val="000000"/>
                  </a:solidFill>
                </a:uFill>
                <a:latin typeface="Arial"/>
                <a:cs typeface="Arial"/>
              </a:rPr>
              <a:t>biodiésel</a:t>
            </a:r>
            <a:r>
              <a:rPr lang="es-ES" sz="2000" b="1" u="heavy" spc="-5" dirty="0">
                <a:uFill>
                  <a:solidFill>
                    <a:srgbClr val="000000"/>
                  </a:solidFill>
                </a:uFill>
                <a:latin typeface="Arial"/>
                <a:cs typeface="Arial"/>
              </a:rPr>
              <a:t> y sus mezclas </a:t>
            </a:r>
            <a:r>
              <a:rPr lang="es-ES" sz="2000" spc="-10" dirty="0">
                <a:latin typeface="Arial"/>
                <a:cs typeface="Arial"/>
              </a:rPr>
              <a:t>en </a:t>
            </a:r>
            <a:r>
              <a:rPr lang="es-ES" sz="2000" b="1" spc="-5" dirty="0">
                <a:solidFill>
                  <a:srgbClr val="0000FF"/>
                </a:solidFill>
                <a:latin typeface="Arial"/>
                <a:cs typeface="Arial"/>
              </a:rPr>
              <a:t>bienes  destinados </a:t>
            </a:r>
            <a:r>
              <a:rPr lang="es-ES" sz="2000" b="1" dirty="0">
                <a:solidFill>
                  <a:srgbClr val="0000FF"/>
                </a:solidFill>
                <a:latin typeface="Arial"/>
                <a:cs typeface="Arial"/>
              </a:rPr>
              <a:t>al </a:t>
            </a:r>
            <a:r>
              <a:rPr lang="es-ES" sz="2000" b="1" spc="-5" dirty="0">
                <a:solidFill>
                  <a:srgbClr val="0000FF"/>
                </a:solidFill>
                <a:latin typeface="Arial"/>
                <a:cs typeface="Arial"/>
              </a:rPr>
              <a:t>autotransporte de personas </a:t>
            </a:r>
            <a:r>
              <a:rPr lang="es-ES" sz="2000" b="1" dirty="0">
                <a:solidFill>
                  <a:srgbClr val="0000FF"/>
                </a:solidFill>
                <a:latin typeface="Arial"/>
                <a:cs typeface="Arial"/>
              </a:rPr>
              <a:t>o </a:t>
            </a:r>
            <a:r>
              <a:rPr lang="es-ES" sz="2000" b="1" spc="-5" dirty="0">
                <a:solidFill>
                  <a:srgbClr val="0000FF"/>
                </a:solidFill>
                <a:latin typeface="Arial"/>
                <a:cs typeface="Arial"/>
              </a:rPr>
              <a:t>efectos a  través de carreteras </a:t>
            </a:r>
            <a:r>
              <a:rPr lang="es-ES" sz="2000" b="1" dirty="0">
                <a:solidFill>
                  <a:srgbClr val="0000FF"/>
                </a:solidFill>
                <a:latin typeface="Arial"/>
                <a:cs typeface="Arial"/>
              </a:rPr>
              <a:t>o </a:t>
            </a:r>
            <a:r>
              <a:rPr lang="es-ES" sz="2000" b="1" spc="-5" dirty="0">
                <a:solidFill>
                  <a:srgbClr val="0000FF"/>
                </a:solidFill>
                <a:latin typeface="Arial"/>
                <a:cs typeface="Arial"/>
              </a:rPr>
              <a:t>caminos.</a:t>
            </a:r>
            <a:endParaRPr lang="es-ES" sz="2000" dirty="0">
              <a:latin typeface="Arial"/>
              <a:cs typeface="Arial"/>
            </a:endParaRPr>
          </a:p>
        </p:txBody>
      </p:sp>
    </p:spTree>
    <p:extLst>
      <p:ext uri="{BB962C8B-B14F-4D97-AF65-F5344CB8AC3E}">
        <p14:creationId xmlns:p14="http://schemas.microsoft.com/office/powerpoint/2010/main" val="3888528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7739" y="1113109"/>
            <a:ext cx="7619742" cy="4671792"/>
          </a:xfrm>
          <a:prstGeom prst="rect">
            <a:avLst/>
          </a:prstGeom>
        </p:spPr>
        <p:txBody>
          <a:bodyPr wrap="square">
            <a:spAutoFit/>
          </a:bodyPr>
          <a:lstStyle/>
          <a:p>
            <a:pPr marL="476250" indent="-400050">
              <a:lnSpc>
                <a:spcPct val="100000"/>
              </a:lnSpc>
              <a:spcBef>
                <a:spcPts val="935"/>
              </a:spcBef>
              <a:buAutoNum type="romanUcPeriod" startAt="4"/>
              <a:tabLst>
                <a:tab pos="4478655" algn="l"/>
              </a:tabLst>
            </a:pPr>
            <a:r>
              <a:rPr lang="es-ES" b="1" u="sng" spc="-5" dirty="0" smtClean="0">
                <a:uFill>
                  <a:solidFill>
                    <a:srgbClr val="44546A"/>
                  </a:solidFill>
                </a:uFill>
                <a:latin typeface="Arial"/>
                <a:cs typeface="Arial"/>
              </a:rPr>
              <a:t>Crédito</a:t>
            </a:r>
            <a:r>
              <a:rPr lang="es-ES" b="1" spc="-5" dirty="0" smtClean="0">
                <a:latin typeface="Arial"/>
                <a:cs typeface="Arial"/>
              </a:rPr>
              <a:t> </a:t>
            </a:r>
            <a:r>
              <a:rPr lang="es-ES" b="1" u="sng" spc="-5" dirty="0">
                <a:uFill>
                  <a:solidFill>
                    <a:srgbClr val="ED7D31"/>
                  </a:solidFill>
                </a:uFill>
                <a:latin typeface="Arial"/>
                <a:cs typeface="Arial"/>
              </a:rPr>
              <a:t>diésel de</a:t>
            </a:r>
            <a:r>
              <a:rPr lang="es-ES" b="1" u="sng" spc="30" dirty="0">
                <a:uFill>
                  <a:solidFill>
                    <a:srgbClr val="ED7D31"/>
                  </a:solidFill>
                </a:uFill>
                <a:latin typeface="Arial"/>
                <a:cs typeface="Arial"/>
              </a:rPr>
              <a:t> </a:t>
            </a:r>
            <a:r>
              <a:rPr lang="es-ES" b="1" u="sng" spc="-10" dirty="0" smtClean="0">
                <a:uFill>
                  <a:solidFill>
                    <a:srgbClr val="ED7D31"/>
                  </a:solidFill>
                </a:uFill>
                <a:latin typeface="Arial"/>
                <a:cs typeface="Arial"/>
              </a:rPr>
              <a:t>Tran</a:t>
            </a:r>
            <a:r>
              <a:rPr lang="es-ES" b="1" spc="-10" dirty="0" smtClean="0">
                <a:latin typeface="Arial"/>
                <a:cs typeface="Arial"/>
              </a:rPr>
              <a:t>s</a:t>
            </a:r>
            <a:r>
              <a:rPr lang="es-ES" b="1" u="sng" spc="-10" dirty="0" smtClean="0">
                <a:uFill>
                  <a:solidFill>
                    <a:srgbClr val="5B9BD5"/>
                  </a:solidFill>
                </a:uFill>
                <a:latin typeface="Arial"/>
                <a:cs typeface="Arial"/>
              </a:rPr>
              <a:t>portistas</a:t>
            </a:r>
            <a:r>
              <a:rPr lang="es-ES" b="1" u="sng" spc="-10" dirty="0">
                <a:uFill>
                  <a:solidFill>
                    <a:srgbClr val="5B9BD5"/>
                  </a:solidFill>
                </a:uFill>
                <a:latin typeface="Arial"/>
                <a:cs typeface="Arial"/>
              </a:rPr>
              <a:t>.</a:t>
            </a:r>
            <a:endParaRPr lang="es-ES" b="1" u="sng" spc="-10" dirty="0" smtClean="0">
              <a:uFill>
                <a:solidFill>
                  <a:srgbClr val="5B9BD5"/>
                </a:solidFill>
              </a:uFill>
              <a:latin typeface="Arial"/>
              <a:cs typeface="Arial"/>
            </a:endParaRPr>
          </a:p>
          <a:p>
            <a:pPr marL="476250" indent="-400050">
              <a:lnSpc>
                <a:spcPct val="100000"/>
              </a:lnSpc>
              <a:spcBef>
                <a:spcPts val="935"/>
              </a:spcBef>
              <a:buAutoNum type="romanUcPeriod" startAt="4"/>
              <a:tabLst>
                <a:tab pos="4478655" algn="l"/>
              </a:tabLst>
            </a:pPr>
            <a:endParaRPr lang="es-ES" b="1" u="sng" spc="-10" dirty="0" smtClean="0">
              <a:uFill>
                <a:solidFill>
                  <a:srgbClr val="5B9BD5"/>
                </a:solidFill>
              </a:uFill>
              <a:latin typeface="Arial"/>
              <a:cs typeface="Arial"/>
            </a:endParaRPr>
          </a:p>
          <a:p>
            <a:pPr marL="476250" indent="-400050">
              <a:lnSpc>
                <a:spcPct val="100000"/>
              </a:lnSpc>
              <a:spcBef>
                <a:spcPts val="935"/>
              </a:spcBef>
              <a:buAutoNum type="romanUcPeriod" startAt="4"/>
              <a:tabLst>
                <a:tab pos="4478655" algn="l"/>
              </a:tabLst>
            </a:pPr>
            <a:endParaRPr lang="es-ES" dirty="0">
              <a:latin typeface="Arial"/>
              <a:cs typeface="Arial"/>
            </a:endParaRPr>
          </a:p>
          <a:p>
            <a:pPr marL="76200" marR="81280" algn="just">
              <a:lnSpc>
                <a:spcPct val="100000"/>
              </a:lnSpc>
              <a:spcBef>
                <a:spcPts val="720"/>
              </a:spcBef>
            </a:pPr>
            <a:r>
              <a:rPr lang="es-ES" spc="-5" dirty="0">
                <a:latin typeface="Arial"/>
                <a:cs typeface="Arial"/>
              </a:rPr>
              <a:t>Se otorga </a:t>
            </a:r>
            <a:r>
              <a:rPr lang="es-ES" spc="-10" dirty="0">
                <a:latin typeface="Arial"/>
                <a:cs typeface="Arial"/>
              </a:rPr>
              <a:t>un </a:t>
            </a:r>
            <a:r>
              <a:rPr lang="es-ES" spc="-5" dirty="0">
                <a:latin typeface="Arial"/>
                <a:cs typeface="Arial"/>
              </a:rPr>
              <a:t>estímulo </a:t>
            </a:r>
            <a:r>
              <a:rPr lang="es-ES" dirty="0">
                <a:latin typeface="Arial"/>
                <a:cs typeface="Arial"/>
              </a:rPr>
              <a:t>fiscal </a:t>
            </a:r>
            <a:r>
              <a:rPr lang="es-ES" spc="-5" dirty="0">
                <a:latin typeface="Arial"/>
                <a:cs typeface="Arial"/>
              </a:rPr>
              <a:t>a los contribuyentes que adquieran  diésel </a:t>
            </a:r>
            <a:r>
              <a:rPr lang="es-ES" b="1" dirty="0">
                <a:latin typeface="Arial"/>
                <a:cs typeface="Arial"/>
              </a:rPr>
              <a:t>o </a:t>
            </a:r>
            <a:r>
              <a:rPr lang="es-ES" b="1" spc="-5" dirty="0" err="1">
                <a:latin typeface="Arial"/>
                <a:cs typeface="Arial"/>
              </a:rPr>
              <a:t>biodiésel</a:t>
            </a:r>
            <a:r>
              <a:rPr lang="es-ES" b="1" spc="-5" dirty="0">
                <a:latin typeface="Arial"/>
                <a:cs typeface="Arial"/>
              </a:rPr>
              <a:t> y </a:t>
            </a:r>
            <a:r>
              <a:rPr lang="es-ES" b="1" dirty="0">
                <a:latin typeface="Arial"/>
                <a:cs typeface="Arial"/>
              </a:rPr>
              <a:t>sus </a:t>
            </a:r>
            <a:r>
              <a:rPr lang="es-ES" b="1" spc="-5" dirty="0">
                <a:latin typeface="Arial"/>
                <a:cs typeface="Arial"/>
              </a:rPr>
              <a:t>mezclas </a:t>
            </a:r>
            <a:r>
              <a:rPr lang="es-ES" spc="-5" dirty="0">
                <a:latin typeface="Arial"/>
                <a:cs typeface="Arial"/>
              </a:rPr>
              <a:t>para su consumo final </a:t>
            </a:r>
            <a:r>
              <a:rPr lang="es-ES" b="1" spc="-5" dirty="0">
                <a:latin typeface="Arial"/>
                <a:cs typeface="Arial"/>
              </a:rPr>
              <a:t>y que  sea para uso automotriz </a:t>
            </a:r>
            <a:r>
              <a:rPr lang="es-ES" b="1" dirty="0">
                <a:latin typeface="Arial"/>
                <a:cs typeface="Arial"/>
              </a:rPr>
              <a:t>en </a:t>
            </a:r>
            <a:r>
              <a:rPr lang="es-ES" b="1" spc="-5" dirty="0">
                <a:latin typeface="Arial"/>
                <a:cs typeface="Arial"/>
              </a:rPr>
              <a:t>vehículos que se destinen  exclusivamente </a:t>
            </a:r>
            <a:r>
              <a:rPr lang="es-ES" b="1" dirty="0">
                <a:latin typeface="Arial"/>
                <a:cs typeface="Arial"/>
              </a:rPr>
              <a:t>al </a:t>
            </a:r>
            <a:r>
              <a:rPr lang="es-ES" b="1" spc="-5" dirty="0">
                <a:latin typeface="Arial"/>
                <a:cs typeface="Arial"/>
              </a:rPr>
              <a:t>transporte público y privado, de personas  </a:t>
            </a:r>
            <a:r>
              <a:rPr lang="es-ES" b="1" dirty="0">
                <a:latin typeface="Arial"/>
                <a:cs typeface="Arial"/>
              </a:rPr>
              <a:t>o </a:t>
            </a:r>
            <a:r>
              <a:rPr lang="es-ES" b="1" spc="-5" dirty="0">
                <a:latin typeface="Arial"/>
                <a:cs typeface="Arial"/>
              </a:rPr>
              <a:t>de carga</a:t>
            </a:r>
            <a:r>
              <a:rPr lang="es-ES" spc="-5" dirty="0">
                <a:latin typeface="Arial"/>
                <a:cs typeface="Arial"/>
              </a:rPr>
              <a:t>, </a:t>
            </a:r>
            <a:r>
              <a:rPr lang="es-ES" b="1" spc="-5" dirty="0">
                <a:solidFill>
                  <a:srgbClr val="0000CC"/>
                </a:solidFill>
                <a:latin typeface="Arial"/>
                <a:cs typeface="Arial"/>
              </a:rPr>
              <a:t>consistente </a:t>
            </a:r>
            <a:r>
              <a:rPr lang="es-ES" b="1" dirty="0">
                <a:solidFill>
                  <a:srgbClr val="0000CC"/>
                </a:solidFill>
                <a:latin typeface="Arial"/>
                <a:cs typeface="Arial"/>
              </a:rPr>
              <a:t>en </a:t>
            </a:r>
            <a:r>
              <a:rPr lang="es-ES" b="1" spc="-5" dirty="0">
                <a:solidFill>
                  <a:srgbClr val="0000CC"/>
                </a:solidFill>
                <a:latin typeface="Arial"/>
                <a:cs typeface="Arial"/>
              </a:rPr>
              <a:t>permitir el </a:t>
            </a:r>
            <a:r>
              <a:rPr lang="es-ES" b="1" spc="-5" dirty="0" err="1">
                <a:solidFill>
                  <a:srgbClr val="0000CC"/>
                </a:solidFill>
                <a:latin typeface="Arial"/>
                <a:cs typeface="Arial"/>
              </a:rPr>
              <a:t>acreditamiento</a:t>
            </a:r>
            <a:r>
              <a:rPr lang="es-ES" b="1" spc="-5" dirty="0">
                <a:solidFill>
                  <a:srgbClr val="0000CC"/>
                </a:solidFill>
                <a:latin typeface="Arial"/>
                <a:cs typeface="Arial"/>
              </a:rPr>
              <a:t> del  IESPS del </a:t>
            </a:r>
            <a:r>
              <a:rPr lang="es-ES" spc="-5" dirty="0">
                <a:latin typeface="Arial"/>
                <a:cs typeface="Arial"/>
              </a:rPr>
              <a:t>artículo </a:t>
            </a:r>
            <a:r>
              <a:rPr lang="es-ES" dirty="0">
                <a:latin typeface="Arial"/>
                <a:cs typeface="Arial"/>
              </a:rPr>
              <a:t>2o., </a:t>
            </a:r>
            <a:r>
              <a:rPr lang="es-ES" spc="-5" dirty="0">
                <a:latin typeface="Arial"/>
                <a:cs typeface="Arial"/>
              </a:rPr>
              <a:t>fracción I, inciso D), numeral </a:t>
            </a:r>
            <a:r>
              <a:rPr lang="es-ES" dirty="0">
                <a:latin typeface="Arial"/>
                <a:cs typeface="Arial"/>
              </a:rPr>
              <a:t>1,  </a:t>
            </a:r>
            <a:r>
              <a:rPr lang="es-ES" spc="-5" dirty="0" err="1">
                <a:latin typeface="Arial"/>
                <a:cs typeface="Arial"/>
              </a:rPr>
              <a:t>subinciso</a:t>
            </a:r>
            <a:r>
              <a:rPr lang="es-ES" spc="-5" dirty="0">
                <a:latin typeface="Arial"/>
                <a:cs typeface="Arial"/>
              </a:rPr>
              <a:t> c), o el numeral </a:t>
            </a:r>
            <a:r>
              <a:rPr lang="es-ES" dirty="0">
                <a:latin typeface="Arial"/>
                <a:cs typeface="Arial"/>
              </a:rPr>
              <a:t>2, </a:t>
            </a:r>
            <a:r>
              <a:rPr lang="es-ES" spc="-5" dirty="0">
                <a:latin typeface="Arial"/>
                <a:cs typeface="Arial"/>
              </a:rPr>
              <a:t>de e LIESPS con los ajustes que en  su caso</a:t>
            </a:r>
            <a:r>
              <a:rPr lang="es-ES" spc="-10" dirty="0">
                <a:latin typeface="Arial"/>
                <a:cs typeface="Arial"/>
              </a:rPr>
              <a:t> </a:t>
            </a:r>
            <a:r>
              <a:rPr lang="es-ES" spc="-5" dirty="0">
                <a:latin typeface="Arial"/>
                <a:cs typeface="Arial"/>
              </a:rPr>
              <a:t>correspondan</a:t>
            </a:r>
            <a:r>
              <a:rPr lang="es-ES" b="1" spc="-5" dirty="0">
                <a:solidFill>
                  <a:srgbClr val="0000CC"/>
                </a:solidFill>
                <a:latin typeface="Arial"/>
                <a:cs typeface="Arial"/>
              </a:rPr>
              <a:t>.</a:t>
            </a:r>
            <a:endParaRPr lang="es-ES" dirty="0">
              <a:latin typeface="Arial"/>
              <a:cs typeface="Arial"/>
            </a:endParaRPr>
          </a:p>
          <a:p>
            <a:pPr marL="76200" marR="82550" algn="just">
              <a:lnSpc>
                <a:spcPct val="100000"/>
              </a:lnSpc>
              <a:spcBef>
                <a:spcPts val="720"/>
              </a:spcBef>
            </a:pPr>
            <a:r>
              <a:rPr lang="es-ES" b="1" dirty="0">
                <a:latin typeface="Arial"/>
                <a:cs typeface="Arial"/>
              </a:rPr>
              <a:t>El </a:t>
            </a:r>
            <a:r>
              <a:rPr lang="es-ES" b="1" spc="-5" dirty="0">
                <a:latin typeface="Arial"/>
                <a:cs typeface="Arial"/>
              </a:rPr>
              <a:t>monto que </a:t>
            </a:r>
            <a:r>
              <a:rPr lang="es-ES" b="1" spc="-10" dirty="0">
                <a:latin typeface="Arial"/>
                <a:cs typeface="Arial"/>
              </a:rPr>
              <a:t>se </a:t>
            </a:r>
            <a:r>
              <a:rPr lang="es-ES" b="1" spc="-5" dirty="0">
                <a:latin typeface="Arial"/>
                <a:cs typeface="Arial"/>
              </a:rPr>
              <a:t>podrá acreditar </a:t>
            </a:r>
            <a:r>
              <a:rPr lang="es-ES" spc="-5" dirty="0">
                <a:latin typeface="Arial"/>
                <a:cs typeface="Arial"/>
              </a:rPr>
              <a:t>será el que resulte de  multiplicar la cuota del IEPS que corresponda al tipo de  combustible conforme al párrafo </a:t>
            </a:r>
            <a:r>
              <a:rPr lang="es-ES" spc="-15" dirty="0">
                <a:latin typeface="Arial"/>
                <a:cs typeface="Arial"/>
              </a:rPr>
              <a:t>anterior, </a:t>
            </a:r>
            <a:r>
              <a:rPr lang="es-ES" spc="-5" dirty="0">
                <a:latin typeface="Arial"/>
                <a:cs typeface="Arial"/>
              </a:rPr>
              <a:t>con los ajustes que, en  su caso </a:t>
            </a:r>
            <a:r>
              <a:rPr lang="es-ES" dirty="0">
                <a:latin typeface="Arial"/>
                <a:cs typeface="Arial"/>
              </a:rPr>
              <a:t>, </a:t>
            </a:r>
            <a:r>
              <a:rPr lang="es-ES" spc="-5" dirty="0">
                <a:latin typeface="Arial"/>
                <a:cs typeface="Arial"/>
              </a:rPr>
              <a:t>correspondan, vigente en el momento en que se haya  realizado la adquisición, por el número de litros</a:t>
            </a:r>
            <a:r>
              <a:rPr lang="es-ES" spc="35" dirty="0">
                <a:latin typeface="Arial"/>
                <a:cs typeface="Arial"/>
              </a:rPr>
              <a:t> </a:t>
            </a:r>
            <a:r>
              <a:rPr lang="es-ES" spc="-5" dirty="0">
                <a:latin typeface="Arial"/>
                <a:cs typeface="Arial"/>
              </a:rPr>
              <a:t>adquiridos.</a:t>
            </a:r>
            <a:endParaRPr lang="es-ES" dirty="0">
              <a:latin typeface="Arial"/>
              <a:cs typeface="Arial"/>
            </a:endParaRPr>
          </a:p>
        </p:txBody>
      </p:sp>
    </p:spTree>
    <p:extLst>
      <p:ext uri="{BB962C8B-B14F-4D97-AF65-F5344CB8AC3E}">
        <p14:creationId xmlns:p14="http://schemas.microsoft.com/office/powerpoint/2010/main" val="5443321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187" y="520511"/>
            <a:ext cx="8285546" cy="4770537"/>
          </a:xfrm>
          <a:prstGeom prst="rect">
            <a:avLst/>
          </a:prstGeom>
        </p:spPr>
        <p:txBody>
          <a:bodyPr wrap="square">
            <a:spAutoFit/>
          </a:bodyPr>
          <a:lstStyle/>
          <a:p>
            <a:pPr marR="5080" algn="just">
              <a:lnSpc>
                <a:spcPct val="100000"/>
              </a:lnSpc>
              <a:spcBef>
                <a:spcPts val="100"/>
              </a:spcBef>
            </a:pPr>
            <a:r>
              <a:rPr lang="es-ES" sz="2000" b="1" spc="-35" dirty="0">
                <a:latin typeface="Arial"/>
                <a:cs typeface="Arial"/>
              </a:rPr>
              <a:t>IV. </a:t>
            </a:r>
            <a:r>
              <a:rPr lang="es-ES" sz="2000" b="1" dirty="0">
                <a:latin typeface="Arial"/>
                <a:cs typeface="Arial"/>
              </a:rPr>
              <a:t>… </a:t>
            </a:r>
            <a:r>
              <a:rPr lang="es-ES" sz="2000" spc="-5" dirty="0">
                <a:latin typeface="Arial"/>
                <a:cs typeface="Arial"/>
              </a:rPr>
              <a:t>El </a:t>
            </a:r>
            <a:r>
              <a:rPr lang="es-ES" sz="2000" spc="-5" dirty="0" err="1">
                <a:latin typeface="Arial"/>
                <a:cs typeface="Arial"/>
              </a:rPr>
              <a:t>acreditamiento</a:t>
            </a:r>
            <a:r>
              <a:rPr lang="es-ES" sz="2000" spc="-5" dirty="0">
                <a:latin typeface="Arial"/>
                <a:cs typeface="Arial"/>
              </a:rPr>
              <a:t> se podrá efectuar </a:t>
            </a:r>
            <a:r>
              <a:rPr lang="es-ES" sz="2000" b="1" spc="-5" dirty="0">
                <a:latin typeface="Arial"/>
                <a:cs typeface="Arial"/>
              </a:rPr>
              <a:t>únicamente contra  </a:t>
            </a:r>
            <a:r>
              <a:rPr lang="es-ES" sz="2000" b="1" dirty="0">
                <a:latin typeface="Arial"/>
                <a:cs typeface="Arial"/>
              </a:rPr>
              <a:t>el ISR </a:t>
            </a:r>
            <a:r>
              <a:rPr lang="es-ES" sz="2000" spc="-5" dirty="0">
                <a:latin typeface="Arial"/>
                <a:cs typeface="Arial"/>
              </a:rPr>
              <a:t>que tenga el contribuyente a su cargo correspondiente  al mismo ejercicio en que se determine el estímulo, incluso </a:t>
            </a:r>
            <a:r>
              <a:rPr lang="es-ES" sz="2000" spc="-10" dirty="0">
                <a:latin typeface="Arial"/>
                <a:cs typeface="Arial"/>
              </a:rPr>
              <a:t>en  </a:t>
            </a:r>
            <a:r>
              <a:rPr lang="es-ES" sz="2000" spc="-5" dirty="0">
                <a:latin typeface="Arial"/>
                <a:cs typeface="Arial"/>
              </a:rPr>
              <a:t>los pagos provisionales del </a:t>
            </a:r>
            <a:r>
              <a:rPr lang="es-ES" sz="2000" dirty="0">
                <a:latin typeface="Arial"/>
                <a:cs typeface="Arial"/>
              </a:rPr>
              <a:t>mes </a:t>
            </a:r>
            <a:r>
              <a:rPr lang="es-ES" sz="2000" spc="-5" dirty="0">
                <a:latin typeface="Arial"/>
                <a:cs typeface="Arial"/>
              </a:rPr>
              <a:t>en </a:t>
            </a:r>
            <a:r>
              <a:rPr lang="es-ES" sz="2000" spc="-10" dirty="0">
                <a:latin typeface="Arial"/>
                <a:cs typeface="Arial"/>
              </a:rPr>
              <a:t>que </a:t>
            </a:r>
            <a:r>
              <a:rPr lang="es-ES" sz="2000" spc="-5" dirty="0">
                <a:latin typeface="Arial"/>
                <a:cs typeface="Arial"/>
              </a:rPr>
              <a:t>se adquirió el  combustible</a:t>
            </a:r>
            <a:r>
              <a:rPr lang="es-ES" sz="2000" spc="-5" dirty="0" smtClean="0">
                <a:latin typeface="Arial"/>
                <a:cs typeface="Arial"/>
              </a:rPr>
              <a:t>.</a:t>
            </a:r>
            <a:endParaRPr lang="es-ES" sz="2000" dirty="0" smtClean="0">
              <a:latin typeface="Arial"/>
              <a:cs typeface="Arial"/>
            </a:endParaRPr>
          </a:p>
          <a:p>
            <a:pPr marR="5080" algn="just">
              <a:lnSpc>
                <a:spcPct val="100000"/>
              </a:lnSpc>
              <a:spcBef>
                <a:spcPts val="720"/>
              </a:spcBef>
            </a:pPr>
            <a:endParaRPr lang="es-ES" sz="2000" spc="-5" dirty="0">
              <a:latin typeface="Arial"/>
              <a:cs typeface="Arial"/>
            </a:endParaRPr>
          </a:p>
          <a:p>
            <a:pPr marR="5080" algn="just">
              <a:lnSpc>
                <a:spcPct val="100000"/>
              </a:lnSpc>
              <a:spcBef>
                <a:spcPts val="720"/>
              </a:spcBef>
            </a:pPr>
            <a:r>
              <a:rPr lang="es-ES" sz="2000" spc="-5" dirty="0" smtClean="0">
                <a:latin typeface="Arial"/>
                <a:cs typeface="Arial"/>
              </a:rPr>
              <a:t>El </a:t>
            </a:r>
            <a:r>
              <a:rPr lang="es-ES" sz="2000" spc="-5" dirty="0">
                <a:latin typeface="Arial"/>
                <a:cs typeface="Arial"/>
              </a:rPr>
              <a:t>pago deberá efectuarse con: Monedero electrónico  autorizado por el </a:t>
            </a:r>
            <a:r>
              <a:rPr lang="es-ES" sz="2000" spc="-25" dirty="0">
                <a:latin typeface="Arial"/>
                <a:cs typeface="Arial"/>
              </a:rPr>
              <a:t>SAT; </a:t>
            </a:r>
            <a:r>
              <a:rPr lang="es-ES" sz="2000" spc="-5" dirty="0">
                <a:latin typeface="Arial"/>
                <a:cs typeface="Arial"/>
              </a:rPr>
              <a:t>tarjeta de crédito, débito o </a:t>
            </a:r>
            <a:r>
              <a:rPr lang="es-ES" sz="2000" spc="-10" dirty="0">
                <a:latin typeface="Arial"/>
                <a:cs typeface="Arial"/>
              </a:rPr>
              <a:t>de </a:t>
            </a:r>
            <a:r>
              <a:rPr lang="es-ES" sz="2000" spc="-5" dirty="0">
                <a:latin typeface="Arial"/>
                <a:cs typeface="Arial"/>
              </a:rPr>
              <a:t>servicios,  expedida a favor de quien pretenda hacer el </a:t>
            </a:r>
            <a:r>
              <a:rPr lang="es-ES" sz="2000" spc="-5" dirty="0" err="1">
                <a:latin typeface="Arial"/>
                <a:cs typeface="Arial"/>
              </a:rPr>
              <a:t>acreditamiento</a:t>
            </a:r>
            <a:r>
              <a:rPr lang="es-ES" sz="2000" spc="-5" dirty="0">
                <a:latin typeface="Arial"/>
                <a:cs typeface="Arial"/>
              </a:rPr>
              <a:t>;  cheque nominativo expedido por el adquirente para abono </a:t>
            </a:r>
            <a:r>
              <a:rPr lang="es-ES" sz="2000" spc="-10" dirty="0">
                <a:latin typeface="Arial"/>
                <a:cs typeface="Arial"/>
              </a:rPr>
              <a:t>en  </a:t>
            </a:r>
            <a:r>
              <a:rPr lang="es-ES" sz="2000" spc="-5" dirty="0">
                <a:latin typeface="Arial"/>
                <a:cs typeface="Arial"/>
              </a:rPr>
              <a:t>cuenta del enajenante, o bien, transferencia electrónica de  </a:t>
            </a:r>
            <a:r>
              <a:rPr lang="es-ES" sz="2000" dirty="0">
                <a:latin typeface="Arial"/>
                <a:cs typeface="Arial"/>
              </a:rPr>
              <a:t>fondos </a:t>
            </a:r>
            <a:r>
              <a:rPr lang="es-ES" sz="2000" spc="-5" dirty="0">
                <a:latin typeface="Arial"/>
                <a:cs typeface="Arial"/>
              </a:rPr>
              <a:t>desde cuentas abiertas a nombre del</a:t>
            </a:r>
            <a:r>
              <a:rPr lang="es-ES" sz="2000" spc="-35" dirty="0">
                <a:latin typeface="Arial"/>
                <a:cs typeface="Arial"/>
              </a:rPr>
              <a:t> </a:t>
            </a:r>
            <a:r>
              <a:rPr lang="es-ES" sz="2000" spc="-5" dirty="0">
                <a:latin typeface="Arial"/>
                <a:cs typeface="Arial"/>
              </a:rPr>
              <a:t>contribuyente</a:t>
            </a:r>
            <a:r>
              <a:rPr lang="es-ES" sz="2000" spc="-5" dirty="0" smtClean="0">
                <a:latin typeface="Arial"/>
                <a:cs typeface="Arial"/>
              </a:rPr>
              <a:t>.</a:t>
            </a:r>
          </a:p>
          <a:p>
            <a:pPr marR="5080" algn="just">
              <a:lnSpc>
                <a:spcPct val="100000"/>
              </a:lnSpc>
              <a:spcBef>
                <a:spcPts val="720"/>
              </a:spcBef>
            </a:pPr>
            <a:endParaRPr lang="es-ES" sz="2000" dirty="0">
              <a:latin typeface="Arial"/>
              <a:cs typeface="Arial"/>
            </a:endParaRPr>
          </a:p>
          <a:p>
            <a:pPr marR="5715" algn="just">
              <a:lnSpc>
                <a:spcPct val="100000"/>
              </a:lnSpc>
              <a:spcBef>
                <a:spcPts val="720"/>
              </a:spcBef>
            </a:pPr>
            <a:r>
              <a:rPr lang="es-ES" sz="2000" b="1" spc="-5" dirty="0">
                <a:latin typeface="Arial"/>
                <a:cs typeface="Arial"/>
              </a:rPr>
              <a:t>No aplicable a partes relacionadas. </a:t>
            </a:r>
            <a:r>
              <a:rPr lang="es-ES" sz="2000" spc="-5" dirty="0">
                <a:latin typeface="Arial"/>
                <a:cs typeface="Arial"/>
              </a:rPr>
              <a:t>Se deberán llevar los  controles que establezca el </a:t>
            </a:r>
            <a:r>
              <a:rPr lang="es-ES" sz="2000" spc="-30" dirty="0">
                <a:latin typeface="Arial"/>
                <a:cs typeface="Arial"/>
              </a:rPr>
              <a:t>SAT </a:t>
            </a:r>
            <a:r>
              <a:rPr lang="es-ES" sz="2000" spc="-5" dirty="0">
                <a:latin typeface="Arial"/>
                <a:cs typeface="Arial"/>
              </a:rPr>
              <a:t>mediante</a:t>
            </a:r>
            <a:r>
              <a:rPr lang="es-ES" sz="2000" spc="-25" dirty="0">
                <a:latin typeface="Arial"/>
                <a:cs typeface="Arial"/>
              </a:rPr>
              <a:t> </a:t>
            </a:r>
            <a:r>
              <a:rPr lang="es-ES" sz="2000" spc="-5" dirty="0">
                <a:latin typeface="Arial"/>
                <a:cs typeface="Arial"/>
              </a:rPr>
              <a:t>RCG.</a:t>
            </a:r>
            <a:endParaRPr lang="es-ES" sz="2000" dirty="0">
              <a:latin typeface="Arial"/>
              <a:cs typeface="Arial"/>
            </a:endParaRPr>
          </a:p>
        </p:txBody>
      </p:sp>
    </p:spTree>
    <p:extLst>
      <p:ext uri="{BB962C8B-B14F-4D97-AF65-F5344CB8AC3E}">
        <p14:creationId xmlns:p14="http://schemas.microsoft.com/office/powerpoint/2010/main" val="3319092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7342" y="556518"/>
            <a:ext cx="7138886" cy="4471737"/>
          </a:xfrm>
          <a:prstGeom prst="rect">
            <a:avLst/>
          </a:prstGeom>
        </p:spPr>
        <p:txBody>
          <a:bodyPr wrap="square">
            <a:spAutoFit/>
          </a:bodyPr>
          <a:lstStyle/>
          <a:p>
            <a:pPr>
              <a:lnSpc>
                <a:spcPct val="100000"/>
              </a:lnSpc>
            </a:pPr>
            <a:endParaRPr lang="es-ES" sz="2000" dirty="0">
              <a:latin typeface="Times New Roman"/>
              <a:cs typeface="Times New Roman"/>
            </a:endParaRPr>
          </a:p>
          <a:p>
            <a:pPr marL="129539">
              <a:lnSpc>
                <a:spcPct val="100000"/>
              </a:lnSpc>
              <a:spcBef>
                <a:spcPts val="1025"/>
              </a:spcBef>
            </a:pPr>
            <a:r>
              <a:rPr lang="es-ES" b="1" spc="-35" dirty="0">
                <a:latin typeface="Arial"/>
                <a:cs typeface="Arial"/>
              </a:rPr>
              <a:t>IV. </a:t>
            </a:r>
            <a:r>
              <a:rPr lang="es-ES" b="1" dirty="0">
                <a:latin typeface="Arial"/>
                <a:cs typeface="Arial"/>
              </a:rPr>
              <a:t>… </a:t>
            </a:r>
            <a:r>
              <a:rPr lang="es-ES" b="1" spc="-10" dirty="0">
                <a:latin typeface="Arial"/>
                <a:cs typeface="Arial"/>
              </a:rPr>
              <a:t>Transporte</a:t>
            </a:r>
            <a:r>
              <a:rPr lang="es-ES" b="1" spc="5" dirty="0">
                <a:latin typeface="Arial"/>
                <a:cs typeface="Arial"/>
              </a:rPr>
              <a:t> </a:t>
            </a:r>
            <a:r>
              <a:rPr lang="es-ES" b="1" spc="-5" dirty="0">
                <a:latin typeface="Arial"/>
                <a:cs typeface="Arial"/>
              </a:rPr>
              <a:t>Privado.</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129539" marR="119380" algn="just">
              <a:lnSpc>
                <a:spcPct val="100000"/>
              </a:lnSpc>
            </a:pPr>
            <a:r>
              <a:rPr lang="es-ES" spc="-5" dirty="0">
                <a:latin typeface="Arial"/>
                <a:cs typeface="Arial"/>
              </a:rPr>
              <a:t>Los beneficiarios </a:t>
            </a:r>
            <a:r>
              <a:rPr lang="es-ES" spc="-10" dirty="0">
                <a:latin typeface="Arial"/>
                <a:cs typeface="Arial"/>
              </a:rPr>
              <a:t>del </a:t>
            </a:r>
            <a:r>
              <a:rPr lang="es-ES" spc="-5" dirty="0">
                <a:latin typeface="Arial"/>
                <a:cs typeface="Arial"/>
              </a:rPr>
              <a:t>estímulo previsto en esta fracción  deberán llevar los controles </a:t>
            </a:r>
            <a:r>
              <a:rPr lang="es-ES" dirty="0">
                <a:latin typeface="Arial"/>
                <a:cs typeface="Arial"/>
              </a:rPr>
              <a:t>y </a:t>
            </a:r>
            <a:r>
              <a:rPr lang="es-ES" spc="-5" dirty="0">
                <a:latin typeface="Arial"/>
                <a:cs typeface="Arial"/>
              </a:rPr>
              <a:t>registros que mediante reglas de  carácter general establezca el </a:t>
            </a:r>
            <a:r>
              <a:rPr lang="es-ES" spc="-55" dirty="0">
                <a:latin typeface="Arial"/>
                <a:cs typeface="Arial"/>
              </a:rPr>
              <a:t>SAT.</a:t>
            </a:r>
            <a:endParaRPr lang="es-ES" dirty="0">
              <a:latin typeface="Arial"/>
              <a:cs typeface="Arial"/>
            </a:endParaRPr>
          </a:p>
          <a:p>
            <a:pPr>
              <a:lnSpc>
                <a:spcPct val="100000"/>
              </a:lnSpc>
            </a:pPr>
            <a:endParaRPr lang="es-ES" sz="2000" dirty="0">
              <a:latin typeface="Times New Roman"/>
              <a:cs typeface="Times New Roman"/>
            </a:endParaRPr>
          </a:p>
          <a:p>
            <a:pPr marL="129539" marR="118110" algn="just">
              <a:lnSpc>
                <a:spcPct val="100000"/>
              </a:lnSpc>
            </a:pPr>
            <a:r>
              <a:rPr lang="es-ES" spc="-5" dirty="0">
                <a:latin typeface="Arial"/>
                <a:cs typeface="Arial"/>
              </a:rPr>
              <a:t>Para los efectos de la presente fracción </a:t>
            </a:r>
            <a:r>
              <a:rPr lang="es-ES" dirty="0">
                <a:latin typeface="Arial"/>
                <a:cs typeface="Arial"/>
              </a:rPr>
              <a:t>y </a:t>
            </a:r>
            <a:r>
              <a:rPr lang="es-ES" spc="-5" dirty="0">
                <a:latin typeface="Arial"/>
                <a:cs typeface="Arial"/>
              </a:rPr>
              <a:t>la fracción </a:t>
            </a:r>
            <a:r>
              <a:rPr lang="es-ES" dirty="0">
                <a:latin typeface="Arial"/>
                <a:cs typeface="Arial"/>
              </a:rPr>
              <a:t>V </a:t>
            </a:r>
            <a:r>
              <a:rPr lang="es-ES" spc="-5" dirty="0">
                <a:latin typeface="Arial"/>
                <a:cs typeface="Arial"/>
              </a:rPr>
              <a:t>de este  apartado, </a:t>
            </a:r>
            <a:r>
              <a:rPr lang="es-ES" b="1" spc="-5" dirty="0">
                <a:solidFill>
                  <a:srgbClr val="0000FF"/>
                </a:solidFill>
                <a:latin typeface="Arial"/>
                <a:cs typeface="Arial"/>
              </a:rPr>
              <a:t>se entiende por transporte privado de personas </a:t>
            </a:r>
            <a:r>
              <a:rPr lang="es-ES" b="1" dirty="0">
                <a:solidFill>
                  <a:srgbClr val="0000FF"/>
                </a:solidFill>
                <a:latin typeface="Arial"/>
                <a:cs typeface="Arial"/>
              </a:rPr>
              <a:t>o  </a:t>
            </a:r>
            <a:r>
              <a:rPr lang="es-ES" b="1" spc="-5" dirty="0">
                <a:solidFill>
                  <a:srgbClr val="0000FF"/>
                </a:solidFill>
                <a:latin typeface="Arial"/>
                <a:cs typeface="Arial"/>
              </a:rPr>
              <a:t>de carga, </a:t>
            </a:r>
            <a:r>
              <a:rPr lang="es-ES" b="1" spc="-5" dirty="0">
                <a:latin typeface="Arial"/>
                <a:cs typeface="Arial"/>
              </a:rPr>
              <a:t>aquél </a:t>
            </a:r>
            <a:r>
              <a:rPr lang="es-ES" b="1" spc="-10" dirty="0">
                <a:latin typeface="Arial"/>
                <a:cs typeface="Arial"/>
              </a:rPr>
              <a:t>que </a:t>
            </a:r>
            <a:r>
              <a:rPr lang="es-ES" b="1" spc="-5" dirty="0">
                <a:latin typeface="Arial"/>
                <a:cs typeface="Arial"/>
              </a:rPr>
              <a:t>realizan los contribuyentes con  vehículos de </a:t>
            </a:r>
            <a:r>
              <a:rPr lang="es-ES" b="1" dirty="0">
                <a:latin typeface="Arial"/>
                <a:cs typeface="Arial"/>
              </a:rPr>
              <a:t>su </a:t>
            </a:r>
            <a:r>
              <a:rPr lang="es-ES" b="1" spc="-5" dirty="0">
                <a:latin typeface="Arial"/>
                <a:cs typeface="Arial"/>
              </a:rPr>
              <a:t>propiedad </a:t>
            </a:r>
            <a:r>
              <a:rPr lang="es-ES" b="1" dirty="0">
                <a:latin typeface="Arial"/>
                <a:cs typeface="Arial"/>
              </a:rPr>
              <a:t>o </a:t>
            </a:r>
            <a:r>
              <a:rPr lang="es-ES" b="1" spc="-5" dirty="0">
                <a:latin typeface="Arial"/>
                <a:cs typeface="Arial"/>
              </a:rPr>
              <a:t>con vehículos que tengan </a:t>
            </a:r>
            <a:r>
              <a:rPr lang="es-ES" b="1" dirty="0">
                <a:latin typeface="Arial"/>
                <a:cs typeface="Arial"/>
              </a:rPr>
              <a:t>en  </a:t>
            </a:r>
            <a:r>
              <a:rPr lang="es-ES" b="1" spc="-5" dirty="0">
                <a:latin typeface="Arial"/>
                <a:cs typeface="Arial"/>
              </a:rPr>
              <a:t>arrendamiento, incluyendo </a:t>
            </a:r>
            <a:r>
              <a:rPr lang="es-ES" b="1" dirty="0">
                <a:latin typeface="Arial"/>
                <a:cs typeface="Arial"/>
              </a:rPr>
              <a:t>el </a:t>
            </a:r>
            <a:r>
              <a:rPr lang="es-ES" b="1" spc="-5" dirty="0">
                <a:latin typeface="Arial"/>
                <a:cs typeface="Arial"/>
              </a:rPr>
              <a:t>arrendamiento financiero</a:t>
            </a:r>
            <a:r>
              <a:rPr lang="es-ES" spc="-5" dirty="0">
                <a:latin typeface="Arial"/>
                <a:cs typeface="Arial"/>
              </a:rPr>
              <a:t>,  para transportar bienes propios o su personal, o bienes o  personal, relacionados con </a:t>
            </a:r>
            <a:r>
              <a:rPr lang="es-ES" spc="-10" dirty="0">
                <a:latin typeface="Arial"/>
                <a:cs typeface="Arial"/>
              </a:rPr>
              <a:t>sus </a:t>
            </a:r>
            <a:r>
              <a:rPr lang="es-ES" spc="-5" dirty="0">
                <a:latin typeface="Arial"/>
                <a:cs typeface="Arial"/>
              </a:rPr>
              <a:t>actividades económicas, sin  que por ello se genere un</a:t>
            </a:r>
            <a:r>
              <a:rPr lang="es-ES" spc="10" dirty="0">
                <a:latin typeface="Arial"/>
                <a:cs typeface="Arial"/>
              </a:rPr>
              <a:t> </a:t>
            </a:r>
            <a:r>
              <a:rPr lang="es-ES" spc="-5" dirty="0">
                <a:latin typeface="Arial"/>
                <a:cs typeface="Arial"/>
              </a:rPr>
              <a:t>cobro.</a:t>
            </a:r>
            <a:endParaRPr lang="es-ES" dirty="0">
              <a:latin typeface="Arial"/>
              <a:cs typeface="Arial"/>
            </a:endParaRPr>
          </a:p>
        </p:txBody>
      </p:sp>
    </p:spTree>
    <p:extLst>
      <p:ext uri="{BB962C8B-B14F-4D97-AF65-F5344CB8AC3E}">
        <p14:creationId xmlns:p14="http://schemas.microsoft.com/office/powerpoint/2010/main" val="54433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4000" b="1" dirty="0" smtClean="0"/>
              <a:t>Programas </a:t>
            </a:r>
            <a:r>
              <a:rPr lang="es-MX" sz="4000" b="1" dirty="0" smtClean="0"/>
              <a:t>sociales 2018-2024:</a:t>
            </a:r>
            <a:endParaRPr lang="es-MX" sz="4000" b="1" dirty="0"/>
          </a:p>
        </p:txBody>
      </p:sp>
      <p:sp>
        <p:nvSpPr>
          <p:cNvPr id="3" name="Marcador de contenido 2"/>
          <p:cNvSpPr>
            <a:spLocks noGrp="1"/>
          </p:cNvSpPr>
          <p:nvPr>
            <p:ph idx="1"/>
          </p:nvPr>
        </p:nvSpPr>
        <p:spPr/>
        <p:txBody>
          <a:bodyPr>
            <a:normAutofit fontScale="92500" lnSpcReduction="20000"/>
          </a:bodyPr>
          <a:lstStyle/>
          <a:p>
            <a:pPr marL="0" indent="0" algn="just">
              <a:buNone/>
            </a:pPr>
            <a:r>
              <a:rPr lang="es-MX" b="1" dirty="0" smtClean="0"/>
              <a:t>Pensión universal:</a:t>
            </a:r>
            <a:endParaRPr lang="es-MX" b="1" dirty="0" smtClean="0"/>
          </a:p>
          <a:p>
            <a:pPr algn="just"/>
            <a:r>
              <a:rPr lang="es-MX" dirty="0" smtClean="0"/>
              <a:t>Para </a:t>
            </a:r>
            <a:r>
              <a:rPr lang="es-MX" dirty="0"/>
              <a:t>dicho objetivo, se etiquetaron cerca de </a:t>
            </a:r>
            <a:r>
              <a:rPr lang="es-MX" b="1" dirty="0">
                <a:hlinkClick r:id="rId2"/>
              </a:rPr>
              <a:t>150 mil millones de pesos</a:t>
            </a:r>
            <a:r>
              <a:rPr lang="es-MX" dirty="0"/>
              <a:t> para la Secretaría de Bienestar, de los cuales </a:t>
            </a:r>
            <a:r>
              <a:rPr lang="es-MX" b="1" dirty="0"/>
              <a:t>101 mil 500 millones de pesos</a:t>
            </a:r>
            <a:r>
              <a:rPr lang="es-MX" dirty="0"/>
              <a:t> se destinarán a las </a:t>
            </a:r>
            <a:r>
              <a:rPr lang="es-MX" b="1" dirty="0"/>
              <a:t>pensiones para adultos</a:t>
            </a:r>
            <a:r>
              <a:rPr lang="es-MX" dirty="0"/>
              <a:t> mayores, </a:t>
            </a:r>
            <a:r>
              <a:rPr lang="es-MX" dirty="0">
                <a:solidFill>
                  <a:srgbClr val="FF0000"/>
                </a:solidFill>
              </a:rPr>
              <a:t>es </a:t>
            </a:r>
            <a:r>
              <a:rPr lang="es-MX" dirty="0" smtClean="0">
                <a:solidFill>
                  <a:srgbClr val="FF0000"/>
                </a:solidFill>
              </a:rPr>
              <a:t>decir el 67</a:t>
            </a:r>
            <a:r>
              <a:rPr lang="es-MX" dirty="0">
                <a:solidFill>
                  <a:srgbClr val="FF0000"/>
                </a:solidFill>
              </a:rPr>
              <a:t>% del presupuesto total de la dependencia</a:t>
            </a:r>
            <a:r>
              <a:rPr lang="es-MX" dirty="0" smtClean="0">
                <a:solidFill>
                  <a:srgbClr val="FF0000"/>
                </a:solidFill>
              </a:rPr>
              <a:t>.</a:t>
            </a:r>
          </a:p>
          <a:p>
            <a:r>
              <a:rPr lang="es-MX" dirty="0"/>
              <a:t>Cabe recordar que el mandatario prometió una pensión mensual a </a:t>
            </a:r>
            <a:r>
              <a:rPr lang="es-MX" b="1" dirty="0"/>
              <a:t>adultos de mil 274 pesos mensuales</a:t>
            </a:r>
            <a:r>
              <a:rPr lang="es-MX" dirty="0"/>
              <a:t>, cantidad similar a la que recibirán las niñas, niños y jóvenes con </a:t>
            </a:r>
            <a:r>
              <a:rPr lang="es-MX" b="1" dirty="0"/>
              <a:t>discapacidad</a:t>
            </a:r>
            <a:r>
              <a:rPr lang="es-MX" dirty="0"/>
              <a:t> de escasos recursos</a:t>
            </a:r>
            <a:r>
              <a:rPr lang="es-MX" dirty="0" smtClean="0"/>
              <a:t>.</a:t>
            </a:r>
          </a:p>
          <a:p>
            <a:r>
              <a:rPr lang="es-MX" dirty="0" smtClean="0">
                <a:hlinkClick r:id="rId3"/>
              </a:rPr>
              <a:t>https://vanguardia.com.mx/articulo/amlo-y-pension-adultos-mayores-cuales-son-los-requisitos</a:t>
            </a:r>
            <a:endParaRPr lang="es-MX" dirty="0"/>
          </a:p>
        </p:txBody>
      </p:sp>
    </p:spTree>
    <p:extLst>
      <p:ext uri="{BB962C8B-B14F-4D97-AF65-F5344CB8AC3E}">
        <p14:creationId xmlns:p14="http://schemas.microsoft.com/office/powerpoint/2010/main" val="2168767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2681" y="453105"/>
            <a:ext cx="7545766" cy="5400197"/>
          </a:xfrm>
          <a:prstGeom prst="rect">
            <a:avLst/>
          </a:prstGeom>
        </p:spPr>
        <p:txBody>
          <a:bodyPr wrap="square">
            <a:spAutoFit/>
          </a:bodyPr>
          <a:lstStyle/>
          <a:p>
            <a:pPr marL="129539">
              <a:lnSpc>
                <a:spcPct val="100000"/>
              </a:lnSpc>
              <a:spcBef>
                <a:spcPts val="1070"/>
              </a:spcBef>
            </a:pPr>
            <a:r>
              <a:rPr lang="es-ES" b="1" spc="-35" dirty="0">
                <a:solidFill>
                  <a:srgbClr val="0000CC"/>
                </a:solidFill>
                <a:latin typeface="Arial"/>
                <a:cs typeface="Arial"/>
              </a:rPr>
              <a:t>V.- </a:t>
            </a:r>
            <a:r>
              <a:rPr lang="es-ES" b="1" dirty="0">
                <a:solidFill>
                  <a:srgbClr val="0000CC"/>
                </a:solidFill>
                <a:latin typeface="Arial"/>
                <a:cs typeface="Arial"/>
              </a:rPr>
              <a:t>Estímulo </a:t>
            </a:r>
            <a:r>
              <a:rPr lang="es-ES" b="1" spc="-5" dirty="0">
                <a:solidFill>
                  <a:srgbClr val="0000CC"/>
                </a:solidFill>
                <a:latin typeface="Arial"/>
                <a:cs typeface="Arial"/>
              </a:rPr>
              <a:t>por Cuotas de Autopistas </a:t>
            </a:r>
            <a:r>
              <a:rPr lang="es-ES" b="1" dirty="0">
                <a:solidFill>
                  <a:srgbClr val="0000CC"/>
                </a:solidFill>
                <a:latin typeface="Arial"/>
                <a:cs typeface="Arial"/>
              </a:rPr>
              <a:t>a</a:t>
            </a:r>
            <a:r>
              <a:rPr lang="es-ES" b="1" spc="20" dirty="0">
                <a:solidFill>
                  <a:srgbClr val="0000CC"/>
                </a:solidFill>
                <a:latin typeface="Arial"/>
                <a:cs typeface="Arial"/>
              </a:rPr>
              <a:t> </a:t>
            </a:r>
            <a:r>
              <a:rPr lang="es-ES" b="1" spc="-10" dirty="0" smtClean="0">
                <a:solidFill>
                  <a:srgbClr val="0000CC"/>
                </a:solidFill>
                <a:latin typeface="Arial"/>
                <a:cs typeface="Arial"/>
              </a:rPr>
              <a:t>Transportistas</a:t>
            </a:r>
          </a:p>
          <a:p>
            <a:pPr marL="129539">
              <a:lnSpc>
                <a:spcPct val="100000"/>
              </a:lnSpc>
              <a:spcBef>
                <a:spcPts val="1070"/>
              </a:spcBef>
            </a:pPr>
            <a:endParaRPr lang="es-ES" dirty="0">
              <a:latin typeface="Arial"/>
              <a:cs typeface="Arial"/>
            </a:endParaRPr>
          </a:p>
          <a:p>
            <a:pPr marL="129539" marR="82550" algn="just">
              <a:lnSpc>
                <a:spcPct val="100000"/>
              </a:lnSpc>
              <a:spcBef>
                <a:spcPts val="720"/>
              </a:spcBef>
            </a:pPr>
            <a:r>
              <a:rPr lang="es-ES" b="1" spc="-5" dirty="0">
                <a:latin typeface="Arial"/>
                <a:cs typeface="Arial"/>
              </a:rPr>
              <a:t>Se otorga </a:t>
            </a:r>
            <a:r>
              <a:rPr lang="es-ES" b="1" dirty="0">
                <a:latin typeface="Arial"/>
                <a:cs typeface="Arial"/>
              </a:rPr>
              <a:t>un </a:t>
            </a:r>
            <a:r>
              <a:rPr lang="es-ES" b="1" spc="-5" dirty="0">
                <a:latin typeface="Arial"/>
                <a:cs typeface="Arial"/>
              </a:rPr>
              <a:t>estímulo </a:t>
            </a:r>
            <a:r>
              <a:rPr lang="es-ES" b="1" dirty="0">
                <a:latin typeface="Arial"/>
                <a:cs typeface="Arial"/>
              </a:rPr>
              <a:t>a los </a:t>
            </a:r>
            <a:r>
              <a:rPr lang="es-ES" b="1" spc="-5" dirty="0">
                <a:latin typeface="Arial"/>
                <a:cs typeface="Arial"/>
              </a:rPr>
              <a:t>contribuyentes que exclusivamente  se dediquen al transporte terrestre de carga </a:t>
            </a:r>
            <a:r>
              <a:rPr lang="es-ES" b="1" dirty="0">
                <a:latin typeface="Arial"/>
                <a:cs typeface="Arial"/>
              </a:rPr>
              <a:t>o </a:t>
            </a:r>
            <a:r>
              <a:rPr lang="es-ES" b="1" spc="-5" dirty="0">
                <a:latin typeface="Arial"/>
                <a:cs typeface="Arial"/>
              </a:rPr>
              <a:t>pasaje </a:t>
            </a:r>
            <a:r>
              <a:rPr lang="es-ES" b="1" dirty="0">
                <a:latin typeface="Arial"/>
                <a:cs typeface="Arial"/>
              </a:rPr>
              <a:t>que  utilicen la </a:t>
            </a:r>
            <a:r>
              <a:rPr lang="es-ES" b="1" spc="-5" dirty="0">
                <a:solidFill>
                  <a:srgbClr val="0000CC"/>
                </a:solidFill>
                <a:latin typeface="Arial"/>
                <a:cs typeface="Arial"/>
              </a:rPr>
              <a:t>Red Nacional de Autopistas de Cuota</a:t>
            </a:r>
            <a:r>
              <a:rPr lang="es-ES" b="1" spc="-5" dirty="0" smtClean="0">
                <a:solidFill>
                  <a:srgbClr val="0000CC"/>
                </a:solidFill>
                <a:latin typeface="Arial"/>
                <a:cs typeface="Arial"/>
              </a:rPr>
              <a:t>.</a:t>
            </a:r>
          </a:p>
          <a:p>
            <a:pPr marL="129539" marR="82550" algn="just">
              <a:lnSpc>
                <a:spcPct val="100000"/>
              </a:lnSpc>
              <a:spcBef>
                <a:spcPts val="720"/>
              </a:spcBef>
            </a:pPr>
            <a:endParaRPr lang="es-ES" dirty="0">
              <a:latin typeface="Arial"/>
              <a:cs typeface="Arial"/>
            </a:endParaRPr>
          </a:p>
          <a:p>
            <a:pPr marL="129539" marR="82550" algn="just">
              <a:lnSpc>
                <a:spcPct val="100000"/>
              </a:lnSpc>
              <a:spcBef>
                <a:spcPts val="720"/>
              </a:spcBef>
            </a:pPr>
            <a:r>
              <a:rPr lang="es-ES" spc="-5" dirty="0">
                <a:latin typeface="Arial"/>
                <a:cs typeface="Arial"/>
              </a:rPr>
              <a:t>Consiste en permitir un </a:t>
            </a:r>
            <a:r>
              <a:rPr lang="es-ES" spc="-5" dirty="0" err="1">
                <a:latin typeface="Arial"/>
                <a:cs typeface="Arial"/>
              </a:rPr>
              <a:t>acreditamiento</a:t>
            </a:r>
            <a:r>
              <a:rPr lang="es-ES" spc="-5" dirty="0">
                <a:latin typeface="Arial"/>
                <a:cs typeface="Arial"/>
              </a:rPr>
              <a:t> de los </a:t>
            </a:r>
            <a:r>
              <a:rPr lang="es-ES" dirty="0">
                <a:latin typeface="Arial"/>
                <a:cs typeface="Arial"/>
              </a:rPr>
              <a:t>gastos </a:t>
            </a:r>
            <a:r>
              <a:rPr lang="es-ES" spc="-5" dirty="0">
                <a:latin typeface="Arial"/>
                <a:cs typeface="Arial"/>
              </a:rPr>
              <a:t>realizados por  </a:t>
            </a:r>
            <a:r>
              <a:rPr lang="es-ES" dirty="0">
                <a:latin typeface="Arial"/>
                <a:cs typeface="Arial"/>
              </a:rPr>
              <a:t>pago </a:t>
            </a:r>
            <a:r>
              <a:rPr lang="es-ES" spc="-5" dirty="0">
                <a:latin typeface="Arial"/>
                <a:cs typeface="Arial"/>
              </a:rPr>
              <a:t>de </a:t>
            </a:r>
            <a:r>
              <a:rPr lang="es-ES" dirty="0">
                <a:latin typeface="Arial"/>
                <a:cs typeface="Arial"/>
              </a:rPr>
              <a:t>cuotas hasta </a:t>
            </a:r>
            <a:r>
              <a:rPr lang="es-ES" spc="-5" dirty="0">
                <a:latin typeface="Arial"/>
                <a:cs typeface="Arial"/>
              </a:rPr>
              <a:t>en un</a:t>
            </a:r>
            <a:r>
              <a:rPr lang="es-ES" spc="-45" dirty="0">
                <a:latin typeface="Arial"/>
                <a:cs typeface="Arial"/>
              </a:rPr>
              <a:t> </a:t>
            </a:r>
            <a:r>
              <a:rPr lang="es-ES" spc="-5" dirty="0">
                <a:latin typeface="Arial"/>
                <a:cs typeface="Arial"/>
              </a:rPr>
              <a:t>50%</a:t>
            </a:r>
            <a:r>
              <a:rPr lang="es-ES" spc="-5" dirty="0" smtClean="0">
                <a:latin typeface="Arial"/>
                <a:cs typeface="Arial"/>
              </a:rPr>
              <a:t>.</a:t>
            </a:r>
          </a:p>
          <a:p>
            <a:pPr marL="129539" marR="82550" algn="just">
              <a:lnSpc>
                <a:spcPct val="100000"/>
              </a:lnSpc>
              <a:spcBef>
                <a:spcPts val="720"/>
              </a:spcBef>
            </a:pPr>
            <a:endParaRPr lang="es-ES" dirty="0">
              <a:latin typeface="Arial"/>
              <a:cs typeface="Arial"/>
            </a:endParaRPr>
          </a:p>
          <a:p>
            <a:pPr marL="129539" algn="just">
              <a:lnSpc>
                <a:spcPct val="100000"/>
              </a:lnSpc>
              <a:spcBef>
                <a:spcPts val="720"/>
              </a:spcBef>
            </a:pPr>
            <a:r>
              <a:rPr lang="es-ES" b="1" spc="-5" dirty="0">
                <a:latin typeface="Arial"/>
                <a:cs typeface="Arial"/>
              </a:rPr>
              <a:t>Se considerará ingreso </a:t>
            </a:r>
            <a:r>
              <a:rPr lang="es-ES" b="1" dirty="0">
                <a:latin typeface="Arial"/>
                <a:cs typeface="Arial"/>
              </a:rPr>
              <a:t>acumulable </a:t>
            </a:r>
            <a:r>
              <a:rPr lang="es-ES" b="1" spc="-5" dirty="0">
                <a:latin typeface="Arial"/>
                <a:cs typeface="Arial"/>
              </a:rPr>
              <a:t>para</a:t>
            </a:r>
            <a:r>
              <a:rPr lang="es-ES" b="1" spc="-25" dirty="0">
                <a:latin typeface="Arial"/>
                <a:cs typeface="Arial"/>
              </a:rPr>
              <a:t> </a:t>
            </a:r>
            <a:r>
              <a:rPr lang="es-ES" b="1" spc="-5" dirty="0">
                <a:latin typeface="Arial"/>
                <a:cs typeface="Arial"/>
              </a:rPr>
              <a:t>ISR</a:t>
            </a:r>
            <a:r>
              <a:rPr lang="es-ES" b="1" spc="-5" dirty="0" smtClean="0">
                <a:latin typeface="Arial"/>
                <a:cs typeface="Arial"/>
              </a:rPr>
              <a:t>.</a:t>
            </a:r>
          </a:p>
          <a:p>
            <a:pPr marL="129539" algn="just">
              <a:lnSpc>
                <a:spcPct val="100000"/>
              </a:lnSpc>
              <a:spcBef>
                <a:spcPts val="720"/>
              </a:spcBef>
            </a:pPr>
            <a:endParaRPr lang="es-ES" dirty="0">
              <a:latin typeface="Arial"/>
              <a:cs typeface="Arial"/>
            </a:endParaRPr>
          </a:p>
          <a:p>
            <a:pPr marL="129539" marR="81280" algn="just">
              <a:lnSpc>
                <a:spcPct val="100000"/>
              </a:lnSpc>
              <a:spcBef>
                <a:spcPts val="720"/>
              </a:spcBef>
            </a:pPr>
            <a:r>
              <a:rPr lang="es-ES" b="1" spc="-5" dirty="0">
                <a:latin typeface="Arial"/>
                <a:cs typeface="Arial"/>
              </a:rPr>
              <a:t>El </a:t>
            </a:r>
            <a:r>
              <a:rPr lang="es-ES" b="1" spc="-5" dirty="0" err="1">
                <a:latin typeface="Arial"/>
                <a:cs typeface="Arial"/>
              </a:rPr>
              <a:t>acreditamiento</a:t>
            </a:r>
            <a:r>
              <a:rPr lang="es-ES" b="1" spc="-5" dirty="0">
                <a:latin typeface="Arial"/>
                <a:cs typeface="Arial"/>
              </a:rPr>
              <a:t> únicamente podrá efectuarse contra el </a:t>
            </a:r>
            <a:r>
              <a:rPr lang="es-ES" b="1" dirty="0">
                <a:latin typeface="Arial"/>
                <a:cs typeface="Arial"/>
              </a:rPr>
              <a:t>ISR  propio </a:t>
            </a:r>
            <a:r>
              <a:rPr lang="es-ES" b="1" spc="-5" dirty="0">
                <a:latin typeface="Arial"/>
                <a:cs typeface="Arial"/>
              </a:rPr>
              <a:t>del </a:t>
            </a:r>
            <a:r>
              <a:rPr lang="es-ES" b="1" dirty="0">
                <a:latin typeface="Arial"/>
                <a:cs typeface="Arial"/>
              </a:rPr>
              <a:t>mismo </a:t>
            </a:r>
            <a:r>
              <a:rPr lang="es-ES" b="1" spc="-5" dirty="0">
                <a:latin typeface="Arial"/>
                <a:cs typeface="Arial"/>
              </a:rPr>
              <a:t>ejercicio incluyendo pagos</a:t>
            </a:r>
            <a:r>
              <a:rPr lang="es-ES" b="1" spc="35" dirty="0">
                <a:latin typeface="Arial"/>
                <a:cs typeface="Arial"/>
              </a:rPr>
              <a:t> </a:t>
            </a:r>
            <a:r>
              <a:rPr lang="es-ES" b="1" spc="-5" dirty="0">
                <a:latin typeface="Arial"/>
                <a:cs typeface="Arial"/>
              </a:rPr>
              <a:t>provisionales.</a:t>
            </a:r>
            <a:endParaRPr lang="es-ES" dirty="0">
              <a:latin typeface="Arial"/>
              <a:cs typeface="Arial"/>
            </a:endParaRPr>
          </a:p>
          <a:p>
            <a:pPr marL="129539" marR="81915" algn="just">
              <a:lnSpc>
                <a:spcPct val="100000"/>
              </a:lnSpc>
              <a:spcBef>
                <a:spcPts val="720"/>
              </a:spcBef>
            </a:pPr>
            <a:r>
              <a:rPr lang="es-ES" spc="-5" dirty="0">
                <a:latin typeface="Arial"/>
                <a:cs typeface="Arial"/>
              </a:rPr>
              <a:t>Se </a:t>
            </a:r>
            <a:r>
              <a:rPr lang="es-ES" dirty="0">
                <a:latin typeface="Arial"/>
                <a:cs typeface="Arial"/>
              </a:rPr>
              <a:t>faculta </a:t>
            </a:r>
            <a:r>
              <a:rPr lang="es-ES" spc="-5" dirty="0">
                <a:latin typeface="Arial"/>
                <a:cs typeface="Arial"/>
              </a:rPr>
              <a:t>al </a:t>
            </a:r>
            <a:r>
              <a:rPr lang="es-ES" spc="-30" dirty="0">
                <a:latin typeface="Arial"/>
                <a:cs typeface="Arial"/>
              </a:rPr>
              <a:t>SAT </a:t>
            </a:r>
            <a:r>
              <a:rPr lang="es-ES" spc="-5" dirty="0">
                <a:latin typeface="Arial"/>
                <a:cs typeface="Arial"/>
              </a:rPr>
              <a:t>para </a:t>
            </a:r>
            <a:r>
              <a:rPr lang="es-ES" dirty="0">
                <a:latin typeface="Arial"/>
                <a:cs typeface="Arial"/>
              </a:rPr>
              <a:t>que </a:t>
            </a:r>
            <a:r>
              <a:rPr lang="es-ES" spc="-5" dirty="0">
                <a:latin typeface="Arial"/>
                <a:cs typeface="Arial"/>
              </a:rPr>
              <a:t>emita las RCG, </a:t>
            </a:r>
            <a:r>
              <a:rPr lang="es-ES" dirty="0">
                <a:latin typeface="Arial"/>
                <a:cs typeface="Arial"/>
              </a:rPr>
              <a:t>que </a:t>
            </a:r>
            <a:r>
              <a:rPr lang="es-ES" spc="-5" dirty="0">
                <a:latin typeface="Arial"/>
                <a:cs typeface="Arial"/>
              </a:rPr>
              <a:t>determinen los  porcentajes máximos de </a:t>
            </a:r>
            <a:r>
              <a:rPr lang="es-ES" spc="-5" dirty="0" err="1">
                <a:latin typeface="Arial"/>
                <a:cs typeface="Arial"/>
              </a:rPr>
              <a:t>acreditamiento</a:t>
            </a:r>
            <a:r>
              <a:rPr lang="es-ES" spc="-5" dirty="0">
                <a:latin typeface="Arial"/>
                <a:cs typeface="Arial"/>
              </a:rPr>
              <a:t> por tramo carretero </a:t>
            </a:r>
            <a:r>
              <a:rPr lang="es-ES" dirty="0">
                <a:latin typeface="Arial"/>
                <a:cs typeface="Arial"/>
              </a:rPr>
              <a:t>y </a:t>
            </a:r>
            <a:r>
              <a:rPr lang="es-ES" spc="-5" dirty="0">
                <a:latin typeface="Arial"/>
                <a:cs typeface="Arial"/>
              </a:rPr>
              <a:t>demás  disposiciones para </a:t>
            </a:r>
            <a:r>
              <a:rPr lang="es-ES" dirty="0">
                <a:latin typeface="Arial"/>
                <a:cs typeface="Arial"/>
              </a:rPr>
              <a:t>su correcta</a:t>
            </a:r>
            <a:r>
              <a:rPr lang="es-ES" spc="-20" dirty="0">
                <a:latin typeface="Arial"/>
                <a:cs typeface="Arial"/>
              </a:rPr>
              <a:t> </a:t>
            </a:r>
            <a:r>
              <a:rPr lang="es-ES" spc="-5" dirty="0">
                <a:latin typeface="Arial"/>
                <a:cs typeface="Arial"/>
              </a:rPr>
              <a:t>aplicación.</a:t>
            </a:r>
            <a:endParaRPr lang="es-ES" dirty="0">
              <a:latin typeface="Arial"/>
              <a:cs typeface="Arial"/>
            </a:endParaRPr>
          </a:p>
        </p:txBody>
      </p:sp>
    </p:spTree>
    <p:extLst>
      <p:ext uri="{BB962C8B-B14F-4D97-AF65-F5344CB8AC3E}">
        <p14:creationId xmlns:p14="http://schemas.microsoft.com/office/powerpoint/2010/main" val="35290854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3472" y="864505"/>
            <a:ext cx="7693722" cy="3478516"/>
          </a:xfrm>
          <a:prstGeom prst="rect">
            <a:avLst/>
          </a:prstGeom>
        </p:spPr>
        <p:txBody>
          <a:bodyPr wrap="square">
            <a:spAutoFit/>
          </a:bodyPr>
          <a:lstStyle/>
          <a:p>
            <a:pPr marL="129539">
              <a:lnSpc>
                <a:spcPct val="100000"/>
              </a:lnSpc>
              <a:spcBef>
                <a:spcPts val="5"/>
              </a:spcBef>
            </a:pPr>
            <a:r>
              <a:rPr lang="es-ES" sz="2000" b="1" dirty="0">
                <a:latin typeface="Arial"/>
                <a:cs typeface="Arial"/>
              </a:rPr>
              <a:t>VI.- </a:t>
            </a:r>
            <a:r>
              <a:rPr lang="es-ES" sz="2000" b="1" spc="-5" dirty="0">
                <a:latin typeface="Arial"/>
                <a:cs typeface="Arial"/>
              </a:rPr>
              <a:t>Usuarios de Combustibles</a:t>
            </a:r>
            <a:r>
              <a:rPr lang="es-ES" sz="2000" b="1" spc="-40" dirty="0">
                <a:latin typeface="Arial"/>
                <a:cs typeface="Arial"/>
              </a:rPr>
              <a:t> </a:t>
            </a:r>
            <a:r>
              <a:rPr lang="es-ES" sz="2000" b="1" spc="-5" dirty="0">
                <a:latin typeface="Arial"/>
                <a:cs typeface="Arial"/>
              </a:rPr>
              <a:t>Fósiles.</a:t>
            </a:r>
            <a:endParaRPr lang="es-ES" sz="2000" dirty="0">
              <a:latin typeface="Arial"/>
              <a:cs typeface="Arial"/>
            </a:endParaRPr>
          </a:p>
          <a:p>
            <a:pPr>
              <a:lnSpc>
                <a:spcPct val="100000"/>
              </a:lnSpc>
            </a:pPr>
            <a:endParaRPr lang="es-ES" sz="2000" dirty="0">
              <a:latin typeface="Times New Roman"/>
              <a:cs typeface="Times New Roman"/>
            </a:endParaRPr>
          </a:p>
          <a:p>
            <a:pPr marL="129539" marR="81915" algn="just">
              <a:lnSpc>
                <a:spcPct val="100000"/>
              </a:lnSpc>
            </a:pPr>
            <a:r>
              <a:rPr lang="es-ES" sz="2000" spc="-5" dirty="0">
                <a:latin typeface="Arial"/>
                <a:cs typeface="Arial"/>
              </a:rPr>
              <a:t>Se otorga un estímulo </a:t>
            </a:r>
            <a:r>
              <a:rPr lang="es-ES" sz="2000" dirty="0">
                <a:latin typeface="Arial"/>
                <a:cs typeface="Arial"/>
              </a:rPr>
              <a:t>fiscal </a:t>
            </a:r>
            <a:r>
              <a:rPr lang="es-ES" sz="2000" spc="-5" dirty="0">
                <a:latin typeface="Arial"/>
                <a:cs typeface="Arial"/>
              </a:rPr>
              <a:t>a los adquirentes que utilicen los  combustibles fósiles a que se refiere el artículo 2o., fracción I,  inciso H) de la LIEPS, en </a:t>
            </a:r>
            <a:r>
              <a:rPr lang="es-ES" sz="2000" spc="-10" dirty="0">
                <a:latin typeface="Arial"/>
                <a:cs typeface="Arial"/>
              </a:rPr>
              <a:t>sus </a:t>
            </a:r>
            <a:r>
              <a:rPr lang="es-ES" sz="2000" spc="-5" dirty="0">
                <a:latin typeface="Arial"/>
                <a:cs typeface="Arial"/>
              </a:rPr>
              <a:t>procesos productivos para la  elaboración de otros bienes </a:t>
            </a:r>
            <a:r>
              <a:rPr lang="es-ES" sz="2000" dirty="0">
                <a:latin typeface="Arial"/>
                <a:cs typeface="Arial"/>
              </a:rPr>
              <a:t>y </a:t>
            </a:r>
            <a:r>
              <a:rPr lang="es-ES" sz="2000" spc="-5" dirty="0">
                <a:latin typeface="Arial"/>
                <a:cs typeface="Arial"/>
              </a:rPr>
              <a:t>que en su proceso productivo no  se destinen a la</a:t>
            </a:r>
            <a:r>
              <a:rPr lang="es-ES" sz="2000" spc="5" dirty="0">
                <a:latin typeface="Arial"/>
                <a:cs typeface="Arial"/>
              </a:rPr>
              <a:t> </a:t>
            </a:r>
            <a:r>
              <a:rPr lang="es-ES" sz="2000" spc="-5" dirty="0">
                <a:latin typeface="Arial"/>
                <a:cs typeface="Arial"/>
              </a:rPr>
              <a:t>combustión.</a:t>
            </a:r>
            <a:endParaRPr lang="es-ES" sz="2000" dirty="0">
              <a:latin typeface="Arial"/>
              <a:cs typeface="Arial"/>
            </a:endParaRPr>
          </a:p>
          <a:p>
            <a:pPr>
              <a:lnSpc>
                <a:spcPct val="100000"/>
              </a:lnSpc>
            </a:pPr>
            <a:endParaRPr lang="es-ES" sz="2000" dirty="0">
              <a:latin typeface="Times New Roman"/>
              <a:cs typeface="Times New Roman"/>
            </a:endParaRPr>
          </a:p>
          <a:p>
            <a:pPr marL="129539" marR="83820" algn="just">
              <a:lnSpc>
                <a:spcPct val="100000"/>
              </a:lnSpc>
              <a:spcBef>
                <a:spcPts val="5"/>
              </a:spcBef>
            </a:pPr>
            <a:r>
              <a:rPr lang="es-ES" sz="2000" spc="-5" dirty="0">
                <a:latin typeface="Arial"/>
                <a:cs typeface="Arial"/>
              </a:rPr>
              <a:t>Será igual al que resulte de multiplicar la cuota del IEPS que  corresponda, por la cantidad </a:t>
            </a:r>
            <a:r>
              <a:rPr lang="es-ES" sz="2000" spc="-10" dirty="0">
                <a:latin typeface="Arial"/>
                <a:cs typeface="Arial"/>
              </a:rPr>
              <a:t>de </a:t>
            </a:r>
            <a:r>
              <a:rPr lang="es-ES" sz="2000" spc="-5" dirty="0">
                <a:latin typeface="Arial"/>
                <a:cs typeface="Arial"/>
              </a:rPr>
              <a:t>combustible consumido </a:t>
            </a:r>
            <a:r>
              <a:rPr lang="es-ES" sz="2000" spc="-10" dirty="0">
                <a:latin typeface="Arial"/>
                <a:cs typeface="Arial"/>
              </a:rPr>
              <a:t>en </a:t>
            </a:r>
            <a:r>
              <a:rPr lang="es-ES" sz="2000" spc="-5" dirty="0">
                <a:latin typeface="Arial"/>
                <a:cs typeface="Arial"/>
              </a:rPr>
              <a:t>un  </a:t>
            </a:r>
            <a:r>
              <a:rPr lang="es-ES" sz="2000" dirty="0">
                <a:latin typeface="Arial"/>
                <a:cs typeface="Arial"/>
              </a:rPr>
              <a:t>mes , </a:t>
            </a:r>
            <a:r>
              <a:rPr lang="es-ES" sz="2000" spc="-5" dirty="0">
                <a:latin typeface="Arial"/>
                <a:cs typeface="Arial"/>
              </a:rPr>
              <a:t>que no se haya sometido a un proceso de</a:t>
            </a:r>
            <a:r>
              <a:rPr lang="es-ES" sz="2000" spc="30" dirty="0">
                <a:latin typeface="Arial"/>
                <a:cs typeface="Arial"/>
              </a:rPr>
              <a:t> </a:t>
            </a:r>
            <a:r>
              <a:rPr lang="es-ES" sz="2000" spc="-5" dirty="0">
                <a:latin typeface="Arial"/>
                <a:cs typeface="Arial"/>
              </a:rPr>
              <a:t>combustión.</a:t>
            </a:r>
            <a:endParaRPr lang="es-ES" sz="2000" dirty="0">
              <a:latin typeface="Arial"/>
              <a:cs typeface="Arial"/>
            </a:endParaRPr>
          </a:p>
        </p:txBody>
      </p:sp>
    </p:spTree>
    <p:extLst>
      <p:ext uri="{BB962C8B-B14F-4D97-AF65-F5344CB8AC3E}">
        <p14:creationId xmlns:p14="http://schemas.microsoft.com/office/powerpoint/2010/main" val="10336586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454401" y="1441289"/>
            <a:ext cx="8117794" cy="4488140"/>
          </a:xfrm>
          <a:prstGeom prst="rect">
            <a:avLst/>
          </a:prstGeom>
        </p:spPr>
      </p:pic>
      <p:sp>
        <p:nvSpPr>
          <p:cNvPr id="5" name="object 16"/>
          <p:cNvSpPr/>
          <p:nvPr/>
        </p:nvSpPr>
        <p:spPr>
          <a:xfrm>
            <a:off x="131003" y="554804"/>
            <a:ext cx="9012997" cy="5511057"/>
          </a:xfrm>
          <a:custGeom>
            <a:avLst/>
            <a:gdLst/>
            <a:ahLst/>
            <a:cxnLst/>
            <a:rect l="l" t="t" r="r" b="b"/>
            <a:pathLst>
              <a:path w="4558665" h="3415665">
                <a:moveTo>
                  <a:pt x="0" y="3415283"/>
                </a:moveTo>
                <a:lnTo>
                  <a:pt x="4558283" y="3415283"/>
                </a:lnTo>
                <a:lnTo>
                  <a:pt x="4558283" y="0"/>
                </a:lnTo>
                <a:lnTo>
                  <a:pt x="0" y="0"/>
                </a:lnTo>
                <a:lnTo>
                  <a:pt x="0" y="3415283"/>
                </a:lnTo>
                <a:close/>
              </a:path>
            </a:pathLst>
          </a:custGeom>
          <a:ln w="12191">
            <a:solidFill>
              <a:srgbClr val="000000"/>
            </a:solidFill>
          </a:ln>
        </p:spPr>
        <p:txBody>
          <a:bodyPr wrap="square" lIns="0" tIns="0" rIns="0" bIns="0" rtlCol="0"/>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6" name="object 13"/>
          <p:cNvSpPr txBox="1"/>
          <p:nvPr/>
        </p:nvSpPr>
        <p:spPr>
          <a:xfrm>
            <a:off x="1952137" y="713198"/>
            <a:ext cx="5507320" cy="382156"/>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Arial"/>
                <a:cs typeface="Arial"/>
              </a:rPr>
              <a:t>Art. </a:t>
            </a:r>
            <a:r>
              <a:rPr sz="2400" b="1" dirty="0">
                <a:latin typeface="Arial"/>
                <a:cs typeface="Arial"/>
              </a:rPr>
              <a:t>2. </a:t>
            </a:r>
            <a:r>
              <a:rPr sz="2400" b="1" spc="-5" dirty="0">
                <a:latin typeface="Arial"/>
                <a:cs typeface="Arial"/>
              </a:rPr>
              <a:t>fracción </a:t>
            </a:r>
            <a:r>
              <a:rPr sz="2400" b="1" dirty="0">
                <a:latin typeface="Arial"/>
                <a:cs typeface="Arial"/>
              </a:rPr>
              <a:t>I, </a:t>
            </a:r>
            <a:r>
              <a:rPr sz="2400" b="1" spc="-5" dirty="0">
                <a:latin typeface="Arial"/>
                <a:cs typeface="Arial"/>
              </a:rPr>
              <a:t>inciso H)</a:t>
            </a:r>
            <a:r>
              <a:rPr sz="2400" b="1" dirty="0">
                <a:latin typeface="Arial"/>
                <a:cs typeface="Arial"/>
              </a:rPr>
              <a:t> </a:t>
            </a:r>
            <a:r>
              <a:rPr sz="2400" b="1" spc="-5" dirty="0">
                <a:latin typeface="Arial"/>
                <a:cs typeface="Arial"/>
              </a:rPr>
              <a:t>(LIEPS)</a:t>
            </a:r>
            <a:endParaRPr sz="2400" dirty="0">
              <a:latin typeface="Arial"/>
              <a:cs typeface="Arial"/>
            </a:endParaRPr>
          </a:p>
        </p:txBody>
      </p:sp>
    </p:spTree>
    <p:extLst>
      <p:ext uri="{BB962C8B-B14F-4D97-AF65-F5344CB8AC3E}">
        <p14:creationId xmlns:p14="http://schemas.microsoft.com/office/powerpoint/2010/main" val="42675721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0462" y="1257558"/>
            <a:ext cx="7533436" cy="3478517"/>
          </a:xfrm>
          <a:prstGeom prst="rect">
            <a:avLst/>
          </a:prstGeom>
        </p:spPr>
        <p:txBody>
          <a:bodyPr wrap="square">
            <a:spAutoFit/>
          </a:bodyPr>
          <a:lstStyle/>
          <a:p>
            <a:pPr marL="129539">
              <a:lnSpc>
                <a:spcPct val="100000"/>
              </a:lnSpc>
              <a:spcBef>
                <a:spcPts val="1040"/>
              </a:spcBef>
            </a:pPr>
            <a:r>
              <a:rPr lang="es-ES" b="1" dirty="0">
                <a:latin typeface="Arial"/>
                <a:cs typeface="Arial"/>
              </a:rPr>
              <a:t>VI.- </a:t>
            </a:r>
            <a:r>
              <a:rPr lang="es-ES" dirty="0">
                <a:latin typeface="Arial"/>
                <a:cs typeface="Arial"/>
              </a:rPr>
              <a:t>. </a:t>
            </a:r>
            <a:r>
              <a:rPr lang="es-ES" b="1" spc="-5" dirty="0">
                <a:latin typeface="Arial"/>
                <a:cs typeface="Arial"/>
              </a:rPr>
              <a:t>Usuarios de Combustibles</a:t>
            </a:r>
            <a:r>
              <a:rPr lang="es-ES" b="1" spc="-35" dirty="0">
                <a:latin typeface="Arial"/>
                <a:cs typeface="Arial"/>
              </a:rPr>
              <a:t> </a:t>
            </a:r>
            <a:r>
              <a:rPr lang="es-ES" b="1" spc="-5" dirty="0">
                <a:latin typeface="Arial"/>
                <a:cs typeface="Arial"/>
              </a:rPr>
              <a:t>Fósiles.</a:t>
            </a:r>
            <a:endParaRPr lang="es-ES" dirty="0">
              <a:latin typeface="Arial"/>
              <a:cs typeface="Arial"/>
            </a:endParaRPr>
          </a:p>
          <a:p>
            <a:pPr marL="129539">
              <a:lnSpc>
                <a:spcPct val="100000"/>
              </a:lnSpc>
            </a:pPr>
            <a:r>
              <a:rPr lang="es-ES" b="1" dirty="0">
                <a:latin typeface="Arial"/>
                <a:cs typeface="Arial"/>
              </a:rPr>
              <a:t>….</a:t>
            </a:r>
            <a:endParaRPr lang="es-ES" dirty="0">
              <a:latin typeface="Arial"/>
              <a:cs typeface="Arial"/>
            </a:endParaRPr>
          </a:p>
          <a:p>
            <a:pPr>
              <a:lnSpc>
                <a:spcPct val="100000"/>
              </a:lnSpc>
            </a:pPr>
            <a:endParaRPr lang="es-ES" sz="2000" dirty="0">
              <a:latin typeface="Times New Roman"/>
              <a:cs typeface="Times New Roman"/>
            </a:endParaRPr>
          </a:p>
          <a:p>
            <a:pPr marL="129539" marR="82550" algn="just">
              <a:lnSpc>
                <a:spcPct val="100000"/>
              </a:lnSpc>
            </a:pPr>
            <a:r>
              <a:rPr lang="es-ES" b="1" dirty="0">
                <a:latin typeface="Arial"/>
                <a:cs typeface="Arial"/>
              </a:rPr>
              <a:t>El </a:t>
            </a:r>
            <a:r>
              <a:rPr lang="es-ES" b="1" spc="-5" dirty="0" err="1">
                <a:latin typeface="Arial"/>
                <a:cs typeface="Arial"/>
              </a:rPr>
              <a:t>acreditamiento</a:t>
            </a:r>
            <a:r>
              <a:rPr lang="es-ES" b="1" spc="-5" dirty="0">
                <a:latin typeface="Arial"/>
                <a:cs typeface="Arial"/>
              </a:rPr>
              <a:t> únicamente podrá efectuarse contra </a:t>
            </a:r>
            <a:r>
              <a:rPr lang="es-ES" b="1" dirty="0">
                <a:latin typeface="Arial"/>
                <a:cs typeface="Arial"/>
              </a:rPr>
              <a:t>el  ISR </a:t>
            </a:r>
            <a:r>
              <a:rPr lang="es-ES" b="1" spc="-5" dirty="0">
                <a:latin typeface="Arial"/>
                <a:cs typeface="Arial"/>
              </a:rPr>
              <a:t>causado </a:t>
            </a:r>
            <a:r>
              <a:rPr lang="es-ES" b="1" dirty="0">
                <a:latin typeface="Arial"/>
                <a:cs typeface="Arial"/>
              </a:rPr>
              <a:t>en </a:t>
            </a:r>
            <a:r>
              <a:rPr lang="es-ES" b="1" spc="-5" dirty="0">
                <a:latin typeface="Arial"/>
                <a:cs typeface="Arial"/>
              </a:rPr>
              <a:t>el ejercicio, </a:t>
            </a:r>
            <a:r>
              <a:rPr lang="es-ES" spc="-5" dirty="0">
                <a:latin typeface="Arial"/>
                <a:cs typeface="Arial"/>
              </a:rPr>
              <a:t>correspondiente al </a:t>
            </a:r>
            <a:r>
              <a:rPr lang="es-ES" dirty="0">
                <a:latin typeface="Arial"/>
                <a:cs typeface="Arial"/>
              </a:rPr>
              <a:t>mismo  </a:t>
            </a:r>
            <a:r>
              <a:rPr lang="es-ES" spc="-5" dirty="0">
                <a:latin typeface="Arial"/>
                <a:cs typeface="Arial"/>
              </a:rPr>
              <a:t>ejercicio en que se adquieran los combustibles; en caso </a:t>
            </a:r>
            <a:r>
              <a:rPr lang="es-ES" spc="-10" dirty="0">
                <a:latin typeface="Arial"/>
                <a:cs typeface="Arial"/>
              </a:rPr>
              <a:t>de </a:t>
            </a:r>
            <a:r>
              <a:rPr lang="es-ES" spc="-5" dirty="0">
                <a:latin typeface="Arial"/>
                <a:cs typeface="Arial"/>
              </a:rPr>
              <a:t>no  hacerlo, perderá el derecho a realizarlo con</a:t>
            </a:r>
            <a:r>
              <a:rPr lang="es-ES" spc="40" dirty="0">
                <a:latin typeface="Arial"/>
                <a:cs typeface="Arial"/>
              </a:rPr>
              <a:t> </a:t>
            </a:r>
            <a:r>
              <a:rPr lang="es-ES" spc="-5" dirty="0">
                <a:latin typeface="Arial"/>
                <a:cs typeface="Arial"/>
              </a:rPr>
              <a:t>posterioridad.</a:t>
            </a:r>
            <a:endParaRPr lang="es-ES" dirty="0">
              <a:latin typeface="Arial"/>
              <a:cs typeface="Arial"/>
            </a:endParaRPr>
          </a:p>
          <a:p>
            <a:pPr>
              <a:lnSpc>
                <a:spcPct val="100000"/>
              </a:lnSpc>
              <a:spcBef>
                <a:spcPts val="5"/>
              </a:spcBef>
            </a:pPr>
            <a:endParaRPr lang="es-ES" sz="2000" dirty="0">
              <a:latin typeface="Times New Roman"/>
              <a:cs typeface="Times New Roman"/>
            </a:endParaRPr>
          </a:p>
          <a:p>
            <a:pPr marL="129539" marR="82550" algn="just">
              <a:lnSpc>
                <a:spcPct val="100000"/>
              </a:lnSpc>
            </a:pPr>
            <a:r>
              <a:rPr lang="es-ES" spc="-5" dirty="0">
                <a:latin typeface="Arial"/>
                <a:cs typeface="Arial"/>
              </a:rPr>
              <a:t>Se faculta al </a:t>
            </a:r>
            <a:r>
              <a:rPr lang="es-ES" spc="-35" dirty="0">
                <a:latin typeface="Arial"/>
                <a:cs typeface="Arial"/>
              </a:rPr>
              <a:t>SAT </a:t>
            </a:r>
            <a:r>
              <a:rPr lang="es-ES" spc="-5" dirty="0">
                <a:latin typeface="Arial"/>
                <a:cs typeface="Arial"/>
              </a:rPr>
              <a:t>para que emita las RCG, que determinen los  porcentajes máximos de utilización del combustible no sujeto a  proceso </a:t>
            </a:r>
            <a:r>
              <a:rPr lang="es-ES" spc="-10" dirty="0">
                <a:latin typeface="Arial"/>
                <a:cs typeface="Arial"/>
              </a:rPr>
              <a:t>de </a:t>
            </a:r>
            <a:r>
              <a:rPr lang="es-ES" spc="-5" dirty="0">
                <a:latin typeface="Arial"/>
                <a:cs typeface="Arial"/>
              </a:rPr>
              <a:t>combustión por tipo de industria, </a:t>
            </a:r>
            <a:r>
              <a:rPr lang="es-ES" dirty="0">
                <a:latin typeface="Arial"/>
                <a:cs typeface="Arial"/>
              </a:rPr>
              <a:t>así </a:t>
            </a:r>
            <a:r>
              <a:rPr lang="es-ES" spc="-5" dirty="0">
                <a:latin typeface="Arial"/>
                <a:cs typeface="Arial"/>
              </a:rPr>
              <a:t>como las  </a:t>
            </a:r>
            <a:r>
              <a:rPr lang="es-ES" dirty="0">
                <a:latin typeface="Arial"/>
                <a:cs typeface="Arial"/>
              </a:rPr>
              <a:t>demás </a:t>
            </a:r>
            <a:r>
              <a:rPr lang="es-ES" spc="-5" dirty="0">
                <a:latin typeface="Arial"/>
                <a:cs typeface="Arial"/>
              </a:rPr>
              <a:t>disposiciones</a:t>
            </a:r>
            <a:r>
              <a:rPr lang="es-ES" spc="-40" dirty="0">
                <a:latin typeface="Arial"/>
                <a:cs typeface="Arial"/>
              </a:rPr>
              <a:t> </a:t>
            </a:r>
            <a:r>
              <a:rPr lang="es-ES" spc="-5" dirty="0">
                <a:latin typeface="Arial"/>
                <a:cs typeface="Arial"/>
              </a:rPr>
              <a:t>aplicables..</a:t>
            </a:r>
            <a:endParaRPr lang="es-ES" dirty="0">
              <a:latin typeface="Arial"/>
              <a:cs typeface="Arial"/>
            </a:endParaRPr>
          </a:p>
        </p:txBody>
      </p:sp>
    </p:spTree>
    <p:extLst>
      <p:ext uri="{BB962C8B-B14F-4D97-AF65-F5344CB8AC3E}">
        <p14:creationId xmlns:p14="http://schemas.microsoft.com/office/powerpoint/2010/main" val="26904072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6089" y="726953"/>
            <a:ext cx="7780029" cy="4247317"/>
          </a:xfrm>
          <a:prstGeom prst="rect">
            <a:avLst/>
          </a:prstGeom>
        </p:spPr>
        <p:txBody>
          <a:bodyPr wrap="square">
            <a:spAutoFit/>
          </a:bodyPr>
          <a:lstStyle/>
          <a:p>
            <a:pPr marL="129539">
              <a:lnSpc>
                <a:spcPct val="100000"/>
              </a:lnSpc>
            </a:pPr>
            <a:r>
              <a:rPr lang="es-ES" b="1" dirty="0">
                <a:latin typeface="Arial"/>
                <a:cs typeface="Arial"/>
              </a:rPr>
              <a:t>VII.-</a:t>
            </a:r>
            <a:r>
              <a:rPr lang="es-ES" b="1" spc="-30" dirty="0">
                <a:latin typeface="Arial"/>
                <a:cs typeface="Arial"/>
              </a:rPr>
              <a:t> </a:t>
            </a:r>
            <a:r>
              <a:rPr lang="es-ES" b="1" spc="-5" dirty="0">
                <a:latin typeface="Arial"/>
                <a:cs typeface="Arial"/>
              </a:rPr>
              <a:t>Mineros.</a:t>
            </a:r>
            <a:endParaRPr lang="es-ES" dirty="0">
              <a:latin typeface="Arial"/>
              <a:cs typeface="Arial"/>
            </a:endParaRPr>
          </a:p>
          <a:p>
            <a:pPr marL="129539" marR="82550" algn="just">
              <a:lnSpc>
                <a:spcPct val="100000"/>
              </a:lnSpc>
              <a:spcBef>
                <a:spcPts val="720"/>
              </a:spcBef>
            </a:pPr>
            <a:r>
              <a:rPr lang="es-ES" b="1" spc="-5" dirty="0">
                <a:latin typeface="Arial"/>
                <a:cs typeface="Arial"/>
              </a:rPr>
              <a:t>Se otorga un estímulo a los contribuyentes titulares </a:t>
            </a:r>
            <a:r>
              <a:rPr lang="es-ES" b="1" spc="-10" dirty="0">
                <a:latin typeface="Arial"/>
                <a:cs typeface="Arial"/>
              </a:rPr>
              <a:t>de  </a:t>
            </a:r>
            <a:r>
              <a:rPr lang="es-ES" b="1" spc="-5" dirty="0">
                <a:latin typeface="Arial"/>
                <a:cs typeface="Arial"/>
              </a:rPr>
              <a:t>concesiones y asignaciones mineras </a:t>
            </a:r>
            <a:r>
              <a:rPr lang="es-ES" b="1" spc="-10" dirty="0">
                <a:latin typeface="Arial"/>
                <a:cs typeface="Arial"/>
              </a:rPr>
              <a:t>cuyos </a:t>
            </a:r>
            <a:r>
              <a:rPr lang="es-ES" b="1" spc="-5" dirty="0">
                <a:latin typeface="Arial"/>
                <a:cs typeface="Arial"/>
              </a:rPr>
              <a:t>ingresos  brutos por </a:t>
            </a:r>
            <a:r>
              <a:rPr lang="es-ES" b="1" spc="-10" dirty="0">
                <a:latin typeface="Arial"/>
                <a:cs typeface="Arial"/>
              </a:rPr>
              <a:t>ventas </a:t>
            </a:r>
            <a:r>
              <a:rPr lang="es-ES" b="1" spc="-5" dirty="0">
                <a:latin typeface="Arial"/>
                <a:cs typeface="Arial"/>
              </a:rPr>
              <a:t>de minerales, sea menor de 50 millones  de</a:t>
            </a:r>
            <a:r>
              <a:rPr lang="es-ES" b="1" spc="-10" dirty="0">
                <a:latin typeface="Arial"/>
                <a:cs typeface="Arial"/>
              </a:rPr>
              <a:t> </a:t>
            </a:r>
            <a:r>
              <a:rPr lang="es-ES" b="1" spc="-5" dirty="0">
                <a:latin typeface="Arial"/>
                <a:cs typeface="Arial"/>
              </a:rPr>
              <a:t>pesos</a:t>
            </a:r>
            <a:r>
              <a:rPr lang="es-ES" b="1" spc="-5" dirty="0" smtClean="0">
                <a:latin typeface="Arial"/>
                <a:cs typeface="Arial"/>
              </a:rPr>
              <a:t>,</a:t>
            </a:r>
          </a:p>
          <a:p>
            <a:pPr marL="129539" marR="82550" algn="just">
              <a:lnSpc>
                <a:spcPct val="100000"/>
              </a:lnSpc>
              <a:spcBef>
                <a:spcPts val="720"/>
              </a:spcBef>
            </a:pPr>
            <a:endParaRPr lang="es-ES" dirty="0">
              <a:latin typeface="Arial"/>
              <a:cs typeface="Arial"/>
            </a:endParaRPr>
          </a:p>
          <a:p>
            <a:pPr marL="129539" marR="82550" algn="just">
              <a:lnSpc>
                <a:spcPct val="100000"/>
              </a:lnSpc>
              <a:spcBef>
                <a:spcPts val="720"/>
              </a:spcBef>
            </a:pPr>
            <a:r>
              <a:rPr lang="es-ES" spc="-5" dirty="0">
                <a:latin typeface="Arial"/>
                <a:cs typeface="Arial"/>
              </a:rPr>
              <a:t>Consistente </a:t>
            </a:r>
            <a:r>
              <a:rPr lang="es-ES" spc="-10" dirty="0">
                <a:latin typeface="Arial"/>
                <a:cs typeface="Arial"/>
              </a:rPr>
              <a:t>en </a:t>
            </a:r>
            <a:r>
              <a:rPr lang="es-ES" spc="-5" dirty="0">
                <a:latin typeface="Arial"/>
                <a:cs typeface="Arial"/>
              </a:rPr>
              <a:t>el </a:t>
            </a:r>
            <a:r>
              <a:rPr lang="es-ES" spc="-5" dirty="0" err="1">
                <a:latin typeface="Arial"/>
                <a:cs typeface="Arial"/>
              </a:rPr>
              <a:t>acreditamiento</a:t>
            </a:r>
            <a:r>
              <a:rPr lang="es-ES" spc="-5" dirty="0">
                <a:latin typeface="Arial"/>
                <a:cs typeface="Arial"/>
              </a:rPr>
              <a:t> del </a:t>
            </a:r>
            <a:r>
              <a:rPr lang="es-ES" b="1" spc="-10" dirty="0">
                <a:latin typeface="Arial"/>
                <a:cs typeface="Arial"/>
              </a:rPr>
              <a:t>Derecho </a:t>
            </a:r>
            <a:r>
              <a:rPr lang="es-ES" b="1" spc="-5" dirty="0">
                <a:latin typeface="Arial"/>
                <a:cs typeface="Arial"/>
              </a:rPr>
              <a:t>Especial Sobre  Minería a que se refiere el artículo 268 de </a:t>
            </a:r>
            <a:r>
              <a:rPr lang="es-ES" b="1" dirty="0">
                <a:latin typeface="Arial"/>
                <a:cs typeface="Arial"/>
              </a:rPr>
              <a:t>la </a:t>
            </a:r>
            <a:r>
              <a:rPr lang="es-ES" b="1" spc="-5" dirty="0">
                <a:latin typeface="Arial"/>
                <a:cs typeface="Arial"/>
              </a:rPr>
              <a:t>Ley Federal de  Derechos </a:t>
            </a:r>
            <a:r>
              <a:rPr lang="es-ES" spc="-5" dirty="0">
                <a:latin typeface="Arial"/>
                <a:cs typeface="Arial"/>
              </a:rPr>
              <a:t>que haya pagado en el ejercicio de que se</a:t>
            </a:r>
            <a:r>
              <a:rPr lang="es-ES" spc="60" dirty="0">
                <a:latin typeface="Arial"/>
                <a:cs typeface="Arial"/>
              </a:rPr>
              <a:t> </a:t>
            </a:r>
            <a:r>
              <a:rPr lang="es-ES" spc="-5" dirty="0">
                <a:latin typeface="Arial"/>
                <a:cs typeface="Arial"/>
              </a:rPr>
              <a:t>trate</a:t>
            </a:r>
            <a:r>
              <a:rPr lang="es-ES" spc="-5" dirty="0" smtClean="0">
                <a:latin typeface="Arial"/>
                <a:cs typeface="Arial"/>
              </a:rPr>
              <a:t>.</a:t>
            </a:r>
          </a:p>
          <a:p>
            <a:pPr marL="129539" marR="82550" algn="just">
              <a:lnSpc>
                <a:spcPct val="100000"/>
              </a:lnSpc>
              <a:spcBef>
                <a:spcPts val="720"/>
              </a:spcBef>
            </a:pPr>
            <a:endParaRPr lang="es-ES" dirty="0">
              <a:latin typeface="Arial"/>
              <a:cs typeface="Arial"/>
            </a:endParaRPr>
          </a:p>
          <a:p>
            <a:pPr marL="129539" marR="81915" algn="just">
              <a:lnSpc>
                <a:spcPct val="100000"/>
              </a:lnSpc>
              <a:spcBef>
                <a:spcPts val="720"/>
              </a:spcBef>
            </a:pPr>
            <a:r>
              <a:rPr lang="es-ES" b="1" dirty="0">
                <a:latin typeface="Arial"/>
                <a:cs typeface="Arial"/>
              </a:rPr>
              <a:t>El </a:t>
            </a:r>
            <a:r>
              <a:rPr lang="es-ES" b="1" spc="-5" dirty="0" err="1">
                <a:latin typeface="Arial"/>
                <a:cs typeface="Arial"/>
              </a:rPr>
              <a:t>acreditamiento</a:t>
            </a:r>
            <a:r>
              <a:rPr lang="es-ES" b="1" spc="-5" dirty="0">
                <a:latin typeface="Arial"/>
                <a:cs typeface="Arial"/>
              </a:rPr>
              <a:t> únicamente podrá efectuarse contra </a:t>
            </a:r>
            <a:r>
              <a:rPr lang="es-ES" b="1" dirty="0">
                <a:latin typeface="Arial"/>
                <a:cs typeface="Arial"/>
              </a:rPr>
              <a:t>el  ISR </a:t>
            </a:r>
            <a:r>
              <a:rPr lang="es-ES" b="1" spc="-5" dirty="0">
                <a:latin typeface="Arial"/>
                <a:cs typeface="Arial"/>
              </a:rPr>
              <a:t>a cargo, </a:t>
            </a:r>
            <a:r>
              <a:rPr lang="es-ES" spc="-5" dirty="0">
                <a:latin typeface="Arial"/>
                <a:cs typeface="Arial"/>
              </a:rPr>
              <a:t>que tengan los concesionarios o asignatarios  mineros, correspondiente al </a:t>
            </a:r>
            <a:r>
              <a:rPr lang="es-ES" dirty="0">
                <a:latin typeface="Arial"/>
                <a:cs typeface="Arial"/>
              </a:rPr>
              <a:t>mismo</a:t>
            </a:r>
            <a:r>
              <a:rPr lang="es-ES" spc="-45" dirty="0">
                <a:latin typeface="Arial"/>
                <a:cs typeface="Arial"/>
              </a:rPr>
              <a:t> </a:t>
            </a:r>
            <a:r>
              <a:rPr lang="es-ES" spc="-5" dirty="0">
                <a:latin typeface="Arial"/>
                <a:cs typeface="Arial"/>
              </a:rPr>
              <a:t>ejercicio.</a:t>
            </a:r>
            <a:endParaRPr lang="es-ES" dirty="0">
              <a:latin typeface="Arial"/>
              <a:cs typeface="Arial"/>
            </a:endParaRPr>
          </a:p>
          <a:p>
            <a:pPr marL="129539" algn="just">
              <a:lnSpc>
                <a:spcPct val="100000"/>
              </a:lnSpc>
              <a:spcBef>
                <a:spcPts val="720"/>
              </a:spcBef>
            </a:pPr>
            <a:r>
              <a:rPr lang="es-ES" spc="-5" dirty="0">
                <a:latin typeface="Arial"/>
                <a:cs typeface="Arial"/>
              </a:rPr>
              <a:t>El </a:t>
            </a:r>
            <a:r>
              <a:rPr lang="es-ES" spc="-30" dirty="0">
                <a:latin typeface="Arial"/>
                <a:cs typeface="Arial"/>
              </a:rPr>
              <a:t>SAT </a:t>
            </a:r>
            <a:r>
              <a:rPr lang="es-ES" spc="-5" dirty="0">
                <a:latin typeface="Arial"/>
                <a:cs typeface="Arial"/>
              </a:rPr>
              <a:t>podrá expedir las DCG para su correcta</a:t>
            </a:r>
            <a:r>
              <a:rPr lang="es-ES" spc="25" dirty="0">
                <a:latin typeface="Arial"/>
                <a:cs typeface="Arial"/>
              </a:rPr>
              <a:t> </a:t>
            </a:r>
            <a:r>
              <a:rPr lang="es-ES" spc="-5" dirty="0">
                <a:latin typeface="Arial"/>
                <a:cs typeface="Arial"/>
              </a:rPr>
              <a:t>aplicación</a:t>
            </a:r>
            <a:endParaRPr lang="es-ES" dirty="0">
              <a:latin typeface="Arial"/>
              <a:cs typeface="Arial"/>
            </a:endParaRPr>
          </a:p>
        </p:txBody>
      </p:sp>
    </p:spTree>
    <p:extLst>
      <p:ext uri="{BB962C8B-B14F-4D97-AF65-F5344CB8AC3E}">
        <p14:creationId xmlns:p14="http://schemas.microsoft.com/office/powerpoint/2010/main" val="17040327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8131" y="264957"/>
            <a:ext cx="8014293" cy="5062925"/>
          </a:xfrm>
          <a:prstGeom prst="rect">
            <a:avLst/>
          </a:prstGeom>
        </p:spPr>
        <p:txBody>
          <a:bodyPr wrap="square">
            <a:spAutoFit/>
          </a:bodyPr>
          <a:lstStyle/>
          <a:p>
            <a:pPr>
              <a:lnSpc>
                <a:spcPct val="100000"/>
              </a:lnSpc>
            </a:pPr>
            <a:endParaRPr lang="es-ES" sz="2000" dirty="0">
              <a:latin typeface="Times New Roman"/>
              <a:cs typeface="Times New Roman"/>
            </a:endParaRPr>
          </a:p>
          <a:p>
            <a:pPr marL="165735">
              <a:lnSpc>
                <a:spcPct val="100000"/>
              </a:lnSpc>
            </a:pPr>
            <a:r>
              <a:rPr lang="es-ES" b="1" dirty="0" smtClean="0">
                <a:latin typeface="Arial"/>
                <a:cs typeface="Arial"/>
              </a:rPr>
              <a:t>VIII</a:t>
            </a:r>
            <a:r>
              <a:rPr lang="es-ES" b="1" dirty="0">
                <a:latin typeface="Arial"/>
                <a:cs typeface="Arial"/>
              </a:rPr>
              <a:t>.- </a:t>
            </a:r>
            <a:r>
              <a:rPr lang="es-ES" b="1" spc="-5" dirty="0">
                <a:latin typeface="Arial"/>
                <a:cs typeface="Arial"/>
              </a:rPr>
              <a:t>Disminución de </a:t>
            </a:r>
            <a:r>
              <a:rPr lang="es-ES" b="1" dirty="0">
                <a:latin typeface="Arial"/>
                <a:cs typeface="Arial"/>
              </a:rPr>
              <a:t>la </a:t>
            </a:r>
            <a:r>
              <a:rPr lang="es-ES" b="1" spc="-5" dirty="0">
                <a:latin typeface="Arial"/>
                <a:cs typeface="Arial"/>
              </a:rPr>
              <a:t>PTU </a:t>
            </a:r>
            <a:r>
              <a:rPr lang="es-ES" b="1" dirty="0">
                <a:latin typeface="Arial"/>
                <a:cs typeface="Arial"/>
              </a:rPr>
              <a:t>en </a:t>
            </a:r>
            <a:r>
              <a:rPr lang="es-ES" b="1" spc="-5" dirty="0">
                <a:latin typeface="Arial"/>
                <a:cs typeface="Arial"/>
              </a:rPr>
              <a:t>Pagos</a:t>
            </a:r>
            <a:r>
              <a:rPr lang="es-ES" b="1" spc="-70" dirty="0">
                <a:latin typeface="Arial"/>
                <a:cs typeface="Arial"/>
              </a:rPr>
              <a:t> </a:t>
            </a:r>
            <a:r>
              <a:rPr lang="es-ES" b="1" spc="-5" dirty="0" smtClean="0">
                <a:latin typeface="Arial"/>
                <a:cs typeface="Arial"/>
              </a:rPr>
              <a:t>Provisionales</a:t>
            </a:r>
          </a:p>
          <a:p>
            <a:pPr marL="165735">
              <a:lnSpc>
                <a:spcPct val="100000"/>
              </a:lnSpc>
            </a:pPr>
            <a:endParaRPr lang="es-ES" dirty="0">
              <a:latin typeface="Arial"/>
              <a:cs typeface="Arial"/>
            </a:endParaRPr>
          </a:p>
          <a:p>
            <a:pPr marL="165735" marR="45720" algn="just">
              <a:lnSpc>
                <a:spcPct val="100000"/>
              </a:lnSpc>
              <a:spcBef>
                <a:spcPts val="720"/>
              </a:spcBef>
            </a:pPr>
            <a:r>
              <a:rPr lang="es-ES" b="1" spc="-5" dirty="0">
                <a:latin typeface="Arial"/>
                <a:cs typeface="Arial"/>
              </a:rPr>
              <a:t>Se otorga un estímulo a los contribuyentes del Título </a:t>
            </a:r>
            <a:r>
              <a:rPr lang="es-ES" b="1" dirty="0">
                <a:latin typeface="Arial"/>
                <a:cs typeface="Arial"/>
              </a:rPr>
              <a:t>II </a:t>
            </a:r>
            <a:r>
              <a:rPr lang="es-ES" b="1" spc="-5" dirty="0">
                <a:latin typeface="Arial"/>
                <a:cs typeface="Arial"/>
              </a:rPr>
              <a:t>de  </a:t>
            </a:r>
            <a:r>
              <a:rPr lang="es-ES" b="1" dirty="0">
                <a:latin typeface="Arial"/>
                <a:cs typeface="Arial"/>
              </a:rPr>
              <a:t>la </a:t>
            </a:r>
            <a:r>
              <a:rPr lang="es-ES" b="1" spc="-5" dirty="0">
                <a:latin typeface="Arial"/>
                <a:cs typeface="Arial"/>
              </a:rPr>
              <a:t>LISR, consistente </a:t>
            </a:r>
            <a:r>
              <a:rPr lang="es-ES" b="1" dirty="0">
                <a:latin typeface="Arial"/>
                <a:cs typeface="Arial"/>
              </a:rPr>
              <a:t>en </a:t>
            </a:r>
            <a:r>
              <a:rPr lang="es-ES" b="1" spc="-5" dirty="0">
                <a:latin typeface="Arial"/>
                <a:cs typeface="Arial"/>
              </a:rPr>
              <a:t>disminuir </a:t>
            </a:r>
            <a:r>
              <a:rPr lang="es-ES" b="1" spc="-10" dirty="0">
                <a:latin typeface="Arial"/>
                <a:cs typeface="Arial"/>
              </a:rPr>
              <a:t>de </a:t>
            </a:r>
            <a:r>
              <a:rPr lang="es-ES" b="1" dirty="0">
                <a:latin typeface="Arial"/>
                <a:cs typeface="Arial"/>
              </a:rPr>
              <a:t>la </a:t>
            </a:r>
            <a:r>
              <a:rPr lang="es-ES" b="1" spc="-50" dirty="0">
                <a:latin typeface="Arial"/>
                <a:cs typeface="Arial"/>
              </a:rPr>
              <a:t>UF, </a:t>
            </a:r>
            <a:r>
              <a:rPr lang="es-ES" b="1" dirty="0">
                <a:latin typeface="Arial"/>
                <a:cs typeface="Arial"/>
              </a:rPr>
              <a:t>la </a:t>
            </a:r>
            <a:r>
              <a:rPr lang="es-ES" b="1" spc="-5" dirty="0">
                <a:latin typeface="Arial"/>
                <a:cs typeface="Arial"/>
              </a:rPr>
              <a:t>PTU pagada  </a:t>
            </a:r>
            <a:r>
              <a:rPr lang="es-ES" b="1" dirty="0">
                <a:latin typeface="Arial"/>
                <a:cs typeface="Arial"/>
              </a:rPr>
              <a:t>en </a:t>
            </a:r>
            <a:r>
              <a:rPr lang="es-ES" b="1" spc="-5" dirty="0">
                <a:latin typeface="Arial"/>
                <a:cs typeface="Arial"/>
              </a:rPr>
              <a:t>el ejercicio </a:t>
            </a:r>
            <a:r>
              <a:rPr lang="es-ES" b="1" dirty="0">
                <a:latin typeface="Arial"/>
                <a:cs typeface="Arial"/>
              </a:rPr>
              <a:t>en </a:t>
            </a:r>
            <a:r>
              <a:rPr lang="es-ES" b="1" spc="-5" dirty="0">
                <a:latin typeface="Arial"/>
                <a:cs typeface="Arial"/>
              </a:rPr>
              <a:t>partes iguales, </a:t>
            </a:r>
            <a:r>
              <a:rPr lang="es-ES" b="1" dirty="0">
                <a:latin typeface="Arial"/>
                <a:cs typeface="Arial"/>
              </a:rPr>
              <a:t>en </a:t>
            </a:r>
            <a:r>
              <a:rPr lang="es-ES" b="1" spc="-5" dirty="0">
                <a:latin typeface="Arial"/>
                <a:cs typeface="Arial"/>
              </a:rPr>
              <a:t>los </a:t>
            </a:r>
            <a:r>
              <a:rPr lang="es-ES" b="1" dirty="0">
                <a:latin typeface="Arial"/>
                <a:cs typeface="Arial"/>
              </a:rPr>
              <a:t>PP </a:t>
            </a:r>
            <a:r>
              <a:rPr lang="es-ES" b="1" spc="-5" dirty="0">
                <a:latin typeface="Arial"/>
                <a:cs typeface="Arial"/>
              </a:rPr>
              <a:t>de </a:t>
            </a:r>
            <a:r>
              <a:rPr lang="es-ES" b="1" spc="-10" dirty="0">
                <a:latin typeface="Arial"/>
                <a:cs typeface="Arial"/>
              </a:rPr>
              <a:t>Mayo </a:t>
            </a:r>
            <a:r>
              <a:rPr lang="es-ES" b="1" spc="-5" dirty="0">
                <a:latin typeface="Arial"/>
                <a:cs typeface="Arial"/>
              </a:rPr>
              <a:t>a  Diciembre, de manera</a:t>
            </a:r>
            <a:r>
              <a:rPr lang="es-ES" b="1" spc="-25" dirty="0">
                <a:latin typeface="Arial"/>
                <a:cs typeface="Arial"/>
              </a:rPr>
              <a:t> </a:t>
            </a:r>
            <a:r>
              <a:rPr lang="es-ES" b="1" spc="-5" dirty="0">
                <a:latin typeface="Arial"/>
                <a:cs typeface="Arial"/>
              </a:rPr>
              <a:t>acumulativa</a:t>
            </a:r>
            <a:r>
              <a:rPr lang="es-ES" b="1" spc="-5" dirty="0" smtClean="0">
                <a:latin typeface="Arial"/>
                <a:cs typeface="Arial"/>
              </a:rPr>
              <a:t>.</a:t>
            </a:r>
          </a:p>
          <a:p>
            <a:pPr marL="165735" marR="45720" algn="just">
              <a:lnSpc>
                <a:spcPct val="100000"/>
              </a:lnSpc>
              <a:spcBef>
                <a:spcPts val="720"/>
              </a:spcBef>
            </a:pPr>
            <a:endParaRPr lang="es-ES" dirty="0">
              <a:latin typeface="Arial"/>
              <a:cs typeface="Arial"/>
            </a:endParaRPr>
          </a:p>
          <a:p>
            <a:pPr marL="165735" marR="69850" algn="just">
              <a:lnSpc>
                <a:spcPct val="150000"/>
              </a:lnSpc>
            </a:pPr>
            <a:r>
              <a:rPr lang="es-ES" spc="-5" dirty="0">
                <a:latin typeface="Arial"/>
                <a:cs typeface="Arial"/>
              </a:rPr>
              <a:t>No será deducible en los términos del artículo 28 fracción XXVI.  Para </a:t>
            </a:r>
            <a:r>
              <a:rPr lang="es-ES" dirty="0">
                <a:latin typeface="Arial"/>
                <a:cs typeface="Arial"/>
              </a:rPr>
              <a:t>estos efectos </a:t>
            </a:r>
            <a:r>
              <a:rPr lang="es-ES" spc="-5" dirty="0">
                <a:latin typeface="Arial"/>
                <a:cs typeface="Arial"/>
              </a:rPr>
              <a:t>se estará a lo</a:t>
            </a:r>
            <a:r>
              <a:rPr lang="es-ES" spc="-45" dirty="0">
                <a:latin typeface="Arial"/>
                <a:cs typeface="Arial"/>
              </a:rPr>
              <a:t> </a:t>
            </a:r>
            <a:r>
              <a:rPr lang="es-ES" spc="-5" dirty="0">
                <a:latin typeface="Arial"/>
                <a:cs typeface="Arial"/>
              </a:rPr>
              <a:t>siguiente</a:t>
            </a:r>
            <a:r>
              <a:rPr lang="es-ES" spc="-5" dirty="0" smtClean="0">
                <a:latin typeface="Arial"/>
                <a:cs typeface="Arial"/>
              </a:rPr>
              <a:t>:</a:t>
            </a:r>
          </a:p>
          <a:p>
            <a:pPr marL="165735" marR="69850" algn="just">
              <a:lnSpc>
                <a:spcPct val="150000"/>
              </a:lnSpc>
            </a:pPr>
            <a:endParaRPr lang="es-ES" dirty="0">
              <a:latin typeface="Arial"/>
              <a:cs typeface="Arial"/>
            </a:endParaRPr>
          </a:p>
          <a:p>
            <a:pPr marL="394335" marR="48260" indent="-228600">
              <a:lnSpc>
                <a:spcPct val="100000"/>
              </a:lnSpc>
              <a:spcBef>
                <a:spcPts val="720"/>
              </a:spcBef>
              <a:buAutoNum type="alphaLcParenR"/>
              <a:tabLst>
                <a:tab pos="394970" algn="l"/>
              </a:tabLst>
            </a:pPr>
            <a:r>
              <a:rPr lang="es-ES" spc="-5" dirty="0">
                <a:latin typeface="Arial"/>
                <a:cs typeface="Arial"/>
              </a:rPr>
              <a:t>Se aplicará hasta por el monto de la Utilidad Fiscal  determinada para el </a:t>
            </a:r>
            <a:r>
              <a:rPr lang="es-ES" dirty="0">
                <a:latin typeface="Arial"/>
                <a:cs typeface="Arial"/>
              </a:rPr>
              <a:t>PP </a:t>
            </a:r>
            <a:r>
              <a:rPr lang="es-ES" spc="-5" dirty="0">
                <a:latin typeface="Arial"/>
                <a:cs typeface="Arial"/>
              </a:rPr>
              <a:t>que</a:t>
            </a:r>
            <a:r>
              <a:rPr lang="es-ES" spc="-50" dirty="0">
                <a:latin typeface="Arial"/>
                <a:cs typeface="Arial"/>
              </a:rPr>
              <a:t> </a:t>
            </a:r>
            <a:r>
              <a:rPr lang="es-ES" spc="-5" dirty="0">
                <a:latin typeface="Arial"/>
                <a:cs typeface="Arial"/>
              </a:rPr>
              <a:t>corresponda.</a:t>
            </a:r>
            <a:endParaRPr lang="es-ES" dirty="0">
              <a:latin typeface="Arial"/>
              <a:cs typeface="Arial"/>
            </a:endParaRPr>
          </a:p>
          <a:p>
            <a:pPr marL="165735" marR="45720" algn="just">
              <a:lnSpc>
                <a:spcPct val="100000"/>
              </a:lnSpc>
              <a:spcBef>
                <a:spcPts val="720"/>
              </a:spcBef>
              <a:buAutoNum type="alphaLcParenR"/>
              <a:tabLst>
                <a:tab pos="390525" algn="l"/>
              </a:tabLst>
            </a:pPr>
            <a:r>
              <a:rPr lang="es-ES" spc="-5" dirty="0">
                <a:latin typeface="Arial"/>
                <a:cs typeface="Arial"/>
              </a:rPr>
              <a:t>En ningún caso </a:t>
            </a:r>
            <a:r>
              <a:rPr lang="es-ES" spc="-10" dirty="0">
                <a:latin typeface="Arial"/>
                <a:cs typeface="Arial"/>
              </a:rPr>
              <a:t>se </a:t>
            </a:r>
            <a:r>
              <a:rPr lang="es-ES" spc="-5" dirty="0">
                <a:latin typeface="Arial"/>
                <a:cs typeface="Arial"/>
              </a:rPr>
              <a:t>deberá recalcular el </a:t>
            </a:r>
            <a:r>
              <a:rPr lang="es-ES" spc="-10" dirty="0">
                <a:latin typeface="Arial"/>
                <a:cs typeface="Arial"/>
              </a:rPr>
              <a:t>CU, </a:t>
            </a:r>
            <a:r>
              <a:rPr lang="es-ES" spc="-5" dirty="0">
                <a:latin typeface="Arial"/>
                <a:cs typeface="Arial"/>
              </a:rPr>
              <a:t>con motivo de la  aplicación de </a:t>
            </a:r>
            <a:r>
              <a:rPr lang="es-ES" dirty="0">
                <a:latin typeface="Arial"/>
                <a:cs typeface="Arial"/>
              </a:rPr>
              <a:t>este</a:t>
            </a:r>
            <a:r>
              <a:rPr lang="es-ES" spc="-15" dirty="0">
                <a:latin typeface="Arial"/>
                <a:cs typeface="Arial"/>
              </a:rPr>
              <a:t> </a:t>
            </a:r>
            <a:r>
              <a:rPr lang="es-ES" spc="-5" dirty="0">
                <a:latin typeface="Arial"/>
                <a:cs typeface="Arial"/>
              </a:rPr>
              <a:t>estímulo.</a:t>
            </a:r>
            <a:endParaRPr lang="es-ES" dirty="0">
              <a:latin typeface="Arial"/>
              <a:cs typeface="Arial"/>
            </a:endParaRPr>
          </a:p>
        </p:txBody>
      </p:sp>
    </p:spTree>
    <p:extLst>
      <p:ext uri="{BB962C8B-B14F-4D97-AF65-F5344CB8AC3E}">
        <p14:creationId xmlns:p14="http://schemas.microsoft.com/office/powerpoint/2010/main" val="15723296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27451" y="930338"/>
            <a:ext cx="7656732" cy="4401205"/>
          </a:xfrm>
          <a:prstGeom prst="rect">
            <a:avLst/>
          </a:prstGeom>
        </p:spPr>
        <p:txBody>
          <a:bodyPr wrap="square">
            <a:spAutoFit/>
          </a:bodyPr>
          <a:lstStyle/>
          <a:p>
            <a:pPr marL="129539" marR="81915" algn="just">
              <a:lnSpc>
                <a:spcPct val="100000"/>
              </a:lnSpc>
              <a:spcBef>
                <a:spcPts val="1040"/>
              </a:spcBef>
            </a:pPr>
            <a:r>
              <a:rPr lang="es-ES" sz="2000" b="1" dirty="0">
                <a:latin typeface="Arial"/>
                <a:cs typeface="Arial"/>
              </a:rPr>
              <a:t>IX.- </a:t>
            </a:r>
            <a:r>
              <a:rPr lang="es-ES" sz="2000" b="1" spc="-5" dirty="0">
                <a:latin typeface="Arial"/>
                <a:cs typeface="Arial"/>
              </a:rPr>
              <a:t>Se otorga un estímulo a los contribuyentes que en los  términos del artículo 27, fracción XX, de la LISR, entreguen  </a:t>
            </a:r>
            <a:r>
              <a:rPr lang="es-ES" sz="2000" b="1" dirty="0">
                <a:latin typeface="Arial"/>
                <a:cs typeface="Arial"/>
              </a:rPr>
              <a:t>en </a:t>
            </a:r>
            <a:r>
              <a:rPr lang="es-ES" sz="2000" b="1" spc="-5" dirty="0">
                <a:latin typeface="Arial"/>
                <a:cs typeface="Arial"/>
              </a:rPr>
              <a:t>donación bienes básicos para la subsistencia humana  </a:t>
            </a:r>
            <a:r>
              <a:rPr lang="es-ES" sz="2000" b="1" dirty="0">
                <a:latin typeface="Arial"/>
                <a:cs typeface="Arial"/>
              </a:rPr>
              <a:t>en </a:t>
            </a:r>
            <a:r>
              <a:rPr lang="es-ES" sz="2000" b="1" spc="-5" dirty="0">
                <a:latin typeface="Arial"/>
                <a:cs typeface="Arial"/>
              </a:rPr>
              <a:t>materia de alimentación </a:t>
            </a:r>
            <a:r>
              <a:rPr lang="es-ES" sz="2000" b="1" dirty="0">
                <a:latin typeface="Arial"/>
                <a:cs typeface="Arial"/>
              </a:rPr>
              <a:t>o </a:t>
            </a:r>
            <a:r>
              <a:rPr lang="es-ES" sz="2000" b="1" spc="-5" dirty="0">
                <a:latin typeface="Arial"/>
                <a:cs typeface="Arial"/>
              </a:rPr>
              <a:t>salud a donatarias a  autorizadas, consistente </a:t>
            </a:r>
            <a:r>
              <a:rPr lang="es-ES" sz="2000" b="1" dirty="0">
                <a:latin typeface="Arial"/>
                <a:cs typeface="Arial"/>
              </a:rPr>
              <a:t>en </a:t>
            </a:r>
            <a:r>
              <a:rPr lang="es-ES" sz="2000" b="1" spc="-5" dirty="0">
                <a:latin typeface="Arial"/>
                <a:cs typeface="Arial"/>
              </a:rPr>
              <a:t>una deducción adicional del  5% del costo </a:t>
            </a:r>
            <a:r>
              <a:rPr lang="es-ES" sz="2000" b="1" spc="-10" dirty="0">
                <a:latin typeface="Arial"/>
                <a:cs typeface="Arial"/>
              </a:rPr>
              <a:t>de </a:t>
            </a:r>
            <a:r>
              <a:rPr lang="es-ES" sz="2000" b="1" spc="-5" dirty="0">
                <a:latin typeface="Arial"/>
                <a:cs typeface="Arial"/>
              </a:rPr>
              <a:t>ventas de dichas mercancías, </a:t>
            </a:r>
            <a:r>
              <a:rPr lang="es-ES" sz="2000" b="1" spc="-10" dirty="0">
                <a:latin typeface="Arial"/>
                <a:cs typeface="Arial"/>
              </a:rPr>
              <a:t>que  </a:t>
            </a:r>
            <a:r>
              <a:rPr lang="es-ES" sz="2000" b="1" spc="-5" dirty="0">
                <a:latin typeface="Arial"/>
                <a:cs typeface="Arial"/>
              </a:rPr>
              <a:t>efectivamente se donen y sean aprovechadas para </a:t>
            </a:r>
            <a:r>
              <a:rPr lang="es-ES" sz="2000" b="1" dirty="0">
                <a:latin typeface="Arial"/>
                <a:cs typeface="Arial"/>
              </a:rPr>
              <a:t>el  </a:t>
            </a:r>
            <a:r>
              <a:rPr lang="es-ES" sz="2000" b="1" spc="-5" dirty="0">
                <a:latin typeface="Arial"/>
                <a:cs typeface="Arial"/>
              </a:rPr>
              <a:t>consumo</a:t>
            </a:r>
            <a:r>
              <a:rPr lang="es-ES" sz="2000" b="1" spc="-20" dirty="0">
                <a:latin typeface="Arial"/>
                <a:cs typeface="Arial"/>
              </a:rPr>
              <a:t> </a:t>
            </a:r>
            <a:r>
              <a:rPr lang="es-ES" sz="2000" b="1" spc="-5" dirty="0">
                <a:latin typeface="Arial"/>
                <a:cs typeface="Arial"/>
              </a:rPr>
              <a:t>humano.</a:t>
            </a:r>
            <a:endParaRPr lang="es-ES" sz="2000" dirty="0">
              <a:latin typeface="Arial"/>
              <a:cs typeface="Arial"/>
            </a:endParaRPr>
          </a:p>
          <a:p>
            <a:pPr>
              <a:lnSpc>
                <a:spcPct val="100000"/>
              </a:lnSpc>
            </a:pPr>
            <a:endParaRPr lang="es-ES" sz="2000" dirty="0">
              <a:latin typeface="Times New Roman"/>
              <a:cs typeface="Times New Roman"/>
            </a:endParaRPr>
          </a:p>
          <a:p>
            <a:pPr marL="129539" marR="81915" algn="just">
              <a:lnSpc>
                <a:spcPct val="100000"/>
              </a:lnSpc>
            </a:pPr>
            <a:r>
              <a:rPr lang="es-ES" sz="2000" spc="-5" dirty="0">
                <a:latin typeface="Arial"/>
                <a:cs typeface="Arial"/>
              </a:rPr>
              <a:t>Siempre </a:t>
            </a:r>
            <a:r>
              <a:rPr lang="es-ES" sz="2000" dirty="0">
                <a:latin typeface="Arial"/>
                <a:cs typeface="Arial"/>
              </a:rPr>
              <a:t>y </a:t>
            </a:r>
            <a:r>
              <a:rPr lang="es-ES" sz="2000" spc="-5" dirty="0">
                <a:latin typeface="Arial"/>
                <a:cs typeface="Arial"/>
              </a:rPr>
              <a:t>cuando el margen </a:t>
            </a:r>
            <a:r>
              <a:rPr lang="es-ES" sz="2000" spc="-10" dirty="0">
                <a:latin typeface="Arial"/>
                <a:cs typeface="Arial"/>
              </a:rPr>
              <a:t>de </a:t>
            </a:r>
            <a:r>
              <a:rPr lang="es-ES" sz="2000" spc="-5" dirty="0">
                <a:latin typeface="Arial"/>
                <a:cs typeface="Arial"/>
              </a:rPr>
              <a:t>Utilidad Bruta de las  mercancías donadas en el ejercicio en que se efectúa la  donación, hubiera sido igual o superior al 10%; cuando fuere  </a:t>
            </a:r>
            <a:r>
              <a:rPr lang="es-ES" sz="2000" spc="-15" dirty="0">
                <a:latin typeface="Arial"/>
                <a:cs typeface="Arial"/>
              </a:rPr>
              <a:t>menor, </a:t>
            </a:r>
            <a:r>
              <a:rPr lang="es-ES" sz="2000" spc="-5" dirty="0">
                <a:latin typeface="Arial"/>
                <a:cs typeface="Arial"/>
              </a:rPr>
              <a:t>el % </a:t>
            </a:r>
            <a:r>
              <a:rPr lang="es-ES" sz="2000" spc="-10" dirty="0">
                <a:latin typeface="Arial"/>
                <a:cs typeface="Arial"/>
              </a:rPr>
              <a:t>de </a:t>
            </a:r>
            <a:r>
              <a:rPr lang="es-ES" sz="2000" spc="-5" dirty="0">
                <a:latin typeface="Arial"/>
                <a:cs typeface="Arial"/>
              </a:rPr>
              <a:t>la deducción adicional se reducirá al 50% del  margen.</a:t>
            </a:r>
            <a:endParaRPr lang="es-ES" sz="2000" dirty="0">
              <a:latin typeface="Arial"/>
              <a:cs typeface="Arial"/>
            </a:endParaRPr>
          </a:p>
        </p:txBody>
      </p:sp>
    </p:spTree>
    <p:extLst>
      <p:ext uri="{BB962C8B-B14F-4D97-AF65-F5344CB8AC3E}">
        <p14:creationId xmlns:p14="http://schemas.microsoft.com/office/powerpoint/2010/main" val="7799805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27453" y="665765"/>
            <a:ext cx="7977304" cy="3755515"/>
          </a:xfrm>
          <a:prstGeom prst="rect">
            <a:avLst/>
          </a:prstGeom>
        </p:spPr>
        <p:txBody>
          <a:bodyPr wrap="square">
            <a:spAutoFit/>
          </a:bodyPr>
          <a:lstStyle/>
          <a:p>
            <a:pPr marL="99060">
              <a:lnSpc>
                <a:spcPct val="100000"/>
              </a:lnSpc>
              <a:spcBef>
                <a:spcPts val="5"/>
              </a:spcBef>
            </a:pPr>
            <a:r>
              <a:rPr lang="es-ES" sz="2000" b="1" dirty="0">
                <a:latin typeface="Arial"/>
                <a:cs typeface="Arial"/>
              </a:rPr>
              <a:t>X.- </a:t>
            </a:r>
            <a:r>
              <a:rPr lang="es-ES" sz="2000" b="1" spc="-5" dirty="0">
                <a:latin typeface="Arial"/>
                <a:cs typeface="Arial"/>
              </a:rPr>
              <a:t>Empleadores de</a:t>
            </a:r>
            <a:r>
              <a:rPr lang="es-ES" sz="2000" b="1" spc="-40" dirty="0">
                <a:latin typeface="Arial"/>
                <a:cs typeface="Arial"/>
              </a:rPr>
              <a:t> </a:t>
            </a:r>
            <a:r>
              <a:rPr lang="es-ES" sz="2000" b="1" spc="-5" dirty="0">
                <a:latin typeface="Arial"/>
                <a:cs typeface="Arial"/>
              </a:rPr>
              <a:t>Discapacitados</a:t>
            </a:r>
            <a:r>
              <a:rPr lang="es-ES" sz="2000" b="1" spc="-5" dirty="0" smtClean="0">
                <a:latin typeface="Arial"/>
                <a:cs typeface="Arial"/>
              </a:rPr>
              <a:t>.</a:t>
            </a:r>
          </a:p>
          <a:p>
            <a:pPr marL="99060">
              <a:lnSpc>
                <a:spcPct val="100000"/>
              </a:lnSpc>
              <a:spcBef>
                <a:spcPts val="5"/>
              </a:spcBef>
            </a:pPr>
            <a:endParaRPr lang="es-ES" sz="2000" dirty="0">
              <a:latin typeface="Arial"/>
              <a:cs typeface="Arial"/>
            </a:endParaRPr>
          </a:p>
          <a:p>
            <a:pPr marL="99060" marR="45085" algn="just">
              <a:lnSpc>
                <a:spcPct val="100000"/>
              </a:lnSpc>
              <a:spcBef>
                <a:spcPts val="720"/>
              </a:spcBef>
            </a:pPr>
            <a:r>
              <a:rPr lang="es-ES" sz="2000" b="1" spc="-5" dirty="0">
                <a:latin typeface="Arial"/>
                <a:cs typeface="Arial"/>
              </a:rPr>
              <a:t>Se otorga un estímulo a los contribuyentes </a:t>
            </a:r>
            <a:r>
              <a:rPr lang="es-ES" sz="2000" b="1" dirty="0">
                <a:latin typeface="Arial"/>
                <a:cs typeface="Arial"/>
              </a:rPr>
              <a:t>PF o PM </a:t>
            </a:r>
            <a:r>
              <a:rPr lang="es-ES" sz="2000" b="1" spc="-5" dirty="0">
                <a:latin typeface="Arial"/>
                <a:cs typeface="Arial"/>
              </a:rPr>
              <a:t>del ISR,  que empleen personas que padezcan discapacidad motriz;  discapacidad auditiva </a:t>
            </a:r>
            <a:r>
              <a:rPr lang="es-ES" sz="2000" b="1" dirty="0">
                <a:latin typeface="Arial"/>
                <a:cs typeface="Arial"/>
              </a:rPr>
              <a:t>o </a:t>
            </a:r>
            <a:r>
              <a:rPr lang="es-ES" sz="2000" b="1" spc="-10" dirty="0">
                <a:latin typeface="Arial"/>
                <a:cs typeface="Arial"/>
              </a:rPr>
              <a:t>de </a:t>
            </a:r>
            <a:r>
              <a:rPr lang="es-ES" sz="2000" b="1" spc="-5" dirty="0">
                <a:latin typeface="Arial"/>
                <a:cs typeface="Arial"/>
              </a:rPr>
              <a:t>lenguaje, </a:t>
            </a:r>
            <a:r>
              <a:rPr lang="es-ES" sz="2000" b="1" dirty="0">
                <a:latin typeface="Arial"/>
                <a:cs typeface="Arial"/>
              </a:rPr>
              <a:t>en </a:t>
            </a:r>
            <a:r>
              <a:rPr lang="es-ES" sz="2000" b="1" spc="-10" dirty="0">
                <a:latin typeface="Arial"/>
                <a:cs typeface="Arial"/>
              </a:rPr>
              <a:t>un </a:t>
            </a:r>
            <a:r>
              <a:rPr lang="es-ES" sz="2000" b="1" spc="-5" dirty="0">
                <a:latin typeface="Arial"/>
                <a:cs typeface="Arial"/>
              </a:rPr>
              <a:t>80% </a:t>
            </a:r>
            <a:r>
              <a:rPr lang="es-ES" sz="2000" b="1" dirty="0">
                <a:latin typeface="Arial"/>
                <a:cs typeface="Arial"/>
              </a:rPr>
              <a:t>o </a:t>
            </a:r>
            <a:r>
              <a:rPr lang="es-ES" sz="2000" b="1" spc="-5" dirty="0">
                <a:latin typeface="Arial"/>
                <a:cs typeface="Arial"/>
              </a:rPr>
              <a:t>más de la  capacidad normal </a:t>
            </a:r>
            <a:r>
              <a:rPr lang="es-ES" sz="2000" b="1" dirty="0">
                <a:latin typeface="Arial"/>
                <a:cs typeface="Arial"/>
              </a:rPr>
              <a:t>o </a:t>
            </a:r>
            <a:r>
              <a:rPr lang="es-ES" sz="2000" b="1" spc="-5" dirty="0">
                <a:latin typeface="Arial"/>
                <a:cs typeface="Arial"/>
              </a:rPr>
              <a:t>discapacidad mental, </a:t>
            </a:r>
            <a:r>
              <a:rPr lang="es-ES" sz="2000" b="1" dirty="0">
                <a:latin typeface="Arial"/>
                <a:cs typeface="Arial"/>
              </a:rPr>
              <a:t>así </a:t>
            </a:r>
            <a:r>
              <a:rPr lang="es-ES" sz="2000" b="1" spc="-5" dirty="0">
                <a:latin typeface="Arial"/>
                <a:cs typeface="Arial"/>
              </a:rPr>
              <a:t>como cuando  se empleen</a:t>
            </a:r>
            <a:r>
              <a:rPr lang="es-ES" sz="2000" b="1" spc="-30" dirty="0">
                <a:latin typeface="Arial"/>
                <a:cs typeface="Arial"/>
              </a:rPr>
              <a:t> </a:t>
            </a:r>
            <a:r>
              <a:rPr lang="es-ES" sz="2000" b="1" spc="-5" dirty="0">
                <a:latin typeface="Arial"/>
                <a:cs typeface="Arial"/>
              </a:rPr>
              <a:t>invidentes</a:t>
            </a:r>
            <a:r>
              <a:rPr lang="es-ES" sz="2000" b="1" spc="-5" dirty="0" smtClean="0">
                <a:latin typeface="Arial"/>
                <a:cs typeface="Arial"/>
              </a:rPr>
              <a:t>.</a:t>
            </a:r>
          </a:p>
          <a:p>
            <a:pPr marL="99060" marR="45085" algn="just">
              <a:lnSpc>
                <a:spcPct val="100000"/>
              </a:lnSpc>
              <a:spcBef>
                <a:spcPts val="720"/>
              </a:spcBef>
            </a:pPr>
            <a:endParaRPr lang="es-ES" sz="2000" dirty="0">
              <a:latin typeface="Arial"/>
              <a:cs typeface="Arial"/>
            </a:endParaRPr>
          </a:p>
          <a:p>
            <a:pPr marL="99060" marR="45720" algn="just">
              <a:lnSpc>
                <a:spcPct val="100000"/>
              </a:lnSpc>
              <a:spcBef>
                <a:spcPts val="720"/>
              </a:spcBef>
            </a:pPr>
            <a:r>
              <a:rPr lang="es-ES" sz="2000" spc="-5" dirty="0">
                <a:latin typeface="Arial"/>
                <a:cs typeface="Arial"/>
              </a:rPr>
              <a:t>El estímulo consiste en deducir un 25% adicional del</a:t>
            </a:r>
            <a:r>
              <a:rPr lang="es-ES" sz="2000" spc="215" dirty="0">
                <a:latin typeface="Arial"/>
                <a:cs typeface="Arial"/>
              </a:rPr>
              <a:t> </a:t>
            </a:r>
            <a:r>
              <a:rPr lang="es-ES" sz="2000" spc="-5" dirty="0">
                <a:latin typeface="Arial"/>
                <a:cs typeface="Arial"/>
              </a:rPr>
              <a:t>salario  efectivamente pagado a las personas señaladas. Considerando  el salario antes de la retención del</a:t>
            </a:r>
            <a:r>
              <a:rPr lang="es-ES" sz="2000" spc="-10" dirty="0">
                <a:latin typeface="Arial"/>
                <a:cs typeface="Arial"/>
              </a:rPr>
              <a:t> </a:t>
            </a:r>
            <a:r>
              <a:rPr lang="es-ES" sz="2000" spc="-5" dirty="0">
                <a:latin typeface="Arial"/>
                <a:cs typeface="Arial"/>
              </a:rPr>
              <a:t>ISR.</a:t>
            </a:r>
            <a:endParaRPr lang="es-ES" sz="2000" dirty="0">
              <a:latin typeface="Arial"/>
              <a:cs typeface="Arial"/>
            </a:endParaRPr>
          </a:p>
        </p:txBody>
      </p:sp>
    </p:spTree>
    <p:extLst>
      <p:ext uri="{BB962C8B-B14F-4D97-AF65-F5344CB8AC3E}">
        <p14:creationId xmlns:p14="http://schemas.microsoft.com/office/powerpoint/2010/main" val="3656692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76330" y="1253330"/>
            <a:ext cx="6603700" cy="2497479"/>
          </a:xfrm>
          <a:prstGeom prst="rect">
            <a:avLst/>
          </a:prstGeom>
        </p:spPr>
        <p:txBody>
          <a:bodyPr wrap="square">
            <a:spAutoFit/>
          </a:bodyPr>
          <a:lstStyle/>
          <a:p>
            <a:pPr marL="99060">
              <a:lnSpc>
                <a:spcPct val="100000"/>
              </a:lnSpc>
            </a:pPr>
            <a:r>
              <a:rPr lang="es-ES" b="1" dirty="0" smtClean="0">
                <a:latin typeface="Arial"/>
                <a:cs typeface="Arial"/>
              </a:rPr>
              <a:t>X</a:t>
            </a:r>
            <a:r>
              <a:rPr lang="es-ES" b="1" dirty="0">
                <a:latin typeface="Arial"/>
                <a:cs typeface="Arial"/>
              </a:rPr>
              <a:t>.- </a:t>
            </a:r>
            <a:r>
              <a:rPr lang="es-ES" b="1" spc="-5" dirty="0">
                <a:latin typeface="Arial"/>
                <a:cs typeface="Arial"/>
              </a:rPr>
              <a:t>Empleadores de</a:t>
            </a:r>
            <a:r>
              <a:rPr lang="es-ES" b="1" spc="-40" dirty="0">
                <a:latin typeface="Arial"/>
                <a:cs typeface="Arial"/>
              </a:rPr>
              <a:t> </a:t>
            </a:r>
            <a:r>
              <a:rPr lang="es-ES" b="1" spc="-5" dirty="0">
                <a:latin typeface="Arial"/>
                <a:cs typeface="Arial"/>
              </a:rPr>
              <a:t>Discapacitados.</a:t>
            </a:r>
            <a:endParaRPr lang="es-ES" dirty="0">
              <a:latin typeface="Arial"/>
              <a:cs typeface="Arial"/>
            </a:endParaRPr>
          </a:p>
          <a:p>
            <a:pPr marL="99060">
              <a:lnSpc>
                <a:spcPct val="100000"/>
              </a:lnSpc>
            </a:pPr>
            <a:r>
              <a:rPr lang="es-ES" b="1" dirty="0" smtClean="0">
                <a:latin typeface="Arial"/>
                <a:cs typeface="Arial"/>
              </a:rPr>
              <a:t>…</a:t>
            </a:r>
          </a:p>
          <a:p>
            <a:pPr marL="99060">
              <a:lnSpc>
                <a:spcPct val="100000"/>
              </a:lnSpc>
            </a:pPr>
            <a:endParaRPr lang="es-ES" dirty="0">
              <a:latin typeface="Arial"/>
              <a:cs typeface="Arial"/>
            </a:endParaRPr>
          </a:p>
          <a:p>
            <a:pPr marL="99060">
              <a:lnSpc>
                <a:spcPts val="710"/>
              </a:lnSpc>
              <a:spcBef>
                <a:spcPts val="745"/>
              </a:spcBef>
            </a:pPr>
            <a:r>
              <a:rPr lang="es-ES" sz="800" b="1" dirty="0">
                <a:latin typeface="Arial"/>
                <a:cs typeface="Arial"/>
              </a:rPr>
              <a:t>…</a:t>
            </a:r>
            <a:endParaRPr lang="es-ES" sz="800" dirty="0">
              <a:latin typeface="Arial"/>
              <a:cs typeface="Arial"/>
            </a:endParaRPr>
          </a:p>
          <a:p>
            <a:pPr marL="99060" marR="46355" algn="just">
              <a:lnSpc>
                <a:spcPts val="1440"/>
              </a:lnSpc>
              <a:spcBef>
                <a:spcPts val="35"/>
              </a:spcBef>
            </a:pPr>
            <a:r>
              <a:rPr lang="es-ES" spc="-5" dirty="0">
                <a:latin typeface="Arial"/>
                <a:cs typeface="Arial"/>
              </a:rPr>
              <a:t>Será aplicable siempre que el trabajador esté asegurado </a:t>
            </a:r>
            <a:r>
              <a:rPr lang="es-ES" dirty="0">
                <a:latin typeface="Arial"/>
                <a:cs typeface="Arial"/>
              </a:rPr>
              <a:t>y </a:t>
            </a:r>
            <a:r>
              <a:rPr lang="es-ES" spc="-5" dirty="0">
                <a:latin typeface="Arial"/>
                <a:cs typeface="Arial"/>
              </a:rPr>
              <a:t>se  cumpla </a:t>
            </a:r>
            <a:r>
              <a:rPr lang="es-ES" spc="-10" dirty="0">
                <a:latin typeface="Arial"/>
                <a:cs typeface="Arial"/>
              </a:rPr>
              <a:t>con </a:t>
            </a:r>
            <a:r>
              <a:rPr lang="es-ES" spc="-5" dirty="0">
                <a:latin typeface="Arial"/>
                <a:cs typeface="Arial"/>
              </a:rPr>
              <a:t>la obligación de retener </a:t>
            </a:r>
            <a:r>
              <a:rPr lang="es-ES" dirty="0">
                <a:latin typeface="Arial"/>
                <a:cs typeface="Arial"/>
              </a:rPr>
              <a:t>y </a:t>
            </a:r>
            <a:r>
              <a:rPr lang="es-ES" spc="-5" dirty="0">
                <a:latin typeface="Arial"/>
                <a:cs typeface="Arial"/>
              </a:rPr>
              <a:t>enterar el </a:t>
            </a:r>
            <a:r>
              <a:rPr lang="es-ES" dirty="0">
                <a:latin typeface="Arial"/>
                <a:cs typeface="Arial"/>
              </a:rPr>
              <a:t>ISR y </a:t>
            </a:r>
            <a:r>
              <a:rPr lang="es-ES" spc="-5" dirty="0">
                <a:latin typeface="Arial"/>
                <a:cs typeface="Arial"/>
              </a:rPr>
              <a:t>obtenga el  certificado de discapacidad expedido por el IMSS</a:t>
            </a:r>
            <a:r>
              <a:rPr lang="es-ES" spc="-5" dirty="0" smtClean="0">
                <a:latin typeface="Arial"/>
                <a:cs typeface="Arial"/>
              </a:rPr>
              <a:t>.</a:t>
            </a:r>
          </a:p>
          <a:p>
            <a:pPr marL="99060" marR="46355" algn="just">
              <a:lnSpc>
                <a:spcPts val="1440"/>
              </a:lnSpc>
              <a:spcBef>
                <a:spcPts val="35"/>
              </a:spcBef>
            </a:pPr>
            <a:endParaRPr lang="es-ES" dirty="0">
              <a:latin typeface="Arial"/>
              <a:cs typeface="Arial"/>
            </a:endParaRPr>
          </a:p>
          <a:p>
            <a:pPr marL="99060" marR="45720">
              <a:lnSpc>
                <a:spcPct val="100000"/>
              </a:lnSpc>
              <a:spcBef>
                <a:spcPts val="670"/>
              </a:spcBef>
              <a:tabLst>
                <a:tab pos="421640" algn="l"/>
                <a:tab pos="1025525" algn="l"/>
                <a:tab pos="1950085" algn="l"/>
                <a:tab pos="3681729" algn="l"/>
              </a:tabLst>
            </a:pPr>
            <a:r>
              <a:rPr lang="es-ES" spc="-5" dirty="0">
                <a:latin typeface="Arial"/>
                <a:cs typeface="Arial"/>
              </a:rPr>
              <a:t>No	</a:t>
            </a:r>
            <a:r>
              <a:rPr lang="es-ES" spc="-5" dirty="0" smtClean="0">
                <a:latin typeface="Arial"/>
                <a:cs typeface="Arial"/>
              </a:rPr>
              <a:t> podrán aplicar  </a:t>
            </a:r>
            <a:r>
              <a:rPr lang="es-ES" spc="20" dirty="0" smtClean="0">
                <a:latin typeface="Arial"/>
                <a:cs typeface="Arial"/>
              </a:rPr>
              <a:t> </a:t>
            </a:r>
            <a:r>
              <a:rPr lang="es-ES" spc="-5" dirty="0" err="1" smtClean="0">
                <a:latin typeface="Arial"/>
                <a:cs typeface="Arial"/>
              </a:rPr>
              <a:t>porlas</a:t>
            </a:r>
            <a:r>
              <a:rPr lang="es-ES" spc="-5" dirty="0" smtClean="0">
                <a:latin typeface="Arial"/>
                <a:cs typeface="Arial"/>
              </a:rPr>
              <a:t>  </a:t>
            </a:r>
            <a:r>
              <a:rPr lang="es-ES" spc="20" dirty="0" smtClean="0">
                <a:latin typeface="Arial"/>
                <a:cs typeface="Arial"/>
              </a:rPr>
              <a:t> </a:t>
            </a:r>
            <a:r>
              <a:rPr lang="es-ES" dirty="0" smtClean="0">
                <a:latin typeface="Arial"/>
                <a:cs typeface="Arial"/>
              </a:rPr>
              <a:t>mismas </a:t>
            </a:r>
            <a:r>
              <a:rPr lang="es-ES" spc="-5" dirty="0" smtClean="0">
                <a:latin typeface="Arial"/>
                <a:cs typeface="Arial"/>
              </a:rPr>
              <a:t>personas el  </a:t>
            </a:r>
            <a:r>
              <a:rPr lang="es-ES" spc="-5" dirty="0">
                <a:latin typeface="Arial"/>
                <a:cs typeface="Arial"/>
              </a:rPr>
              <a:t>estímulo establecido en el artículo 186 de la</a:t>
            </a:r>
            <a:r>
              <a:rPr lang="es-ES" spc="15" dirty="0">
                <a:latin typeface="Arial"/>
                <a:cs typeface="Arial"/>
              </a:rPr>
              <a:t> </a:t>
            </a:r>
            <a:r>
              <a:rPr lang="es-ES" spc="-5" dirty="0">
                <a:latin typeface="Arial"/>
                <a:cs typeface="Arial"/>
              </a:rPr>
              <a:t>LISR.</a:t>
            </a:r>
            <a:endParaRPr lang="es-ES" dirty="0">
              <a:latin typeface="Arial"/>
              <a:cs typeface="Arial"/>
            </a:endParaRPr>
          </a:p>
        </p:txBody>
      </p:sp>
    </p:spTree>
    <p:extLst>
      <p:ext uri="{BB962C8B-B14F-4D97-AF65-F5344CB8AC3E}">
        <p14:creationId xmlns:p14="http://schemas.microsoft.com/office/powerpoint/2010/main" val="17507605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1715" y="641107"/>
            <a:ext cx="7212864" cy="3000180"/>
          </a:xfrm>
          <a:prstGeom prst="rect">
            <a:avLst/>
          </a:prstGeom>
        </p:spPr>
        <p:txBody>
          <a:bodyPr wrap="square">
            <a:spAutoFit/>
          </a:bodyPr>
          <a:lstStyle/>
          <a:p>
            <a:pPr marL="129539" marR="81280" algn="just">
              <a:lnSpc>
                <a:spcPct val="100000"/>
              </a:lnSpc>
              <a:spcBef>
                <a:spcPts val="1075"/>
              </a:spcBef>
            </a:pPr>
            <a:r>
              <a:rPr lang="es-ES" sz="2000" b="1" dirty="0">
                <a:latin typeface="Arial"/>
                <a:cs typeface="Arial"/>
              </a:rPr>
              <a:t>XI.- </a:t>
            </a:r>
            <a:r>
              <a:rPr lang="es-ES" sz="2000" b="1" spc="-5" dirty="0">
                <a:latin typeface="Arial"/>
                <a:cs typeface="Arial"/>
              </a:rPr>
              <a:t>Estímulo Fiscal </a:t>
            </a:r>
            <a:r>
              <a:rPr lang="es-ES" sz="2000" b="1" dirty="0">
                <a:latin typeface="Arial"/>
                <a:cs typeface="Arial"/>
              </a:rPr>
              <a:t>en </a:t>
            </a:r>
            <a:r>
              <a:rPr lang="es-ES" sz="2000" b="1" spc="-5" dirty="0">
                <a:latin typeface="Arial"/>
                <a:cs typeface="Arial"/>
              </a:rPr>
              <a:t>la Producción Cinematográfica y  Distribución de</a:t>
            </a:r>
            <a:r>
              <a:rPr lang="es-ES" sz="2000" b="1" spc="-20" dirty="0">
                <a:latin typeface="Arial"/>
                <a:cs typeface="Arial"/>
              </a:rPr>
              <a:t> </a:t>
            </a:r>
            <a:r>
              <a:rPr lang="es-ES" sz="2000" b="1" spc="-5" dirty="0" smtClean="0">
                <a:latin typeface="Arial"/>
                <a:cs typeface="Arial"/>
              </a:rPr>
              <a:t>Películas</a:t>
            </a:r>
          </a:p>
          <a:p>
            <a:pPr marL="129539" marR="81280" algn="just">
              <a:lnSpc>
                <a:spcPct val="100000"/>
              </a:lnSpc>
              <a:spcBef>
                <a:spcPts val="1075"/>
              </a:spcBef>
            </a:pPr>
            <a:endParaRPr lang="es-ES" sz="2000" dirty="0">
              <a:latin typeface="Arial"/>
              <a:cs typeface="Arial"/>
            </a:endParaRPr>
          </a:p>
          <a:p>
            <a:pPr>
              <a:lnSpc>
                <a:spcPct val="100000"/>
              </a:lnSpc>
            </a:pPr>
            <a:endParaRPr lang="es-ES" sz="2000" dirty="0">
              <a:latin typeface="Times New Roman"/>
              <a:cs typeface="Times New Roman"/>
            </a:endParaRPr>
          </a:p>
          <a:p>
            <a:pPr marL="129539" marR="82550" algn="just">
              <a:lnSpc>
                <a:spcPct val="100000"/>
              </a:lnSpc>
            </a:pPr>
            <a:r>
              <a:rPr lang="es-ES" sz="2000" spc="-5" dirty="0">
                <a:latin typeface="Arial"/>
                <a:cs typeface="Arial"/>
              </a:rPr>
              <a:t>Los contribuyentes del </a:t>
            </a:r>
            <a:r>
              <a:rPr lang="es-ES" sz="2000" dirty="0">
                <a:latin typeface="Arial"/>
                <a:cs typeface="Arial"/>
              </a:rPr>
              <a:t>ISR </a:t>
            </a:r>
            <a:r>
              <a:rPr lang="es-ES" sz="2000" spc="-5" dirty="0">
                <a:latin typeface="Arial"/>
                <a:cs typeface="Arial"/>
              </a:rPr>
              <a:t>(Art. 189) que se beneficien con el  crédito </a:t>
            </a:r>
            <a:r>
              <a:rPr lang="es-ES" sz="2000" dirty="0">
                <a:latin typeface="Arial"/>
                <a:cs typeface="Arial"/>
              </a:rPr>
              <a:t>fiscal, </a:t>
            </a:r>
            <a:r>
              <a:rPr lang="es-ES" sz="2000" spc="-5" dirty="0">
                <a:latin typeface="Arial"/>
                <a:cs typeface="Arial"/>
              </a:rPr>
              <a:t>por las aportaciones a Proyectos de Inversión en  la Producción Cinematográfica Nacional, </a:t>
            </a:r>
            <a:r>
              <a:rPr lang="es-ES" sz="2000" b="1" spc="-5" dirty="0">
                <a:latin typeface="Arial"/>
                <a:cs typeface="Arial"/>
              </a:rPr>
              <a:t>podrán aplicar el  monto del crédito fiscal </a:t>
            </a:r>
            <a:r>
              <a:rPr lang="es-ES" sz="2000" spc="-5" dirty="0">
                <a:latin typeface="Arial"/>
                <a:cs typeface="Arial"/>
              </a:rPr>
              <a:t>que les autorice el Comité  Internacional, </a:t>
            </a:r>
            <a:r>
              <a:rPr lang="es-ES" sz="2000" b="1" spc="-5" dirty="0">
                <a:latin typeface="Arial"/>
                <a:cs typeface="Arial"/>
              </a:rPr>
              <a:t>contra los </a:t>
            </a:r>
            <a:r>
              <a:rPr lang="es-ES" sz="2000" b="1" dirty="0">
                <a:latin typeface="Arial"/>
                <a:cs typeface="Arial"/>
              </a:rPr>
              <a:t>PP </a:t>
            </a:r>
            <a:r>
              <a:rPr lang="es-ES" sz="2000" b="1" spc="-5" dirty="0">
                <a:latin typeface="Arial"/>
                <a:cs typeface="Arial"/>
              </a:rPr>
              <a:t>del</a:t>
            </a:r>
            <a:r>
              <a:rPr lang="es-ES" sz="2000" b="1" spc="-55" dirty="0">
                <a:latin typeface="Arial"/>
                <a:cs typeface="Arial"/>
              </a:rPr>
              <a:t> </a:t>
            </a:r>
            <a:r>
              <a:rPr lang="es-ES" sz="2000" b="1" spc="-5" dirty="0">
                <a:latin typeface="Arial"/>
                <a:cs typeface="Arial"/>
              </a:rPr>
              <a:t>ISR.</a:t>
            </a:r>
            <a:endParaRPr lang="es-ES" sz="2000" dirty="0">
              <a:latin typeface="Arial"/>
              <a:cs typeface="Arial"/>
            </a:endParaRPr>
          </a:p>
        </p:txBody>
      </p:sp>
    </p:spTree>
    <p:extLst>
      <p:ext uri="{BB962C8B-B14F-4D97-AF65-F5344CB8AC3E}">
        <p14:creationId xmlns:p14="http://schemas.microsoft.com/office/powerpoint/2010/main" val="3467173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a">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Brisa.thmx</Template>
  <TotalTime>464</TotalTime>
  <Words>7382</Words>
  <Application>Microsoft Office PowerPoint</Application>
  <PresentationFormat>Presentación en pantalla (4:3)</PresentationFormat>
  <Paragraphs>774</Paragraphs>
  <Slides>113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113</vt:i4>
      </vt:variant>
    </vt:vector>
  </HeadingPairs>
  <TitlesOfParts>
    <vt:vector size="120" baseType="lpstr">
      <vt:lpstr>Arial</vt:lpstr>
      <vt:lpstr>Calibri</vt:lpstr>
      <vt:lpstr>News Gothic MT</vt:lpstr>
      <vt:lpstr>Times New Roman</vt:lpstr>
      <vt:lpstr>Wingdings</vt:lpstr>
      <vt:lpstr>Wingdings 2</vt:lpstr>
      <vt:lpstr>Brisa</vt:lpstr>
      <vt:lpstr>Disposiciones y Reformas Fiscales 2019 </vt:lpstr>
      <vt:lpstr>Presentación de PowerPoint</vt:lpstr>
      <vt:lpstr>Presentación de PowerPoint</vt:lpstr>
      <vt:lpstr>Presentación de PowerPoint</vt:lpstr>
      <vt:lpstr>El Proyecto de Nación 2018-2024:</vt:lpstr>
      <vt:lpstr>7 medidas económicas que implementará AMLO como presidente  3-jul-2018</vt:lpstr>
      <vt:lpstr>7 medidas económicas que implementará AMLO como presidente</vt:lpstr>
      <vt:lpstr>7 medidas económicas que implementará AMLO como presidente</vt:lpstr>
      <vt:lpstr>Programas sociales 2018-2024:</vt:lpstr>
      <vt:lpstr>Programas sociales 2018-2024:</vt:lpstr>
      <vt:lpstr>Programas sociales 2018-2024:</vt:lpstr>
      <vt:lpstr>Programas sociales 2018-2024:</vt:lpstr>
      <vt:lpstr>Presentación de PowerPoint</vt:lpstr>
      <vt:lpstr>Programa anticorrupción en los sectores fiscal y financiero  (20 nov 2017)</vt:lpstr>
      <vt:lpstr>Programa anticorrupción en los sectores fiscal y financiero  (20 nov 2017)</vt:lpstr>
      <vt:lpstr>Programa anticorrupción en los sectores fiscal y financiero  (20 nov 2017)</vt:lpstr>
      <vt:lpstr>Programa anticorrupción en los sectores fiscal y financiero  (20 nov 2017)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DATOS HISTÓRICOS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Iniciativas de Reformas Fiscales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vt:lpstr>
    </vt:vector>
  </TitlesOfParts>
  <Company>Geobios13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Disposiciones y Reformas Fiscales 2019</dc:title>
  <dc:creator>Rita Fernández</dc:creator>
  <cp:lastModifiedBy>Javier Eliott Olmedo Castillo</cp:lastModifiedBy>
  <cp:revision>84</cp:revision>
  <cp:lastPrinted>2019-01-24T03:09:46Z</cp:lastPrinted>
  <dcterms:created xsi:type="dcterms:W3CDTF">2019-01-24T02:36:16Z</dcterms:created>
  <dcterms:modified xsi:type="dcterms:W3CDTF">2019-01-29T14:35:22Z</dcterms:modified>
</cp:coreProperties>
</file>