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6" r:id="rId5"/>
    <p:sldId id="261" r:id="rId6"/>
    <p:sldId id="267" r:id="rId7"/>
    <p:sldId id="260" r:id="rId8"/>
    <p:sldId id="262" r:id="rId9"/>
    <p:sldId id="265" r:id="rId10"/>
    <p:sldId id="278" r:id="rId11"/>
    <p:sldId id="279" r:id="rId12"/>
    <p:sldId id="281" r:id="rId13"/>
    <p:sldId id="282" r:id="rId14"/>
    <p:sldId id="283" r:id="rId15"/>
    <p:sldId id="280" r:id="rId16"/>
    <p:sldId id="284" r:id="rId17"/>
    <p:sldId id="285" r:id="rId18"/>
    <p:sldId id="286" r:id="rId19"/>
    <p:sldId id="287" r:id="rId20"/>
    <p:sldId id="288" r:id="rId21"/>
    <p:sldId id="289" r:id="rId22"/>
    <p:sldId id="290" r:id="rId23"/>
    <p:sldId id="291" r:id="rId24"/>
    <p:sldId id="263" r:id="rId25"/>
    <p:sldId id="268" r:id="rId26"/>
    <p:sldId id="269" r:id="rId27"/>
    <p:sldId id="270" r:id="rId28"/>
    <p:sldId id="271" r:id="rId29"/>
    <p:sldId id="275" r:id="rId30"/>
    <p:sldId id="276" r:id="rId31"/>
    <p:sldId id="273" r:id="rId32"/>
    <p:sldId id="274" r:id="rId33"/>
    <p:sldId id="277" r:id="rId34"/>
    <p:sldId id="26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6"/>
    <p:restoredTop sz="94433"/>
  </p:normalViewPr>
  <p:slideViewPr>
    <p:cSldViewPr snapToGrid="0" snapToObjects="1">
      <p:cViewPr varScale="1">
        <p:scale>
          <a:sx n="82" d="100"/>
          <a:sy n="82" d="100"/>
        </p:scale>
        <p:origin x="6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1/29/19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1/29/19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1/29/19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94F40B-E8E2-5D4D-8829-3300F627CF2F}"/>
              </a:ext>
            </a:extLst>
          </p:cNvPr>
          <p:cNvSpPr>
            <a:spLocks noGrp="1"/>
          </p:cNvSpPr>
          <p:nvPr>
            <p:ph type="ctrTitle"/>
          </p:nvPr>
        </p:nvSpPr>
        <p:spPr/>
        <p:txBody>
          <a:bodyPr/>
          <a:lstStyle/>
          <a:p>
            <a:r>
              <a:rPr lang="es-MX" sz="6000" dirty="0"/>
              <a:t>JORNADAS DE ACTUALIZACIÓN TRIBUTARIA 2019</a:t>
            </a:r>
          </a:p>
        </p:txBody>
      </p:sp>
      <p:sp>
        <p:nvSpPr>
          <p:cNvPr id="3" name="Subtítulo 2">
            <a:extLst>
              <a:ext uri="{FF2B5EF4-FFF2-40B4-BE49-F238E27FC236}">
                <a16:creationId xmlns:a16="http://schemas.microsoft.com/office/drawing/2014/main" id="{46B86808-24FD-F44C-A242-243CE788ED19}"/>
              </a:ext>
            </a:extLst>
          </p:cNvPr>
          <p:cNvSpPr>
            <a:spLocks noGrp="1"/>
          </p:cNvSpPr>
          <p:nvPr>
            <p:ph type="subTitle" idx="1"/>
          </p:nvPr>
        </p:nvSpPr>
        <p:spPr>
          <a:xfrm>
            <a:off x="2138767" y="4664990"/>
            <a:ext cx="7450304" cy="1415913"/>
          </a:xfrm>
        </p:spPr>
        <p:txBody>
          <a:bodyPr>
            <a:normAutofit fontScale="77500" lnSpcReduction="20000"/>
          </a:bodyPr>
          <a:lstStyle/>
          <a:p>
            <a:r>
              <a:rPr lang="es-MX" dirty="0"/>
              <a:t>UNIVERSIDAD MICHOACANA DE SAN NICOLÁS DE HIDALGO</a:t>
            </a:r>
          </a:p>
          <a:p>
            <a:r>
              <a:rPr lang="es-MX" dirty="0"/>
              <a:t>Facultad de Derecho y Ciencias Sociales</a:t>
            </a:r>
          </a:p>
          <a:p>
            <a:r>
              <a:rPr lang="es-MX" dirty="0"/>
              <a:t>Centro de Investigaciones Jurídicas y Sociales</a:t>
            </a:r>
          </a:p>
          <a:p>
            <a:endParaRPr lang="es-MX" dirty="0"/>
          </a:p>
          <a:p>
            <a:r>
              <a:rPr lang="es-MX" dirty="0"/>
              <a:t>Dr. Jorge Álvarez Banderas</a:t>
            </a:r>
          </a:p>
        </p:txBody>
      </p:sp>
    </p:spTree>
    <p:extLst>
      <p:ext uri="{BB962C8B-B14F-4D97-AF65-F5344CB8AC3E}">
        <p14:creationId xmlns:p14="http://schemas.microsoft.com/office/powerpoint/2010/main" val="252909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CC538-90D2-C043-805A-5641993AB5D5}"/>
              </a:ext>
            </a:extLst>
          </p:cNvPr>
          <p:cNvSpPr>
            <a:spLocks noGrp="1"/>
          </p:cNvSpPr>
          <p:nvPr>
            <p:ph type="title"/>
          </p:nvPr>
        </p:nvSpPr>
        <p:spPr>
          <a:xfrm>
            <a:off x="1340603" y="236349"/>
            <a:ext cx="9601200" cy="1485900"/>
          </a:xfrm>
        </p:spPr>
        <p:txBody>
          <a:bodyPr>
            <a:noAutofit/>
          </a:bodyPr>
          <a:lstStyle/>
          <a:p>
            <a:r>
              <a:rPr lang="es-MX" dirty="0"/>
              <a:t>LEY DE HACIENDA DEL ESTADO DE MICHOACÁN DE OCAMPO</a:t>
            </a:r>
            <a:br>
              <a:rPr lang="es-MX" dirty="0"/>
            </a:br>
            <a:endParaRPr lang="es-MX" dirty="0"/>
          </a:p>
        </p:txBody>
      </p:sp>
      <p:sp>
        <p:nvSpPr>
          <p:cNvPr id="3" name="CuadroTexto 2">
            <a:extLst>
              <a:ext uri="{FF2B5EF4-FFF2-40B4-BE49-F238E27FC236}">
                <a16:creationId xmlns:a16="http://schemas.microsoft.com/office/drawing/2014/main" id="{325A8A79-C458-E342-9361-9F34D736C8AD}"/>
              </a:ext>
            </a:extLst>
          </p:cNvPr>
          <p:cNvSpPr txBox="1"/>
          <p:nvPr/>
        </p:nvSpPr>
        <p:spPr>
          <a:xfrm>
            <a:off x="1456841" y="1722249"/>
            <a:ext cx="10042901" cy="4524315"/>
          </a:xfrm>
          <a:prstGeom prst="rect">
            <a:avLst/>
          </a:prstGeom>
          <a:noFill/>
        </p:spPr>
        <p:txBody>
          <a:bodyPr wrap="square" rtlCol="0">
            <a:spAutoFit/>
          </a:bodyPr>
          <a:lstStyle/>
          <a:p>
            <a:r>
              <a:rPr lang="es-MX" dirty="0"/>
              <a:t>IMPUESTO SOBRE HOSPEDAJE (3%).</a:t>
            </a:r>
          </a:p>
          <a:p>
            <a:endParaRPr lang="es-MX" dirty="0"/>
          </a:p>
          <a:p>
            <a:pPr marL="285750" indent="-285750">
              <a:buFont typeface="Arial" panose="020B0604020202020204" pitchFamily="34" charset="0"/>
              <a:buChar char="•"/>
            </a:pPr>
            <a:r>
              <a:rPr lang="es-MX" dirty="0"/>
              <a:t>El obligado al pago del impuesto es el presta en Michoacán servicios de hospedaje.</a:t>
            </a:r>
          </a:p>
          <a:p>
            <a:pPr marL="285750" indent="-285750">
              <a:buFont typeface="Arial" panose="020B0604020202020204" pitchFamily="34" charset="0"/>
              <a:buChar char="•"/>
            </a:pPr>
            <a:r>
              <a:rPr lang="es-MX" dirty="0"/>
              <a:t>La base es el precio de la habitación antes de impuestos (IVA).</a:t>
            </a:r>
          </a:p>
          <a:p>
            <a:pPr marL="285750" indent="-285750">
              <a:buFont typeface="Arial" panose="020B0604020202020204" pitchFamily="34" charset="0"/>
              <a:buChar char="•"/>
            </a:pPr>
            <a:r>
              <a:rPr lang="es-MX" dirty="0"/>
              <a:t>La tasa es del 3% aplicable a la base.</a:t>
            </a:r>
          </a:p>
          <a:p>
            <a:pPr marL="285750" indent="-285750">
              <a:buFont typeface="Arial" panose="020B0604020202020204" pitchFamily="34" charset="0"/>
              <a:buChar char="•"/>
            </a:pPr>
            <a:r>
              <a:rPr lang="es-MX" dirty="0"/>
              <a:t>No existe un incremento en la tasa, ya que es un nuevo ordenamiento.</a:t>
            </a:r>
          </a:p>
          <a:p>
            <a:pPr marL="285750" indent="-285750">
              <a:buFont typeface="Arial" panose="020B0604020202020204" pitchFamily="34" charset="0"/>
              <a:buChar char="•"/>
            </a:pPr>
            <a:r>
              <a:rPr lang="es-MX" dirty="0"/>
              <a:t>Los contribuyentes (quien presta el servicio de hospedaje) trasladaran el impuesto a favor de los huespedes (sin posibilidad de acreditamiento ni de determinación de un saldo a favor).</a:t>
            </a:r>
          </a:p>
          <a:p>
            <a:pPr marL="285750" indent="-285750">
              <a:buFont typeface="Arial" panose="020B0604020202020204" pitchFamily="34" charset="0"/>
              <a:buChar char="•"/>
            </a:pPr>
            <a:r>
              <a:rPr lang="es-MX" dirty="0"/>
              <a:t>El impuesto se calcula por ejercicios fiscales.</a:t>
            </a:r>
          </a:p>
          <a:p>
            <a:pPr marL="285750" indent="-285750">
              <a:buFont typeface="Arial" panose="020B0604020202020204" pitchFamily="34" charset="0"/>
              <a:buChar char="•"/>
            </a:pPr>
            <a:r>
              <a:rPr lang="es-MX" dirty="0"/>
              <a:t>El prestador del servicio debe efectuar pagos provisionales.</a:t>
            </a:r>
          </a:p>
          <a:p>
            <a:pPr marL="285750" indent="-285750">
              <a:buFont typeface="Arial" panose="020B0604020202020204" pitchFamily="34" charset="0"/>
              <a:buChar char="•"/>
            </a:pPr>
            <a:r>
              <a:rPr lang="es-MX" dirty="0"/>
              <a:t>Se contempla el acreditamiento del impuesto para el prestador del servicio de hospedaje cuando tenga que realizar una cancelación del servicio ya pagado.</a:t>
            </a:r>
          </a:p>
          <a:p>
            <a:pPr marL="285750" indent="-285750">
              <a:buFont typeface="Arial" panose="020B0604020202020204" pitchFamily="34" charset="0"/>
              <a:buChar char="•"/>
            </a:pPr>
            <a:r>
              <a:rPr lang="es-MX" dirty="0"/>
              <a:t>El monto recaudado por el Estado se destinará a acciones de fomento y promoción turistica por medio de un fideicomiso, en el que participarán los obligados al pago del impuesto a través de los dirigentes de la organización empresarial que legalmente los agrupe.</a:t>
            </a:r>
          </a:p>
          <a:p>
            <a:endParaRPr lang="es-MX" dirty="0"/>
          </a:p>
        </p:txBody>
      </p:sp>
    </p:spTree>
    <p:extLst>
      <p:ext uri="{BB962C8B-B14F-4D97-AF65-F5344CB8AC3E}">
        <p14:creationId xmlns:p14="http://schemas.microsoft.com/office/powerpoint/2010/main" val="41715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CC538-90D2-C043-805A-5641993AB5D5}"/>
              </a:ext>
            </a:extLst>
          </p:cNvPr>
          <p:cNvSpPr>
            <a:spLocks noGrp="1"/>
          </p:cNvSpPr>
          <p:nvPr>
            <p:ph type="title"/>
          </p:nvPr>
        </p:nvSpPr>
        <p:spPr>
          <a:xfrm>
            <a:off x="1340603" y="236349"/>
            <a:ext cx="9601200" cy="1485900"/>
          </a:xfrm>
        </p:spPr>
        <p:txBody>
          <a:bodyPr>
            <a:noAutofit/>
          </a:bodyPr>
          <a:lstStyle/>
          <a:p>
            <a:r>
              <a:rPr lang="es-MX" dirty="0"/>
              <a:t>LEY DE HACIENDA DEL ESTADO DE MICHOACÁN DE OCAMPO</a:t>
            </a:r>
            <a:br>
              <a:rPr lang="es-MX" dirty="0"/>
            </a:br>
            <a:endParaRPr lang="es-MX" dirty="0"/>
          </a:p>
        </p:txBody>
      </p:sp>
      <p:sp>
        <p:nvSpPr>
          <p:cNvPr id="3" name="CuadroTexto 2">
            <a:extLst>
              <a:ext uri="{FF2B5EF4-FFF2-40B4-BE49-F238E27FC236}">
                <a16:creationId xmlns:a16="http://schemas.microsoft.com/office/drawing/2014/main" id="{325A8A79-C458-E342-9361-9F34D736C8AD}"/>
              </a:ext>
            </a:extLst>
          </p:cNvPr>
          <p:cNvSpPr txBox="1"/>
          <p:nvPr/>
        </p:nvSpPr>
        <p:spPr>
          <a:xfrm>
            <a:off x="1456842" y="1722249"/>
            <a:ext cx="3192650" cy="3139321"/>
          </a:xfrm>
          <a:prstGeom prst="rect">
            <a:avLst/>
          </a:prstGeom>
          <a:noFill/>
        </p:spPr>
        <p:txBody>
          <a:bodyPr wrap="square" rtlCol="0">
            <a:spAutoFit/>
          </a:bodyPr>
          <a:lstStyle/>
          <a:p>
            <a:r>
              <a:rPr lang="es-MX" dirty="0"/>
              <a:t>IMPUESTO SOBRE EROGACIONES POR REMUNERACIÓN AL TRABAJO PERSONAL, PRESTADO BAJO LA DIRECCIÓN Y DEPENDENCIA DE UN PATRÓN (3%).</a:t>
            </a:r>
          </a:p>
          <a:p>
            <a:endParaRPr lang="es-MX" dirty="0"/>
          </a:p>
          <a:p>
            <a:r>
              <a:rPr lang="es-MX" dirty="0"/>
              <a:t>No existe un incremento en la tasa, ya que es un nuevo ordenamiento.</a:t>
            </a:r>
          </a:p>
        </p:txBody>
      </p:sp>
      <p:pic>
        <p:nvPicPr>
          <p:cNvPr id="5" name="Imagen 4">
            <a:extLst>
              <a:ext uri="{FF2B5EF4-FFF2-40B4-BE49-F238E27FC236}">
                <a16:creationId xmlns:a16="http://schemas.microsoft.com/office/drawing/2014/main" id="{2B433FCB-CB4A-1E4E-9962-630C2F841D96}"/>
              </a:ext>
            </a:extLst>
          </p:cNvPr>
          <p:cNvPicPr>
            <a:picLocks noChangeAspect="1"/>
          </p:cNvPicPr>
          <p:nvPr/>
        </p:nvPicPr>
        <p:blipFill>
          <a:blip r:embed="rId2"/>
          <a:stretch>
            <a:fillRect/>
          </a:stretch>
        </p:blipFill>
        <p:spPr>
          <a:xfrm>
            <a:off x="4898396" y="1722249"/>
            <a:ext cx="5794503" cy="4569773"/>
          </a:xfrm>
          <a:prstGeom prst="rect">
            <a:avLst/>
          </a:prstGeom>
        </p:spPr>
      </p:pic>
    </p:spTree>
    <p:extLst>
      <p:ext uri="{BB962C8B-B14F-4D97-AF65-F5344CB8AC3E}">
        <p14:creationId xmlns:p14="http://schemas.microsoft.com/office/powerpoint/2010/main" val="80107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FD461F1-6AB7-2048-BB05-F80BB09CE95D}"/>
              </a:ext>
            </a:extLst>
          </p:cNvPr>
          <p:cNvPicPr>
            <a:picLocks noChangeAspect="1"/>
          </p:cNvPicPr>
          <p:nvPr/>
        </p:nvPicPr>
        <p:blipFill>
          <a:blip r:embed="rId2"/>
          <a:stretch>
            <a:fillRect/>
          </a:stretch>
        </p:blipFill>
        <p:spPr>
          <a:xfrm>
            <a:off x="1118461" y="551051"/>
            <a:ext cx="10668000" cy="2997200"/>
          </a:xfrm>
          <a:prstGeom prst="rect">
            <a:avLst/>
          </a:prstGeom>
        </p:spPr>
      </p:pic>
    </p:spTree>
    <p:extLst>
      <p:ext uri="{BB962C8B-B14F-4D97-AF65-F5344CB8AC3E}">
        <p14:creationId xmlns:p14="http://schemas.microsoft.com/office/powerpoint/2010/main" val="16392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345F721-2D32-DD4B-8AEC-0204FB6F9ABD}"/>
              </a:ext>
            </a:extLst>
          </p:cNvPr>
          <p:cNvPicPr>
            <a:picLocks noChangeAspect="1"/>
          </p:cNvPicPr>
          <p:nvPr/>
        </p:nvPicPr>
        <p:blipFill>
          <a:blip r:embed="rId2"/>
          <a:stretch>
            <a:fillRect/>
          </a:stretch>
        </p:blipFill>
        <p:spPr>
          <a:xfrm>
            <a:off x="1283346" y="225694"/>
            <a:ext cx="10617200" cy="3771900"/>
          </a:xfrm>
          <a:prstGeom prst="rect">
            <a:avLst/>
          </a:prstGeom>
        </p:spPr>
      </p:pic>
    </p:spTree>
    <p:extLst>
      <p:ext uri="{BB962C8B-B14F-4D97-AF65-F5344CB8AC3E}">
        <p14:creationId xmlns:p14="http://schemas.microsoft.com/office/powerpoint/2010/main" val="159479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A5EECC8-2C6D-734C-9FB1-CD369A60059A}"/>
              </a:ext>
            </a:extLst>
          </p:cNvPr>
          <p:cNvPicPr>
            <a:picLocks noChangeAspect="1"/>
          </p:cNvPicPr>
          <p:nvPr/>
        </p:nvPicPr>
        <p:blipFill>
          <a:blip r:embed="rId2"/>
          <a:stretch>
            <a:fillRect/>
          </a:stretch>
        </p:blipFill>
        <p:spPr>
          <a:xfrm>
            <a:off x="1224151" y="344407"/>
            <a:ext cx="10642600" cy="4216400"/>
          </a:xfrm>
          <a:prstGeom prst="rect">
            <a:avLst/>
          </a:prstGeom>
        </p:spPr>
      </p:pic>
    </p:spTree>
    <p:extLst>
      <p:ext uri="{BB962C8B-B14F-4D97-AF65-F5344CB8AC3E}">
        <p14:creationId xmlns:p14="http://schemas.microsoft.com/office/powerpoint/2010/main" val="249664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CC538-90D2-C043-805A-5641993AB5D5}"/>
              </a:ext>
            </a:extLst>
          </p:cNvPr>
          <p:cNvSpPr>
            <a:spLocks noGrp="1"/>
          </p:cNvSpPr>
          <p:nvPr>
            <p:ph type="title"/>
          </p:nvPr>
        </p:nvSpPr>
        <p:spPr>
          <a:xfrm>
            <a:off x="1340603" y="236349"/>
            <a:ext cx="9601200" cy="1485900"/>
          </a:xfrm>
        </p:spPr>
        <p:txBody>
          <a:bodyPr>
            <a:noAutofit/>
          </a:bodyPr>
          <a:lstStyle/>
          <a:p>
            <a:r>
              <a:rPr lang="es-MX" dirty="0"/>
              <a:t>LEY DE HACIENDA DEL ESTADO DE MICHOACÁN DE OCAMPO</a:t>
            </a:r>
            <a:br>
              <a:rPr lang="es-MX" dirty="0"/>
            </a:br>
            <a:endParaRPr lang="es-MX" dirty="0"/>
          </a:p>
        </p:txBody>
      </p:sp>
      <p:sp>
        <p:nvSpPr>
          <p:cNvPr id="3" name="CuadroTexto 2">
            <a:extLst>
              <a:ext uri="{FF2B5EF4-FFF2-40B4-BE49-F238E27FC236}">
                <a16:creationId xmlns:a16="http://schemas.microsoft.com/office/drawing/2014/main" id="{325A8A79-C458-E342-9361-9F34D736C8AD}"/>
              </a:ext>
            </a:extLst>
          </p:cNvPr>
          <p:cNvSpPr txBox="1"/>
          <p:nvPr/>
        </p:nvSpPr>
        <p:spPr>
          <a:xfrm>
            <a:off x="1456841" y="1722249"/>
            <a:ext cx="10042901" cy="1200329"/>
          </a:xfrm>
          <a:prstGeom prst="rect">
            <a:avLst/>
          </a:prstGeom>
          <a:noFill/>
        </p:spPr>
        <p:txBody>
          <a:bodyPr wrap="square" rtlCol="0">
            <a:spAutoFit/>
          </a:bodyPr>
          <a:lstStyle/>
          <a:p>
            <a:pPr marL="285750" indent="-285750">
              <a:buFont typeface="Arial" panose="020B0604020202020204" pitchFamily="34" charset="0"/>
              <a:buChar char="•"/>
            </a:pPr>
            <a:r>
              <a:rPr lang="es-MX" dirty="0"/>
              <a:t>IMPUESTOS CEDULARES SOBRE INGRESOS DE LAS PERSONAS FÍSICAS (2.5%).</a:t>
            </a:r>
          </a:p>
          <a:p>
            <a:r>
              <a:rPr lang="es-MX" dirty="0"/>
              <a:t>	Por la prestación de servicios profesionales</a:t>
            </a:r>
          </a:p>
          <a:p>
            <a:r>
              <a:rPr lang="es-MX" dirty="0"/>
              <a:t>	Por el otorgamiento de uso o goce temporal de bienes inmuebles</a:t>
            </a:r>
          </a:p>
          <a:p>
            <a:r>
              <a:rPr lang="es-MX" dirty="0"/>
              <a:t>	Por actividades empresariales</a:t>
            </a:r>
          </a:p>
        </p:txBody>
      </p:sp>
    </p:spTree>
    <p:extLst>
      <p:ext uri="{BB962C8B-B14F-4D97-AF65-F5344CB8AC3E}">
        <p14:creationId xmlns:p14="http://schemas.microsoft.com/office/powerpoint/2010/main" val="236224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56305D-0EB8-DE4C-9F8F-55E7066AD3A9}"/>
              </a:ext>
            </a:extLst>
          </p:cNvPr>
          <p:cNvPicPr>
            <a:picLocks noChangeAspect="1"/>
          </p:cNvPicPr>
          <p:nvPr/>
        </p:nvPicPr>
        <p:blipFill>
          <a:blip r:embed="rId2"/>
          <a:stretch>
            <a:fillRect/>
          </a:stretch>
        </p:blipFill>
        <p:spPr>
          <a:xfrm>
            <a:off x="6207090" y="0"/>
            <a:ext cx="5140234" cy="6858000"/>
          </a:xfrm>
          <a:prstGeom prst="rect">
            <a:avLst/>
          </a:prstGeom>
        </p:spPr>
      </p:pic>
      <p:sp>
        <p:nvSpPr>
          <p:cNvPr id="4" name="CuadroTexto 3">
            <a:extLst>
              <a:ext uri="{FF2B5EF4-FFF2-40B4-BE49-F238E27FC236}">
                <a16:creationId xmlns:a16="http://schemas.microsoft.com/office/drawing/2014/main" id="{2069B96F-0D5A-6F4B-A554-EA603DB8F2D6}"/>
              </a:ext>
            </a:extLst>
          </p:cNvPr>
          <p:cNvSpPr txBox="1"/>
          <p:nvPr/>
        </p:nvSpPr>
        <p:spPr>
          <a:xfrm>
            <a:off x="1859797" y="929898"/>
            <a:ext cx="3581301" cy="923330"/>
          </a:xfrm>
          <a:prstGeom prst="rect">
            <a:avLst/>
          </a:prstGeom>
          <a:noFill/>
        </p:spPr>
        <p:txBody>
          <a:bodyPr wrap="none" rtlCol="0">
            <a:spAutoFit/>
          </a:bodyPr>
          <a:lstStyle/>
          <a:p>
            <a:r>
              <a:rPr lang="es-MX" dirty="0"/>
              <a:t>La adición del artículo 43 a la</a:t>
            </a:r>
          </a:p>
          <a:p>
            <a:r>
              <a:rPr lang="es-MX" dirty="0"/>
              <a:t>Ley del Impuesto al Valor Agregado</a:t>
            </a:r>
          </a:p>
          <a:p>
            <a:r>
              <a:rPr lang="es-MX" dirty="0"/>
              <a:t>en 2003:</a:t>
            </a:r>
          </a:p>
        </p:txBody>
      </p:sp>
    </p:spTree>
    <p:extLst>
      <p:ext uri="{BB962C8B-B14F-4D97-AF65-F5344CB8AC3E}">
        <p14:creationId xmlns:p14="http://schemas.microsoft.com/office/powerpoint/2010/main" val="149420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61D979A-93FD-4648-86FD-9AB28C937C7C}"/>
              </a:ext>
            </a:extLst>
          </p:cNvPr>
          <p:cNvPicPr>
            <a:picLocks noChangeAspect="1"/>
          </p:cNvPicPr>
          <p:nvPr/>
        </p:nvPicPr>
        <p:blipFill>
          <a:blip r:embed="rId2"/>
          <a:stretch>
            <a:fillRect/>
          </a:stretch>
        </p:blipFill>
        <p:spPr>
          <a:xfrm>
            <a:off x="6453429" y="0"/>
            <a:ext cx="5143500" cy="6858000"/>
          </a:xfrm>
          <a:prstGeom prst="rect">
            <a:avLst/>
          </a:prstGeom>
        </p:spPr>
      </p:pic>
      <p:sp>
        <p:nvSpPr>
          <p:cNvPr id="4" name="CuadroTexto 3">
            <a:extLst>
              <a:ext uri="{FF2B5EF4-FFF2-40B4-BE49-F238E27FC236}">
                <a16:creationId xmlns:a16="http://schemas.microsoft.com/office/drawing/2014/main" id="{EF7F9BA4-4218-F042-9CDD-106C47DF5787}"/>
              </a:ext>
            </a:extLst>
          </p:cNvPr>
          <p:cNvSpPr txBox="1"/>
          <p:nvPr/>
        </p:nvSpPr>
        <p:spPr>
          <a:xfrm>
            <a:off x="1642820" y="836908"/>
            <a:ext cx="3056799" cy="923330"/>
          </a:xfrm>
          <a:prstGeom prst="rect">
            <a:avLst/>
          </a:prstGeom>
          <a:noFill/>
        </p:spPr>
        <p:txBody>
          <a:bodyPr wrap="none" rtlCol="0">
            <a:spAutoFit/>
          </a:bodyPr>
          <a:lstStyle/>
          <a:p>
            <a:r>
              <a:rPr lang="es-MX" dirty="0"/>
              <a:t>La tarifa para el cálculo de la </a:t>
            </a:r>
          </a:p>
          <a:p>
            <a:r>
              <a:rPr lang="es-MX" dirty="0"/>
              <a:t>retención del ISR en 2003 a</a:t>
            </a:r>
          </a:p>
          <a:p>
            <a:r>
              <a:rPr lang="es-MX" dirty="0"/>
              <a:t>personas físicas: </a:t>
            </a:r>
          </a:p>
        </p:txBody>
      </p:sp>
    </p:spTree>
    <p:extLst>
      <p:ext uri="{BB962C8B-B14F-4D97-AF65-F5344CB8AC3E}">
        <p14:creationId xmlns:p14="http://schemas.microsoft.com/office/powerpoint/2010/main" val="251434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807C0B8-1247-D846-B6A1-CC6069DC5BC1}"/>
              </a:ext>
            </a:extLst>
          </p:cNvPr>
          <p:cNvPicPr>
            <a:picLocks noChangeAspect="1"/>
          </p:cNvPicPr>
          <p:nvPr/>
        </p:nvPicPr>
        <p:blipFill>
          <a:blip r:embed="rId2"/>
          <a:stretch>
            <a:fillRect/>
          </a:stretch>
        </p:blipFill>
        <p:spPr>
          <a:xfrm>
            <a:off x="6098602" y="0"/>
            <a:ext cx="5140234" cy="6858000"/>
          </a:xfrm>
          <a:prstGeom prst="rect">
            <a:avLst/>
          </a:prstGeom>
        </p:spPr>
      </p:pic>
      <p:sp>
        <p:nvSpPr>
          <p:cNvPr id="6" name="CuadroTexto 5">
            <a:extLst>
              <a:ext uri="{FF2B5EF4-FFF2-40B4-BE49-F238E27FC236}">
                <a16:creationId xmlns:a16="http://schemas.microsoft.com/office/drawing/2014/main" id="{F8AC35FE-9525-5A49-8B96-F12C240D8618}"/>
              </a:ext>
            </a:extLst>
          </p:cNvPr>
          <p:cNvSpPr txBox="1"/>
          <p:nvPr/>
        </p:nvSpPr>
        <p:spPr>
          <a:xfrm>
            <a:off x="1627322" y="805912"/>
            <a:ext cx="3409395" cy="923330"/>
          </a:xfrm>
          <a:prstGeom prst="rect">
            <a:avLst/>
          </a:prstGeom>
          <a:noFill/>
        </p:spPr>
        <p:txBody>
          <a:bodyPr wrap="none" rtlCol="0">
            <a:spAutoFit/>
          </a:bodyPr>
          <a:lstStyle/>
          <a:p>
            <a:r>
              <a:rPr lang="es-MX" dirty="0"/>
              <a:t>La reforma del 1 diciembre 2004</a:t>
            </a:r>
          </a:p>
          <a:p>
            <a:r>
              <a:rPr lang="es-MX" dirty="0"/>
              <a:t>mediante la cual nacen los</a:t>
            </a:r>
          </a:p>
          <a:p>
            <a:r>
              <a:rPr lang="es-MX" dirty="0"/>
              <a:t>Impuestos Cedulares:</a:t>
            </a:r>
          </a:p>
        </p:txBody>
      </p:sp>
    </p:spTree>
    <p:extLst>
      <p:ext uri="{BB962C8B-B14F-4D97-AF65-F5344CB8AC3E}">
        <p14:creationId xmlns:p14="http://schemas.microsoft.com/office/powerpoint/2010/main" val="65089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B05EE9-F0E2-3E40-9CD3-00206107E629}"/>
              </a:ext>
            </a:extLst>
          </p:cNvPr>
          <p:cNvPicPr>
            <a:picLocks noChangeAspect="1"/>
          </p:cNvPicPr>
          <p:nvPr/>
        </p:nvPicPr>
        <p:blipFill>
          <a:blip r:embed="rId2"/>
          <a:stretch>
            <a:fillRect/>
          </a:stretch>
        </p:blipFill>
        <p:spPr>
          <a:xfrm>
            <a:off x="6470561" y="0"/>
            <a:ext cx="5140234" cy="6858000"/>
          </a:xfrm>
          <a:prstGeom prst="rect">
            <a:avLst/>
          </a:prstGeom>
        </p:spPr>
      </p:pic>
      <p:sp>
        <p:nvSpPr>
          <p:cNvPr id="4" name="CuadroTexto 3">
            <a:extLst>
              <a:ext uri="{FF2B5EF4-FFF2-40B4-BE49-F238E27FC236}">
                <a16:creationId xmlns:a16="http://schemas.microsoft.com/office/drawing/2014/main" id="{159788C0-0408-0F49-9CC8-319E0C6E8E79}"/>
              </a:ext>
            </a:extLst>
          </p:cNvPr>
          <p:cNvSpPr txBox="1"/>
          <p:nvPr/>
        </p:nvSpPr>
        <p:spPr>
          <a:xfrm>
            <a:off x="1673817" y="790414"/>
            <a:ext cx="2600392" cy="369332"/>
          </a:xfrm>
          <a:prstGeom prst="rect">
            <a:avLst/>
          </a:prstGeom>
          <a:noFill/>
        </p:spPr>
        <p:txBody>
          <a:bodyPr wrap="none" rtlCol="0">
            <a:spAutoFit/>
          </a:bodyPr>
          <a:lstStyle/>
          <a:p>
            <a:r>
              <a:rPr lang="es-MX" dirty="0"/>
              <a:t>La tasa del ISR en 2005:</a:t>
            </a:r>
          </a:p>
        </p:txBody>
      </p:sp>
    </p:spTree>
    <p:extLst>
      <p:ext uri="{BB962C8B-B14F-4D97-AF65-F5344CB8AC3E}">
        <p14:creationId xmlns:p14="http://schemas.microsoft.com/office/powerpoint/2010/main" val="272050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1B972-84D4-3F4C-AA80-7330E218A1E8}"/>
              </a:ext>
            </a:extLst>
          </p:cNvPr>
          <p:cNvSpPr>
            <a:spLocks noGrp="1"/>
          </p:cNvSpPr>
          <p:nvPr>
            <p:ph type="title"/>
          </p:nvPr>
        </p:nvSpPr>
        <p:spPr>
          <a:xfrm>
            <a:off x="1371600" y="408153"/>
            <a:ext cx="10050652" cy="817536"/>
          </a:xfrm>
        </p:spPr>
        <p:txBody>
          <a:bodyPr/>
          <a:lstStyle/>
          <a:p>
            <a:r>
              <a:rPr lang="es-MX" dirty="0"/>
              <a:t>MISCELÁNEA TRIBUTARIA EN MICHOACÁN</a:t>
            </a:r>
          </a:p>
        </p:txBody>
      </p:sp>
      <p:sp>
        <p:nvSpPr>
          <p:cNvPr id="3" name="CuadroTexto 2">
            <a:extLst>
              <a:ext uri="{FF2B5EF4-FFF2-40B4-BE49-F238E27FC236}">
                <a16:creationId xmlns:a16="http://schemas.microsoft.com/office/drawing/2014/main" id="{30B94FE3-83E8-F548-9E8A-3C313DC058AD}"/>
              </a:ext>
            </a:extLst>
          </p:cNvPr>
          <p:cNvSpPr txBox="1"/>
          <p:nvPr/>
        </p:nvSpPr>
        <p:spPr>
          <a:xfrm>
            <a:off x="1611823" y="1225689"/>
            <a:ext cx="8911525" cy="5632311"/>
          </a:xfrm>
          <a:prstGeom prst="rect">
            <a:avLst/>
          </a:prstGeom>
          <a:noFill/>
        </p:spPr>
        <p:txBody>
          <a:bodyPr wrap="square" rtlCol="0">
            <a:spAutoFit/>
          </a:bodyPr>
          <a:lstStyle/>
          <a:p>
            <a:r>
              <a:rPr lang="es-MX" dirty="0"/>
              <a:t>Ordenamientos publicados el 31 diciembre 2018:</a:t>
            </a:r>
          </a:p>
          <a:p>
            <a:endParaRPr lang="es-MX" dirty="0"/>
          </a:p>
          <a:p>
            <a:r>
              <a:rPr lang="es-MX" dirty="0"/>
              <a:t>LEY DE HACIENDA DEL ESTADO DE MICHOACÁN DE OCAMPO (décima segunda sección)</a:t>
            </a:r>
          </a:p>
          <a:p>
            <a:r>
              <a:rPr lang="es-MX" dirty="0"/>
              <a:t>(nuevo ordenamiento).</a:t>
            </a:r>
          </a:p>
          <a:p>
            <a:endParaRPr lang="es-MX" dirty="0"/>
          </a:p>
          <a:p>
            <a:r>
              <a:rPr lang="es-MX" dirty="0"/>
              <a:t>LEY DE PLANEACIÓN HACENDARIA, PRESUPUESTO, GASTO PÚBLICO Y CONTABILIDAD GUBERNAMENTAL DEL ESTADO DE MICHOACÁN DE OCAMPO (décima tercera sección)</a:t>
            </a:r>
          </a:p>
          <a:p>
            <a:r>
              <a:rPr lang="es-MX" dirty="0"/>
              <a:t>(reformas y derogaciones).</a:t>
            </a:r>
          </a:p>
          <a:p>
            <a:endParaRPr lang="es-MX" dirty="0"/>
          </a:p>
          <a:p>
            <a:r>
              <a:rPr lang="es-MX" dirty="0"/>
              <a:t>LEY DE INGRESOS DEL ESTADO DE MICHOACÁN DE OCAMPO 2019 (décima cuarta sección) (nuevo ordenamiento).</a:t>
            </a:r>
          </a:p>
          <a:p>
            <a:endParaRPr lang="es-MX" dirty="0"/>
          </a:p>
          <a:p>
            <a:r>
              <a:rPr lang="es-MX" dirty="0"/>
              <a:t>PRESUPUESTO DE EGRESOS DEL GOBIERNO DEL ESTADO DE MICHOACÁN DE OCAMPO 2019 (décima quinta sección) (nuevo ordenamiento).</a:t>
            </a:r>
          </a:p>
          <a:p>
            <a:endParaRPr lang="es-MX" dirty="0"/>
          </a:p>
          <a:p>
            <a:r>
              <a:rPr lang="es-MX" dirty="0"/>
              <a:t>CÓDIGO FISCAL y LEY DE COORDINACIÓN FISCAL DEL ESTADO DE MICHOACÁN DE OCAMPO (décima sexta sección) (reformas, adiciones y derogaciones).</a:t>
            </a:r>
          </a:p>
          <a:p>
            <a:endParaRPr lang="es-MX" dirty="0"/>
          </a:p>
          <a:p>
            <a:r>
              <a:rPr lang="es-MX" dirty="0"/>
              <a:t>PROGRAMA DE VERIFICACIÓN VEHICULAR OBLIGATORIA DEL ESTADO DE MICHOACÁN DE OCAMPO PARA EL PRIMER SEMESTRE 2019 (primera sección).</a:t>
            </a:r>
          </a:p>
        </p:txBody>
      </p:sp>
    </p:spTree>
    <p:extLst>
      <p:ext uri="{BB962C8B-B14F-4D97-AF65-F5344CB8AC3E}">
        <p14:creationId xmlns:p14="http://schemas.microsoft.com/office/powerpoint/2010/main" val="20299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866662-2E11-0D48-83F5-1F8C228E3D37}"/>
              </a:ext>
            </a:extLst>
          </p:cNvPr>
          <p:cNvPicPr>
            <a:picLocks noChangeAspect="1"/>
          </p:cNvPicPr>
          <p:nvPr/>
        </p:nvPicPr>
        <p:blipFill>
          <a:blip r:embed="rId2"/>
          <a:stretch>
            <a:fillRect/>
          </a:stretch>
        </p:blipFill>
        <p:spPr>
          <a:xfrm>
            <a:off x="6331076" y="0"/>
            <a:ext cx="5140234" cy="6858000"/>
          </a:xfrm>
          <a:prstGeom prst="rect">
            <a:avLst/>
          </a:prstGeom>
        </p:spPr>
      </p:pic>
      <p:sp>
        <p:nvSpPr>
          <p:cNvPr id="5" name="CuadroTexto 4">
            <a:extLst>
              <a:ext uri="{FF2B5EF4-FFF2-40B4-BE49-F238E27FC236}">
                <a16:creationId xmlns:a16="http://schemas.microsoft.com/office/drawing/2014/main" id="{4FF31061-BE49-1C4B-9353-C7FEBADFD4BB}"/>
              </a:ext>
            </a:extLst>
          </p:cNvPr>
          <p:cNvSpPr txBox="1"/>
          <p:nvPr/>
        </p:nvSpPr>
        <p:spPr>
          <a:xfrm>
            <a:off x="1503336" y="774915"/>
            <a:ext cx="3056799" cy="923330"/>
          </a:xfrm>
          <a:prstGeom prst="rect">
            <a:avLst/>
          </a:prstGeom>
          <a:noFill/>
        </p:spPr>
        <p:txBody>
          <a:bodyPr wrap="none" rtlCol="0">
            <a:spAutoFit/>
          </a:bodyPr>
          <a:lstStyle/>
          <a:p>
            <a:r>
              <a:rPr lang="es-MX" dirty="0"/>
              <a:t>La tarifa para el cálculo de la </a:t>
            </a:r>
          </a:p>
          <a:p>
            <a:r>
              <a:rPr lang="es-MX" dirty="0"/>
              <a:t>retención del ISR en 2005 a</a:t>
            </a:r>
          </a:p>
          <a:p>
            <a:r>
              <a:rPr lang="es-MX" dirty="0"/>
              <a:t>personas físicas: </a:t>
            </a:r>
          </a:p>
        </p:txBody>
      </p:sp>
    </p:spTree>
    <p:extLst>
      <p:ext uri="{BB962C8B-B14F-4D97-AF65-F5344CB8AC3E}">
        <p14:creationId xmlns:p14="http://schemas.microsoft.com/office/powerpoint/2010/main" val="3899237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B000E-B016-2B4F-AD2F-816104ECA5A4}"/>
              </a:ext>
            </a:extLst>
          </p:cNvPr>
          <p:cNvSpPr>
            <a:spLocks noGrp="1"/>
          </p:cNvSpPr>
          <p:nvPr>
            <p:ph type="title"/>
          </p:nvPr>
        </p:nvSpPr>
        <p:spPr>
          <a:xfrm>
            <a:off x="1371600" y="685800"/>
            <a:ext cx="9601200" cy="709047"/>
          </a:xfrm>
        </p:spPr>
        <p:txBody>
          <a:bodyPr/>
          <a:lstStyle/>
          <a:p>
            <a:pPr algn="ctr"/>
            <a:r>
              <a:rPr lang="es-MX" dirty="0"/>
              <a:t>IMPUESTOS CEDULARES</a:t>
            </a:r>
          </a:p>
        </p:txBody>
      </p:sp>
      <p:sp>
        <p:nvSpPr>
          <p:cNvPr id="3" name="CuadroTexto 2">
            <a:extLst>
              <a:ext uri="{FF2B5EF4-FFF2-40B4-BE49-F238E27FC236}">
                <a16:creationId xmlns:a16="http://schemas.microsoft.com/office/drawing/2014/main" id="{F6CF0296-1C88-4140-9F14-7C98B967A7CE}"/>
              </a:ext>
            </a:extLst>
          </p:cNvPr>
          <p:cNvSpPr txBox="1"/>
          <p:nvPr/>
        </p:nvSpPr>
        <p:spPr>
          <a:xfrm>
            <a:off x="1193369" y="1394847"/>
            <a:ext cx="10058401" cy="5355312"/>
          </a:xfrm>
          <a:prstGeom prst="rect">
            <a:avLst/>
          </a:prstGeom>
          <a:noFill/>
        </p:spPr>
        <p:txBody>
          <a:bodyPr wrap="square" rtlCol="0">
            <a:spAutoFit/>
          </a:bodyPr>
          <a:lstStyle/>
          <a:p>
            <a:r>
              <a:rPr lang="es-MX" b="1" dirty="0"/>
              <a:t>Generalidades:</a:t>
            </a:r>
          </a:p>
          <a:p>
            <a:r>
              <a:rPr lang="es-MX" dirty="0"/>
              <a:t>Es una copia íntegra de la legislación de Guanajuato.</a:t>
            </a:r>
          </a:p>
          <a:p>
            <a:r>
              <a:rPr lang="es-MX" dirty="0"/>
              <a:t>La fecha de entero se fija para los días 22 de cada mes.</a:t>
            </a:r>
          </a:p>
          <a:p>
            <a:r>
              <a:rPr lang="es-MX" dirty="0"/>
              <a:t>Se determina como el Impuesto Sobre la Renta.</a:t>
            </a:r>
          </a:p>
          <a:p>
            <a:r>
              <a:rPr lang="es-MX" dirty="0"/>
              <a:t>Se establece un “Régimen de Incorporación Fiscal” para actividades empresariales.</a:t>
            </a:r>
          </a:p>
          <a:p>
            <a:r>
              <a:rPr lang="es-MX" dirty="0"/>
              <a:t>No existe un padrón de contribuyentes.</a:t>
            </a:r>
          </a:p>
          <a:p>
            <a:r>
              <a:rPr lang="es-MX" dirty="0"/>
              <a:t>Las personas morales están obligados a retener a las personas físicas el 50% o el 100% de la tasa.</a:t>
            </a:r>
          </a:p>
          <a:p>
            <a:r>
              <a:rPr lang="es-MX" dirty="0"/>
              <a:t>No hay a la fecha “reglas de carácter general”.</a:t>
            </a:r>
          </a:p>
          <a:p>
            <a:r>
              <a:rPr lang="es-MX" dirty="0"/>
              <a:t>Nacen obligaciones de presentar declaraciones informativas (retenedores), provisionales y anual.</a:t>
            </a:r>
          </a:p>
          <a:p>
            <a:r>
              <a:rPr lang="es-MX" dirty="0"/>
              <a:t>Remite a la legislación federal aplicable al tipo de ingreso, obliga a llevar contabilidad.</a:t>
            </a:r>
          </a:p>
          <a:p>
            <a:endParaRPr lang="es-MX" dirty="0"/>
          </a:p>
          <a:p>
            <a:r>
              <a:rPr lang="es-MX" b="1" dirty="0"/>
              <a:t>Alternativas:</a:t>
            </a:r>
          </a:p>
          <a:p>
            <a:r>
              <a:rPr lang="es-MX" dirty="0"/>
              <a:t>Prestar servicios como persona juridica (SC).</a:t>
            </a:r>
          </a:p>
          <a:p>
            <a:r>
              <a:rPr lang="es-MX" dirty="0"/>
              <a:t>Constituir una inmobiliaria para dar en arrendamiento los inmuebles o bien enajenar los bienes (SAS).</a:t>
            </a:r>
          </a:p>
          <a:p>
            <a:endParaRPr lang="es-MX" dirty="0"/>
          </a:p>
          <a:p>
            <a:r>
              <a:rPr lang="es-MX" b="1" dirty="0"/>
              <a:t>Afectaciones:</a:t>
            </a:r>
          </a:p>
          <a:p>
            <a:r>
              <a:rPr lang="es-MX" dirty="0"/>
              <a:t>Perder como persona jurídica el beneficio de la deducción “ciega”</a:t>
            </a:r>
          </a:p>
          <a:p>
            <a:r>
              <a:rPr lang="es-MX" dirty="0"/>
              <a:t>prevista en la Ley del Impuesto Sobre la Renta aplicable a personas</a:t>
            </a:r>
          </a:p>
          <a:p>
            <a:r>
              <a:rPr lang="es-MX" dirty="0"/>
              <a:t>físicas que tributan como arrendadores.</a:t>
            </a:r>
          </a:p>
        </p:txBody>
      </p:sp>
    </p:spTree>
    <p:extLst>
      <p:ext uri="{BB962C8B-B14F-4D97-AF65-F5344CB8AC3E}">
        <p14:creationId xmlns:p14="http://schemas.microsoft.com/office/powerpoint/2010/main" val="137249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3C4451-65C1-F940-8B38-1CCCCF947673}"/>
              </a:ext>
            </a:extLst>
          </p:cNvPr>
          <p:cNvPicPr>
            <a:picLocks noChangeAspect="1"/>
          </p:cNvPicPr>
          <p:nvPr/>
        </p:nvPicPr>
        <p:blipFill>
          <a:blip r:embed="rId2"/>
          <a:stretch>
            <a:fillRect/>
          </a:stretch>
        </p:blipFill>
        <p:spPr>
          <a:xfrm>
            <a:off x="1091769" y="229784"/>
            <a:ext cx="10595647" cy="5380602"/>
          </a:xfrm>
          <a:prstGeom prst="rect">
            <a:avLst/>
          </a:prstGeom>
        </p:spPr>
      </p:pic>
    </p:spTree>
    <p:extLst>
      <p:ext uri="{BB962C8B-B14F-4D97-AF65-F5344CB8AC3E}">
        <p14:creationId xmlns:p14="http://schemas.microsoft.com/office/powerpoint/2010/main" val="45849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D4BBDBB-AA24-4542-86AD-E31AF25D0D01}"/>
              </a:ext>
            </a:extLst>
          </p:cNvPr>
          <p:cNvPicPr>
            <a:picLocks noChangeAspect="1"/>
          </p:cNvPicPr>
          <p:nvPr/>
        </p:nvPicPr>
        <p:blipFill>
          <a:blip r:embed="rId2"/>
          <a:stretch>
            <a:fillRect/>
          </a:stretch>
        </p:blipFill>
        <p:spPr>
          <a:xfrm>
            <a:off x="1694373" y="905682"/>
            <a:ext cx="9522217" cy="4162264"/>
          </a:xfrm>
          <a:prstGeom prst="rect">
            <a:avLst/>
          </a:prstGeom>
        </p:spPr>
      </p:pic>
    </p:spTree>
    <p:extLst>
      <p:ext uri="{BB962C8B-B14F-4D97-AF65-F5344CB8AC3E}">
        <p14:creationId xmlns:p14="http://schemas.microsoft.com/office/powerpoint/2010/main" val="3398327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5E92B-77E5-2E4E-8143-2CA51945C5C8}"/>
              </a:ext>
            </a:extLst>
          </p:cNvPr>
          <p:cNvSpPr>
            <a:spLocks noGrp="1"/>
          </p:cNvSpPr>
          <p:nvPr>
            <p:ph type="title"/>
          </p:nvPr>
        </p:nvSpPr>
        <p:spPr>
          <a:xfrm>
            <a:off x="1371600" y="685799"/>
            <a:ext cx="9601200" cy="1809427"/>
          </a:xfrm>
        </p:spPr>
        <p:txBody>
          <a:bodyPr>
            <a:noAutofit/>
          </a:bodyPr>
          <a:lstStyle/>
          <a:p>
            <a:r>
              <a:rPr lang="es-MX" dirty="0"/>
              <a:t>PRESUPUESTO DE EGRESOS DEL GOBIERNO DEL ESTADO DE MICHOACÁN DE OCAMPO 2019</a:t>
            </a:r>
          </a:p>
        </p:txBody>
      </p:sp>
    </p:spTree>
    <p:extLst>
      <p:ext uri="{BB962C8B-B14F-4D97-AF65-F5344CB8AC3E}">
        <p14:creationId xmlns:p14="http://schemas.microsoft.com/office/powerpoint/2010/main" val="2929566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BD44F-BC97-3F4F-B6CD-BF3DAB8B5396}"/>
              </a:ext>
            </a:extLst>
          </p:cNvPr>
          <p:cNvSpPr>
            <a:spLocks noGrp="1"/>
          </p:cNvSpPr>
          <p:nvPr>
            <p:ph type="title"/>
          </p:nvPr>
        </p:nvSpPr>
        <p:spPr>
          <a:xfrm>
            <a:off x="1371600" y="685800"/>
            <a:ext cx="9601200" cy="662553"/>
          </a:xfrm>
        </p:spPr>
        <p:txBody>
          <a:bodyPr>
            <a:normAutofit/>
          </a:bodyPr>
          <a:lstStyle/>
          <a:p>
            <a:r>
              <a:rPr lang="es-MX" sz="4000" dirty="0"/>
              <a:t>Gaceta Parlamentaria:</a:t>
            </a:r>
          </a:p>
        </p:txBody>
      </p:sp>
      <p:pic>
        <p:nvPicPr>
          <p:cNvPr id="5" name="Marcador de contenido 4">
            <a:extLst>
              <a:ext uri="{FF2B5EF4-FFF2-40B4-BE49-F238E27FC236}">
                <a16:creationId xmlns:a16="http://schemas.microsoft.com/office/drawing/2014/main" id="{FF3684CC-D969-8642-BAF1-838B024A4781}"/>
              </a:ext>
            </a:extLst>
          </p:cNvPr>
          <p:cNvPicPr>
            <a:picLocks noGrp="1" noChangeAspect="1"/>
          </p:cNvPicPr>
          <p:nvPr>
            <p:ph idx="1"/>
          </p:nvPr>
        </p:nvPicPr>
        <p:blipFill>
          <a:blip r:embed="rId2"/>
          <a:stretch>
            <a:fillRect/>
          </a:stretch>
        </p:blipFill>
        <p:spPr>
          <a:xfrm>
            <a:off x="7020734" y="1"/>
            <a:ext cx="3952066" cy="6858000"/>
          </a:xfrm>
        </p:spPr>
      </p:pic>
    </p:spTree>
    <p:extLst>
      <p:ext uri="{BB962C8B-B14F-4D97-AF65-F5344CB8AC3E}">
        <p14:creationId xmlns:p14="http://schemas.microsoft.com/office/powerpoint/2010/main" val="359120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008AE-F5CC-B049-97B9-6BEEA553CE58}"/>
              </a:ext>
            </a:extLst>
          </p:cNvPr>
          <p:cNvSpPr>
            <a:spLocks noGrp="1"/>
          </p:cNvSpPr>
          <p:nvPr>
            <p:ph type="title"/>
          </p:nvPr>
        </p:nvSpPr>
        <p:spPr>
          <a:xfrm>
            <a:off x="1371600" y="685800"/>
            <a:ext cx="9601200" cy="616058"/>
          </a:xfrm>
        </p:spPr>
        <p:txBody>
          <a:bodyPr>
            <a:normAutofit fontScale="90000"/>
          </a:bodyPr>
          <a:lstStyle/>
          <a:p>
            <a:r>
              <a:rPr lang="es-MX" sz="4000" dirty="0"/>
              <a:t>Presupuesto de Egresos:</a:t>
            </a:r>
          </a:p>
        </p:txBody>
      </p:sp>
      <p:pic>
        <p:nvPicPr>
          <p:cNvPr id="5" name="Marcador de contenido 4">
            <a:extLst>
              <a:ext uri="{FF2B5EF4-FFF2-40B4-BE49-F238E27FC236}">
                <a16:creationId xmlns:a16="http://schemas.microsoft.com/office/drawing/2014/main" id="{A6105270-08FC-AB4F-B013-93A056223006}"/>
              </a:ext>
            </a:extLst>
          </p:cNvPr>
          <p:cNvPicPr>
            <a:picLocks noGrp="1" noChangeAspect="1"/>
          </p:cNvPicPr>
          <p:nvPr>
            <p:ph idx="1"/>
          </p:nvPr>
        </p:nvPicPr>
        <p:blipFill>
          <a:blip r:embed="rId2"/>
          <a:stretch>
            <a:fillRect/>
          </a:stretch>
        </p:blipFill>
        <p:spPr>
          <a:xfrm>
            <a:off x="2623609" y="1325563"/>
            <a:ext cx="7097182" cy="5322887"/>
          </a:xfrm>
        </p:spPr>
      </p:pic>
    </p:spTree>
    <p:extLst>
      <p:ext uri="{BB962C8B-B14F-4D97-AF65-F5344CB8AC3E}">
        <p14:creationId xmlns:p14="http://schemas.microsoft.com/office/powerpoint/2010/main" val="4101959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E423BA-11CD-8140-BCA5-A4009C426B9A}"/>
              </a:ext>
            </a:extLst>
          </p:cNvPr>
          <p:cNvSpPr>
            <a:spLocks noGrp="1"/>
          </p:cNvSpPr>
          <p:nvPr>
            <p:ph type="ctrTitle"/>
          </p:nvPr>
        </p:nvSpPr>
        <p:spPr>
          <a:xfrm>
            <a:off x="1915128" y="1348353"/>
            <a:ext cx="8361229" cy="3983063"/>
          </a:xfrm>
        </p:spPr>
        <p:txBody>
          <a:bodyPr/>
          <a:lstStyle/>
          <a:p>
            <a:r>
              <a:rPr lang="es-MX" dirty="0"/>
              <a:t>EXPECTATIVAS DE DEFENSA ANTE LOS IMPUESTOS ESTATALES</a:t>
            </a:r>
          </a:p>
        </p:txBody>
      </p:sp>
      <p:sp>
        <p:nvSpPr>
          <p:cNvPr id="3" name="Subtítulo 2">
            <a:extLst>
              <a:ext uri="{FF2B5EF4-FFF2-40B4-BE49-F238E27FC236}">
                <a16:creationId xmlns:a16="http://schemas.microsoft.com/office/drawing/2014/main" id="{56259F5D-CD0C-5545-AFF6-30952851C5A1}"/>
              </a:ext>
            </a:extLst>
          </p:cNvPr>
          <p:cNvSpPr>
            <a:spLocks noGrp="1"/>
          </p:cNvSpPr>
          <p:nvPr>
            <p:ph type="subTitle" idx="1"/>
          </p:nvPr>
        </p:nvSpPr>
        <p:spPr>
          <a:xfrm>
            <a:off x="1285058" y="5721874"/>
            <a:ext cx="6831673" cy="1086237"/>
          </a:xfrm>
        </p:spPr>
        <p:txBody>
          <a:bodyPr/>
          <a:lstStyle/>
          <a:p>
            <a:r>
              <a:rPr lang="es-MX" dirty="0"/>
              <a:t>LEY DE HACIENDA DEL ESTADO DE MICHOACÁN</a:t>
            </a:r>
          </a:p>
        </p:txBody>
      </p:sp>
    </p:spTree>
    <p:extLst>
      <p:ext uri="{BB962C8B-B14F-4D97-AF65-F5344CB8AC3E}">
        <p14:creationId xmlns:p14="http://schemas.microsoft.com/office/powerpoint/2010/main" val="256878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45C36-C331-814D-A050-0874CEA3B1C2}"/>
              </a:ext>
            </a:extLst>
          </p:cNvPr>
          <p:cNvSpPr>
            <a:spLocks noGrp="1"/>
          </p:cNvSpPr>
          <p:nvPr>
            <p:ph type="title"/>
          </p:nvPr>
        </p:nvSpPr>
        <p:spPr>
          <a:xfrm>
            <a:off x="1371600" y="685800"/>
            <a:ext cx="9601200" cy="786539"/>
          </a:xfrm>
        </p:spPr>
        <p:txBody>
          <a:bodyPr/>
          <a:lstStyle/>
          <a:p>
            <a:pPr algn="ctr"/>
            <a:r>
              <a:rPr lang="es-MX" dirty="0"/>
              <a:t>JUICIO DE AMPARO INDIRECTO</a:t>
            </a:r>
          </a:p>
        </p:txBody>
      </p:sp>
      <p:sp>
        <p:nvSpPr>
          <p:cNvPr id="3" name="CuadroTexto 2">
            <a:extLst>
              <a:ext uri="{FF2B5EF4-FFF2-40B4-BE49-F238E27FC236}">
                <a16:creationId xmlns:a16="http://schemas.microsoft.com/office/drawing/2014/main" id="{6C313AD3-4962-F345-A54A-D10768E7C841}"/>
              </a:ext>
            </a:extLst>
          </p:cNvPr>
          <p:cNvSpPr txBox="1"/>
          <p:nvPr/>
        </p:nvSpPr>
        <p:spPr>
          <a:xfrm>
            <a:off x="1580827" y="1472338"/>
            <a:ext cx="9655444" cy="5478423"/>
          </a:xfrm>
          <a:prstGeom prst="rect">
            <a:avLst/>
          </a:prstGeom>
          <a:noFill/>
        </p:spPr>
        <p:txBody>
          <a:bodyPr wrap="square" rtlCol="0">
            <a:spAutoFit/>
          </a:bodyPr>
          <a:lstStyle/>
          <a:p>
            <a:r>
              <a:rPr lang="es-MX" dirty="0"/>
              <a:t>CONSIDERACIONES PREVIAS:</a:t>
            </a:r>
          </a:p>
          <a:p>
            <a:endParaRPr lang="es-MX" sz="800" dirty="0"/>
          </a:p>
          <a:p>
            <a:pPr marL="285750" indent="-285750">
              <a:buFont typeface="Arial" panose="020B0604020202020204" pitchFamily="34" charset="0"/>
              <a:buChar char="•"/>
            </a:pPr>
            <a:r>
              <a:rPr lang="es-MX" b="1" dirty="0"/>
              <a:t>Analizar </a:t>
            </a:r>
            <a:r>
              <a:rPr lang="es-MX" dirty="0"/>
              <a:t>si se solicita la suspensión del acto reclamado, se encuentra obligado el quejoso a garantizar el interés fiscal.</a:t>
            </a:r>
          </a:p>
          <a:p>
            <a:pPr marL="285750" indent="-285750">
              <a:buFont typeface="Arial" panose="020B0604020202020204" pitchFamily="34" charset="0"/>
              <a:buChar char="•"/>
            </a:pPr>
            <a:r>
              <a:rPr lang="es-MX" b="1" dirty="0"/>
              <a:t>Decidir</a:t>
            </a:r>
            <a:r>
              <a:rPr lang="es-MX" dirty="0"/>
              <a:t> si se opta agotar el medio de defensa constitucional como norma autoaplicativa (30 días) o heteroaplicativa (15 días).</a:t>
            </a:r>
          </a:p>
          <a:p>
            <a:pPr marL="285750" indent="-285750">
              <a:buFont typeface="Arial" panose="020B0604020202020204" pitchFamily="34" charset="0"/>
              <a:buChar char="•"/>
            </a:pPr>
            <a:r>
              <a:rPr lang="es-MX" b="1" dirty="0"/>
              <a:t>Plantear</a:t>
            </a:r>
            <a:r>
              <a:rPr lang="es-MX" dirty="0"/>
              <a:t> argumentos relativos a violación de DDHH y sus garantías constitucionales, en virtud de que las otrora “garantías individuales” se encontraban en los principios constitucionales de la tributación de acuerdo a la interpretación de la SCJN: fracción IV, artículo 31 CPEUM.</a:t>
            </a:r>
          </a:p>
          <a:p>
            <a:pPr marL="285750" indent="-285750">
              <a:buFont typeface="Arial" panose="020B0604020202020204" pitchFamily="34" charset="0"/>
              <a:buChar char="•"/>
            </a:pPr>
            <a:r>
              <a:rPr lang="es-MX" b="1" dirty="0"/>
              <a:t>Reflexionar</a:t>
            </a:r>
            <a:r>
              <a:rPr lang="es-MX" dirty="0"/>
              <a:t> sobre la parte relativa a la distinción que se hace hacia los iguales en materia del “Impuesto Sobre Negocios Jurídicos e Instrumentos Notariales” y a la obligación que se le asigna a los fedatarios públicos como recaudadores; el destino al gasto público en materia del “Impuesto Sobre Hospedaje” y la “extraña” causación que permite el traslado del gravamen; el contexto de la Ley del Impuesto Sobre la Renta del año 2004 en materia de los “Impuestos Cedulares”, la “adhesión al Decreto del 18 de enero de 2019 como un consentimiento y la teoria de las contribuciones “verdes” en materia de los “Impuestos Ecológicos”, amén del desfase numeral entre la Ley de Ingresos 2019 y la Ley de Hacienda; así como la jurisprudencia de la SCJN en materia del ”Impuesto Sobre Nóminas”.</a:t>
            </a:r>
          </a:p>
          <a:p>
            <a:pPr marL="285750" indent="-285750">
              <a:buFont typeface="Arial" panose="020B0604020202020204" pitchFamily="34" charset="0"/>
              <a:buChar char="•"/>
            </a:pPr>
            <a:r>
              <a:rPr lang="es-MX" b="1" dirty="0"/>
              <a:t>Estudiar</a:t>
            </a:r>
            <a:r>
              <a:rPr lang="es-MX" dirty="0"/>
              <a:t> los artículos transitorios TERCERO de la Ley de Hacienda en correlación con los transitorios CUARTO y DÉCIMO PRIMERO de la LEY DE INGRESOS.</a:t>
            </a:r>
            <a:endParaRPr lang="es-MX" b="1" dirty="0"/>
          </a:p>
        </p:txBody>
      </p:sp>
    </p:spTree>
    <p:extLst>
      <p:ext uri="{BB962C8B-B14F-4D97-AF65-F5344CB8AC3E}">
        <p14:creationId xmlns:p14="http://schemas.microsoft.com/office/powerpoint/2010/main" val="858087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4A621A-4DC8-8549-B8FC-448ABE31AF22}"/>
              </a:ext>
            </a:extLst>
          </p:cNvPr>
          <p:cNvSpPr>
            <a:spLocks noGrp="1"/>
          </p:cNvSpPr>
          <p:nvPr>
            <p:ph type="title"/>
          </p:nvPr>
        </p:nvSpPr>
        <p:spPr>
          <a:xfrm>
            <a:off x="1371600" y="685800"/>
            <a:ext cx="9601200" cy="554064"/>
          </a:xfrm>
        </p:spPr>
        <p:txBody>
          <a:bodyPr>
            <a:normAutofit/>
          </a:bodyPr>
          <a:lstStyle/>
          <a:p>
            <a:r>
              <a:rPr lang="es-MX" sz="3200" dirty="0"/>
              <a:t>LEY DE INGRESOS DEL ESTADO DE MICHOACÁN 2019</a:t>
            </a:r>
          </a:p>
        </p:txBody>
      </p:sp>
      <p:pic>
        <p:nvPicPr>
          <p:cNvPr id="5" name="Marcador de contenido 4">
            <a:extLst>
              <a:ext uri="{FF2B5EF4-FFF2-40B4-BE49-F238E27FC236}">
                <a16:creationId xmlns:a16="http://schemas.microsoft.com/office/drawing/2014/main" id="{6E37610A-C7F4-3D4A-A4DC-24FD251FE074}"/>
              </a:ext>
            </a:extLst>
          </p:cNvPr>
          <p:cNvPicPr>
            <a:picLocks noGrp="1" noChangeAspect="1"/>
          </p:cNvPicPr>
          <p:nvPr>
            <p:ph idx="1"/>
          </p:nvPr>
        </p:nvPicPr>
        <p:blipFill>
          <a:blip r:embed="rId2"/>
          <a:stretch>
            <a:fillRect/>
          </a:stretch>
        </p:blipFill>
        <p:spPr>
          <a:xfrm>
            <a:off x="2941831" y="2286000"/>
            <a:ext cx="6460738" cy="3581400"/>
          </a:xfrm>
        </p:spPr>
      </p:pic>
    </p:spTree>
    <p:extLst>
      <p:ext uri="{BB962C8B-B14F-4D97-AF65-F5344CB8AC3E}">
        <p14:creationId xmlns:p14="http://schemas.microsoft.com/office/powerpoint/2010/main" val="110271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1B972-84D4-3F4C-AA80-7330E218A1E8}"/>
              </a:ext>
            </a:extLst>
          </p:cNvPr>
          <p:cNvSpPr>
            <a:spLocks noGrp="1"/>
          </p:cNvSpPr>
          <p:nvPr>
            <p:ph type="title"/>
          </p:nvPr>
        </p:nvSpPr>
        <p:spPr>
          <a:xfrm>
            <a:off x="1371600" y="685800"/>
            <a:ext cx="10050652" cy="817536"/>
          </a:xfrm>
        </p:spPr>
        <p:txBody>
          <a:bodyPr/>
          <a:lstStyle/>
          <a:p>
            <a:r>
              <a:rPr lang="es-MX" dirty="0"/>
              <a:t>MISCELÁNEA TRIBUTARIA EN MICHOACÁN</a:t>
            </a:r>
          </a:p>
        </p:txBody>
      </p:sp>
      <p:sp>
        <p:nvSpPr>
          <p:cNvPr id="3" name="CuadroTexto 2">
            <a:extLst>
              <a:ext uri="{FF2B5EF4-FFF2-40B4-BE49-F238E27FC236}">
                <a16:creationId xmlns:a16="http://schemas.microsoft.com/office/drawing/2014/main" id="{30B94FE3-83E8-F548-9E8A-3C313DC058AD}"/>
              </a:ext>
            </a:extLst>
          </p:cNvPr>
          <p:cNvSpPr txBox="1"/>
          <p:nvPr/>
        </p:nvSpPr>
        <p:spPr>
          <a:xfrm>
            <a:off x="1611823" y="1503336"/>
            <a:ext cx="8911525" cy="2308324"/>
          </a:xfrm>
          <a:prstGeom prst="rect">
            <a:avLst/>
          </a:prstGeom>
          <a:noFill/>
        </p:spPr>
        <p:txBody>
          <a:bodyPr wrap="square" rtlCol="0">
            <a:spAutoFit/>
          </a:bodyPr>
          <a:lstStyle/>
          <a:p>
            <a:r>
              <a:rPr lang="es-MX" dirty="0"/>
              <a:t>Ordenamientos publicados en el mes de enero 2019:</a:t>
            </a:r>
          </a:p>
          <a:p>
            <a:endParaRPr lang="es-MX" dirty="0"/>
          </a:p>
          <a:p>
            <a:r>
              <a:rPr lang="es-MX" dirty="0"/>
              <a:t>FE DE ERRATAS AL PROGRAMA DE VERIFICACIÓN VEHICULAR OBLIGATORIA DEL ESTADO DE MICHOACÁN DE OCAMPO PARA EL PRIMER SEMESTRE 2019 (sexta sección) 16 enero 2019.</a:t>
            </a:r>
          </a:p>
          <a:p>
            <a:endParaRPr lang="es-MX" dirty="0"/>
          </a:p>
          <a:p>
            <a:r>
              <a:rPr lang="es-MX" dirty="0"/>
              <a:t>DECRETO MEDIANTE EL CUAL SE OTORGAN ESTÍMULOS FISCALES DURANTE EL EJERCICIO FISCAL 2019 (sexta sección) 18 enero 2019.</a:t>
            </a:r>
          </a:p>
        </p:txBody>
      </p:sp>
    </p:spTree>
    <p:extLst>
      <p:ext uri="{BB962C8B-B14F-4D97-AF65-F5344CB8AC3E}">
        <p14:creationId xmlns:p14="http://schemas.microsoft.com/office/powerpoint/2010/main" val="4140450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A254F42-B820-6341-86CD-503C45290253}"/>
              </a:ext>
            </a:extLst>
          </p:cNvPr>
          <p:cNvPicPr>
            <a:picLocks noGrp="1" noChangeAspect="1"/>
          </p:cNvPicPr>
          <p:nvPr>
            <p:ph idx="1"/>
          </p:nvPr>
        </p:nvPicPr>
        <p:blipFill>
          <a:blip r:embed="rId2"/>
          <a:stretch>
            <a:fillRect/>
          </a:stretch>
        </p:blipFill>
        <p:spPr>
          <a:xfrm>
            <a:off x="1821051" y="578017"/>
            <a:ext cx="9601200" cy="3029802"/>
          </a:xfrm>
        </p:spPr>
      </p:pic>
    </p:spTree>
    <p:extLst>
      <p:ext uri="{BB962C8B-B14F-4D97-AF65-F5344CB8AC3E}">
        <p14:creationId xmlns:p14="http://schemas.microsoft.com/office/powerpoint/2010/main" val="4046081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E715DD-D7E3-A64C-B360-D49C7CE99AB2}"/>
              </a:ext>
            </a:extLst>
          </p:cNvPr>
          <p:cNvSpPr txBox="1"/>
          <p:nvPr/>
        </p:nvSpPr>
        <p:spPr>
          <a:xfrm>
            <a:off x="1053885" y="325464"/>
            <a:ext cx="11138115" cy="6001643"/>
          </a:xfrm>
          <a:prstGeom prst="rect">
            <a:avLst/>
          </a:prstGeom>
          <a:noFill/>
        </p:spPr>
        <p:txBody>
          <a:bodyPr wrap="square" rtlCol="0">
            <a:spAutoFit/>
          </a:bodyPr>
          <a:lstStyle/>
          <a:p>
            <a:pPr algn="ctr"/>
            <a:r>
              <a:rPr lang="es-MX" sz="1600" b="1" dirty="0"/>
              <a:t>LEY DE HACIENDA DEL ESTADO DE MICHOACÁN DE OCAMPO</a:t>
            </a:r>
          </a:p>
          <a:p>
            <a:endParaRPr lang="es-MX" sz="1600" b="1" dirty="0"/>
          </a:p>
          <a:p>
            <a:pPr algn="ctr"/>
            <a:r>
              <a:rPr lang="es-MX" sz="1600" b="1" dirty="0"/>
              <a:t>TRANSITORIOS</a:t>
            </a:r>
          </a:p>
          <a:p>
            <a:r>
              <a:rPr lang="es-MX" sz="1600" b="1" dirty="0"/>
              <a:t>…</a:t>
            </a:r>
          </a:p>
          <a:p>
            <a:r>
              <a:rPr lang="es-MX" sz="1600" dirty="0"/>
              <a:t>…</a:t>
            </a:r>
          </a:p>
          <a:p>
            <a:r>
              <a:rPr lang="es-MX" sz="1600" b="1" dirty="0"/>
              <a:t>ARTÍCULO TERCERO. </a:t>
            </a:r>
            <a:r>
              <a:rPr lang="es-MX" sz="1600" dirty="0"/>
              <a:t>Cuando algún gravamen no se encuentre previsto en la presente Ley, pero se establezca en alguna Ley, Acuerdo, o Reglamento Estatal, respectivamente, éste se causará, liquidará y pagará conforme a lo señalado por estos últimos.</a:t>
            </a:r>
          </a:p>
          <a:p>
            <a:endParaRPr lang="es-MX" sz="1600" dirty="0"/>
          </a:p>
          <a:p>
            <a:r>
              <a:rPr lang="es-MX" sz="1600" dirty="0"/>
              <a:t>Asimismo, cuando en alguna Ley, Acuerdo o Reglamento se establezcan alguno de los ingresos previstos en esta Ley, y además señalen otros ingresos no considerados en esta última, se podran aplicar con las cuotas relativas a los servicios con los que guarden mayor semejanza.</a:t>
            </a:r>
          </a:p>
          <a:p>
            <a:endParaRPr lang="es-MX" sz="1600" dirty="0"/>
          </a:p>
          <a:p>
            <a:pPr algn="ctr"/>
            <a:r>
              <a:rPr lang="es-MX" sz="1600" b="1" dirty="0"/>
              <a:t>LEY DE INGRESOS DEL ESTADO DE MICHOACÁN DE OCAMPO 2019</a:t>
            </a:r>
          </a:p>
          <a:p>
            <a:pPr algn="ctr"/>
            <a:endParaRPr lang="es-MX" sz="1600" b="1" dirty="0"/>
          </a:p>
          <a:p>
            <a:pPr algn="ctr"/>
            <a:r>
              <a:rPr lang="es-MX" sz="1600" b="1" dirty="0"/>
              <a:t>TRANSITORIOS</a:t>
            </a:r>
          </a:p>
          <a:p>
            <a:r>
              <a:rPr lang="es-MX" sz="1600" dirty="0"/>
              <a:t>…</a:t>
            </a:r>
          </a:p>
          <a:p>
            <a:r>
              <a:rPr lang="es-MX" sz="1600" dirty="0"/>
              <a:t>…</a:t>
            </a:r>
          </a:p>
          <a:p>
            <a:r>
              <a:rPr lang="es-MX" sz="1600" dirty="0"/>
              <a:t>…</a:t>
            </a:r>
          </a:p>
          <a:p>
            <a:r>
              <a:rPr lang="es-MX" sz="1600" b="1" dirty="0"/>
              <a:t>Artículo Cuarto. </a:t>
            </a:r>
            <a:r>
              <a:rPr lang="es-MX" sz="1600" dirty="0"/>
              <a:t>Cuando algún gravamen no se encuentre previsto en la presente Ley, pero se establezca en alguna Ley, Acuerdo, o Reglamento Estatal, respectivamente, éste se causará, liquidará y pagará conforme a lo señalado por estos últimos.</a:t>
            </a:r>
          </a:p>
          <a:p>
            <a:endParaRPr lang="es-MX" sz="1600" dirty="0"/>
          </a:p>
          <a:p>
            <a:r>
              <a:rPr lang="es-MX" sz="1600" dirty="0"/>
              <a:t>Asimismo, cuando en alguna Ley, Acuerdo o Reglamento se establezcan alguno de los ingresos previstos en esta Ley, y además señalen otros ingresos no considerados en esta última, se podran aplicar con las cuotas relativas a los servicios con los que guarden mayor semejanza.</a:t>
            </a:r>
          </a:p>
        </p:txBody>
      </p:sp>
    </p:spTree>
    <p:extLst>
      <p:ext uri="{BB962C8B-B14F-4D97-AF65-F5344CB8AC3E}">
        <p14:creationId xmlns:p14="http://schemas.microsoft.com/office/powerpoint/2010/main" val="3735674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E715DD-D7E3-A64C-B360-D49C7CE99AB2}"/>
              </a:ext>
            </a:extLst>
          </p:cNvPr>
          <p:cNvSpPr txBox="1"/>
          <p:nvPr/>
        </p:nvSpPr>
        <p:spPr>
          <a:xfrm>
            <a:off x="1565329" y="1317355"/>
            <a:ext cx="9934413" cy="4247317"/>
          </a:xfrm>
          <a:prstGeom prst="rect">
            <a:avLst/>
          </a:prstGeom>
          <a:noFill/>
        </p:spPr>
        <p:txBody>
          <a:bodyPr wrap="square" rtlCol="0">
            <a:spAutoFit/>
          </a:bodyPr>
          <a:lstStyle/>
          <a:p>
            <a:pPr algn="ctr"/>
            <a:r>
              <a:rPr lang="es-MX" b="1" dirty="0"/>
              <a:t>LEY DE INGRESOS DEL ESTADO DE MICHOACÁN DE OCAMPO 2019</a:t>
            </a:r>
          </a:p>
          <a:p>
            <a:pPr algn="ctr"/>
            <a:endParaRPr lang="es-MX" b="1" dirty="0"/>
          </a:p>
          <a:p>
            <a:pPr algn="ctr"/>
            <a:r>
              <a:rPr lang="es-MX" b="1" dirty="0"/>
              <a:t>TRANSITORIOS</a:t>
            </a:r>
          </a:p>
          <a:p>
            <a:r>
              <a:rPr lang="es-MX" dirty="0"/>
              <a:t>…</a:t>
            </a:r>
          </a:p>
          <a:p>
            <a:r>
              <a:rPr lang="es-MX" dirty="0"/>
              <a:t>…</a:t>
            </a:r>
          </a:p>
          <a:p>
            <a:r>
              <a:rPr lang="es-MX" b="1" dirty="0"/>
              <a:t>Artículo Décimo Primero. </a:t>
            </a:r>
            <a:r>
              <a:rPr lang="es-MX" dirty="0"/>
              <a:t>Para efectos del artículo 1º de la Ley de Ingresos del ejercicio fiscal 2019, se entenderá que forma parte de los Impuestos Ecológicos, los impuestos por Remediación Ambiental en la Extracción de Materiales por la Emisión de Gases a la Atmósfera, por la Emisión de Contaminantes al Suelo, Subsuelo y Agua y por Depósito o Almacenamiento de Residuos; así mismo dentro del rubro Otros Impuestos se consideran los Impuestos por Prestación de Servicios Profesionales, por el Otorgamiento de Uso o Goce Tempral de Bienes Inmuebles, por Actividades Empresariales, que constituyen los Impuestos Cedulares, así como, los Impuestos sobre Negocios Jurídicos e Instrumentos Notariales.</a:t>
            </a:r>
          </a:p>
          <a:p>
            <a:r>
              <a:rPr lang="es-MX" dirty="0"/>
              <a:t>…</a:t>
            </a:r>
          </a:p>
          <a:p>
            <a:r>
              <a:rPr lang="es-MX" dirty="0"/>
              <a:t>…</a:t>
            </a:r>
          </a:p>
        </p:txBody>
      </p:sp>
    </p:spTree>
    <p:extLst>
      <p:ext uri="{BB962C8B-B14F-4D97-AF65-F5344CB8AC3E}">
        <p14:creationId xmlns:p14="http://schemas.microsoft.com/office/powerpoint/2010/main" val="2736914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7E27C2-D849-5640-ACB3-07E2F29D0A31}"/>
              </a:ext>
            </a:extLst>
          </p:cNvPr>
          <p:cNvSpPr>
            <a:spLocks noGrp="1"/>
          </p:cNvSpPr>
          <p:nvPr>
            <p:ph type="title"/>
          </p:nvPr>
        </p:nvSpPr>
        <p:spPr>
          <a:xfrm>
            <a:off x="1371600" y="685799"/>
            <a:ext cx="4595247" cy="5478971"/>
          </a:xfrm>
        </p:spPr>
        <p:txBody>
          <a:bodyPr>
            <a:normAutofit/>
          </a:bodyPr>
          <a:lstStyle/>
          <a:p>
            <a:r>
              <a:rPr lang="es-MX" dirty="0"/>
              <a:t>Discrepancias</a:t>
            </a:r>
            <a:br>
              <a:rPr lang="es-MX" dirty="0"/>
            </a:br>
            <a:r>
              <a:rPr lang="es-MX" dirty="0"/>
              <a:t>entre </a:t>
            </a:r>
            <a:br>
              <a:rPr lang="es-MX" dirty="0"/>
            </a:br>
            <a:r>
              <a:rPr lang="es-MX" dirty="0"/>
              <a:t>la</a:t>
            </a:r>
            <a:br>
              <a:rPr lang="es-MX" dirty="0"/>
            </a:br>
            <a:r>
              <a:rPr lang="es-MX" dirty="0"/>
              <a:t> </a:t>
            </a:r>
            <a:br>
              <a:rPr lang="es-MX" dirty="0"/>
            </a:br>
            <a:r>
              <a:rPr lang="es-MX" dirty="0"/>
              <a:t>LEY DE INGRESOS</a:t>
            </a:r>
            <a:br>
              <a:rPr lang="es-MX" dirty="0"/>
            </a:br>
            <a:r>
              <a:rPr lang="es-MX" dirty="0"/>
              <a:t>y </a:t>
            </a:r>
            <a:br>
              <a:rPr lang="es-MX" dirty="0"/>
            </a:br>
            <a:r>
              <a:rPr lang="es-MX" dirty="0"/>
              <a:t>la </a:t>
            </a:r>
            <a:br>
              <a:rPr lang="es-MX" dirty="0"/>
            </a:br>
            <a:br>
              <a:rPr lang="es-MX" dirty="0"/>
            </a:br>
            <a:r>
              <a:rPr lang="es-MX" dirty="0"/>
              <a:t>LEY DE HACIENDA</a:t>
            </a:r>
          </a:p>
        </p:txBody>
      </p:sp>
      <p:pic>
        <p:nvPicPr>
          <p:cNvPr id="5" name="Marcador de contenido 4">
            <a:extLst>
              <a:ext uri="{FF2B5EF4-FFF2-40B4-BE49-F238E27FC236}">
                <a16:creationId xmlns:a16="http://schemas.microsoft.com/office/drawing/2014/main" id="{FBB9E77F-2BFB-F34A-A793-F94C11DC2273}"/>
              </a:ext>
            </a:extLst>
          </p:cNvPr>
          <p:cNvPicPr>
            <a:picLocks noGrp="1" noChangeAspect="1"/>
          </p:cNvPicPr>
          <p:nvPr>
            <p:ph idx="1"/>
          </p:nvPr>
        </p:nvPicPr>
        <p:blipFill>
          <a:blip r:embed="rId2"/>
          <a:stretch>
            <a:fillRect/>
          </a:stretch>
        </p:blipFill>
        <p:spPr>
          <a:xfrm>
            <a:off x="6214822" y="809465"/>
            <a:ext cx="5311394" cy="5355305"/>
          </a:xfrm>
        </p:spPr>
      </p:pic>
    </p:spTree>
    <p:extLst>
      <p:ext uri="{BB962C8B-B14F-4D97-AF65-F5344CB8AC3E}">
        <p14:creationId xmlns:p14="http://schemas.microsoft.com/office/powerpoint/2010/main" val="2126910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EDFF8E-1B41-7D45-9CB1-7DB2C2870CA0}"/>
              </a:ext>
            </a:extLst>
          </p:cNvPr>
          <p:cNvSpPr>
            <a:spLocks noGrp="1"/>
          </p:cNvSpPr>
          <p:nvPr>
            <p:ph type="title"/>
          </p:nvPr>
        </p:nvSpPr>
        <p:spPr>
          <a:xfrm>
            <a:off x="1371600" y="685799"/>
            <a:ext cx="9601200" cy="6024967"/>
          </a:xfrm>
        </p:spPr>
        <p:txBody>
          <a:bodyPr>
            <a:noAutofit/>
          </a:bodyPr>
          <a:lstStyle/>
          <a:p>
            <a:r>
              <a:rPr lang="es-MX" dirty="0"/>
              <a:t>PROGRAMA DE VERIFICACIÓN VEHICULAR OBLIGATORIA DEL ESTADO DE MICHOACÁN DE OCAMPO PARA EL PRIMER SEMESTRE 2019</a:t>
            </a:r>
            <a:br>
              <a:rPr lang="es-MX" dirty="0"/>
            </a:br>
            <a:br>
              <a:rPr lang="es-MX" dirty="0"/>
            </a:br>
            <a:r>
              <a:rPr lang="es-MX" dirty="0"/>
              <a:t>FE DE ERRATAS AL PROGRAMA DE VERIFICACIÓN VEHICULAR OBLIGATORIA DEL ESTADO DE MICHOACÁN DE OCAMPO PARA EL PRIMER SEMESTRE 2019</a:t>
            </a:r>
          </a:p>
        </p:txBody>
      </p:sp>
    </p:spTree>
    <p:extLst>
      <p:ext uri="{BB962C8B-B14F-4D97-AF65-F5344CB8AC3E}">
        <p14:creationId xmlns:p14="http://schemas.microsoft.com/office/powerpoint/2010/main" val="393940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352E2-F165-B347-AF01-CA07595DBC35}"/>
              </a:ext>
            </a:extLst>
          </p:cNvPr>
          <p:cNvSpPr>
            <a:spLocks noGrp="1"/>
          </p:cNvSpPr>
          <p:nvPr>
            <p:ph type="title"/>
          </p:nvPr>
        </p:nvSpPr>
        <p:spPr>
          <a:xfrm>
            <a:off x="1371600" y="685799"/>
            <a:ext cx="9601200" cy="1220493"/>
          </a:xfrm>
        </p:spPr>
        <p:txBody>
          <a:bodyPr>
            <a:noAutofit/>
          </a:bodyPr>
          <a:lstStyle/>
          <a:p>
            <a:r>
              <a:rPr lang="es-MX" sz="4000" dirty="0"/>
              <a:t>CÓDIGO FISCAL DEL ESTADO DE MICHOACÁN DE OCAMPO</a:t>
            </a:r>
          </a:p>
        </p:txBody>
      </p:sp>
      <p:sp>
        <p:nvSpPr>
          <p:cNvPr id="3" name="CuadroTexto 2">
            <a:extLst>
              <a:ext uri="{FF2B5EF4-FFF2-40B4-BE49-F238E27FC236}">
                <a16:creationId xmlns:a16="http://schemas.microsoft.com/office/drawing/2014/main" id="{B924D303-3ABE-3446-A288-5660C9462FE7}"/>
              </a:ext>
            </a:extLst>
          </p:cNvPr>
          <p:cNvSpPr txBox="1"/>
          <p:nvPr/>
        </p:nvSpPr>
        <p:spPr>
          <a:xfrm>
            <a:off x="1162373" y="1906292"/>
            <a:ext cx="10802319" cy="4801314"/>
          </a:xfrm>
          <a:prstGeom prst="rect">
            <a:avLst/>
          </a:prstGeom>
          <a:noFill/>
        </p:spPr>
        <p:txBody>
          <a:bodyPr wrap="square" rtlCol="0">
            <a:spAutoFit/>
          </a:bodyPr>
          <a:lstStyle/>
          <a:p>
            <a:r>
              <a:rPr lang="es-MX" dirty="0"/>
              <a:t>Limitan la distribución de honorarios, el 50% de las multas y los gastos de ejecución al personal de nuevo ingreso; permiten como medio de pago, los que se realicen en tiendas de conveniencia; regularizan la prelación de los conceptos integrantes del crédito fiscal, ya que con la reforma de 2015 se adiciona un artículo 20-A (20% sobre cheques devueltos) el que no se habia considerado; especifican la no actualización por fracción de mes las contribuciones, aprovechamientos y devoluciones a cargo del fisco estatal; aclara que los gastos de ejecución, indemnización, multas y recargos, son accesorios de las contribuciones y aprovechamientos; reubican como autoridades fiscales a los Administradores y Receptores de Rentas; inserta el juicio de lesividad y limita a no impugnar las resoluciones recaidas a revisiones de resoluciones administrativas no favorables a un particular, redundado en ello: no constituyen instancia y no podrán ser impugnadas; limita la espontaneidad en la presentación de avisos o manifestaciones, sanciona la extemporaneidad; se establecen sanciones a los servidores públicos, fedatarios e interventores revelar a terceros la información que las instituciones del sistema financiero haya proporcionado a las autoridades fiscales; no dar de baja las placas o renovar la licencia de conducir de manera extemporanea se consideran infracciones, no hay espontaneos; el Recurso de Oposición al Procedimiento Administrativo de Ejecución se prevé para cuando se trate del cobro de cheques sin fondos.</a:t>
            </a:r>
          </a:p>
          <a:p>
            <a:endParaRPr lang="es-MX" dirty="0"/>
          </a:p>
          <a:p>
            <a:endParaRPr lang="es-MX" dirty="0"/>
          </a:p>
        </p:txBody>
      </p:sp>
    </p:spTree>
    <p:extLst>
      <p:ext uri="{BB962C8B-B14F-4D97-AF65-F5344CB8AC3E}">
        <p14:creationId xmlns:p14="http://schemas.microsoft.com/office/powerpoint/2010/main" val="332600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E7EC-2B84-3649-9E03-9D6A7ED8BCA9}"/>
              </a:ext>
            </a:extLst>
          </p:cNvPr>
          <p:cNvSpPr>
            <a:spLocks noGrp="1"/>
          </p:cNvSpPr>
          <p:nvPr>
            <p:ph type="title"/>
          </p:nvPr>
        </p:nvSpPr>
        <p:spPr>
          <a:xfrm>
            <a:off x="1371600" y="685799"/>
            <a:ext cx="9601200" cy="2398363"/>
          </a:xfrm>
        </p:spPr>
        <p:txBody>
          <a:bodyPr>
            <a:noAutofit/>
          </a:bodyPr>
          <a:lstStyle/>
          <a:p>
            <a:r>
              <a:rPr lang="es-MX" dirty="0"/>
              <a:t>LEY DE PLANEACIÓN HACENDARIA, PRESUPUESTO, GASTO PÚBLICO Y CONTABILIDAD GUBERNAMENTAL DEL ESTADO DE MICHOACÁN DE OCAMPO</a:t>
            </a:r>
          </a:p>
        </p:txBody>
      </p:sp>
      <p:sp>
        <p:nvSpPr>
          <p:cNvPr id="4" name="CuadroTexto 3">
            <a:extLst>
              <a:ext uri="{FF2B5EF4-FFF2-40B4-BE49-F238E27FC236}">
                <a16:creationId xmlns:a16="http://schemas.microsoft.com/office/drawing/2014/main" id="{D74F0BD7-94C0-1A49-B2DC-9BC928D27BFC}"/>
              </a:ext>
            </a:extLst>
          </p:cNvPr>
          <p:cNvSpPr txBox="1"/>
          <p:nvPr/>
        </p:nvSpPr>
        <p:spPr>
          <a:xfrm>
            <a:off x="1518834" y="3580107"/>
            <a:ext cx="9066508" cy="2862322"/>
          </a:xfrm>
          <a:prstGeom prst="rect">
            <a:avLst/>
          </a:prstGeom>
          <a:noFill/>
        </p:spPr>
        <p:txBody>
          <a:bodyPr wrap="square" rtlCol="0">
            <a:spAutoFit/>
          </a:bodyPr>
          <a:lstStyle/>
          <a:p>
            <a:r>
              <a:rPr lang="es-MX" dirty="0"/>
              <a:t>La reforma va encaminada a regular las exposiciones de motivos de las Iniciativas de Ley de Ingresos y Proyectos de Presupuestos de Egresos Estatal y de los Ayuntamientos; la administración de ingresos excedentes; la mecánica para la entrega de los fondos a las dependencias y poderes públicos y las sanciones por actos u omisiones.</a:t>
            </a:r>
          </a:p>
          <a:p>
            <a:endParaRPr lang="es-MX" dirty="0"/>
          </a:p>
          <a:p>
            <a:r>
              <a:rPr lang="es-MX" dirty="0"/>
              <a:t>Se debe tener cuidado al momento de hacer la confronta entre la Ley original y la Reforma, ya que llega a suceder que la legislación electrónica no se actualiza debidamente.</a:t>
            </a:r>
          </a:p>
          <a:p>
            <a:endParaRPr lang="es-MX" dirty="0"/>
          </a:p>
          <a:p>
            <a:r>
              <a:rPr lang="es-MX" dirty="0"/>
              <a:t>El legislador michoacano estila cuando hace “reformas” a ordenamientos juridicos, transcribir de nueva cuenta el texto, debiendo uno encontrar vía la confronta la “reforma”.</a:t>
            </a:r>
          </a:p>
        </p:txBody>
      </p:sp>
    </p:spTree>
    <p:extLst>
      <p:ext uri="{BB962C8B-B14F-4D97-AF65-F5344CB8AC3E}">
        <p14:creationId xmlns:p14="http://schemas.microsoft.com/office/powerpoint/2010/main" val="147469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4927D-10C6-6F46-B01A-1BD168D1AAD4}"/>
              </a:ext>
            </a:extLst>
          </p:cNvPr>
          <p:cNvSpPr>
            <a:spLocks noGrp="1"/>
          </p:cNvSpPr>
          <p:nvPr>
            <p:ph type="title"/>
          </p:nvPr>
        </p:nvSpPr>
        <p:spPr>
          <a:xfrm>
            <a:off x="1371600" y="685800"/>
            <a:ext cx="9601200" cy="1282485"/>
          </a:xfrm>
        </p:spPr>
        <p:txBody>
          <a:bodyPr>
            <a:normAutofit fontScale="90000"/>
          </a:bodyPr>
          <a:lstStyle/>
          <a:p>
            <a:r>
              <a:rPr lang="es-MX" dirty="0"/>
              <a:t>LEY DE COORDINACIÓN FISCAL DEL ESTADO DE MICHOACÁN DE OCAMPO</a:t>
            </a:r>
          </a:p>
        </p:txBody>
      </p:sp>
      <p:sp>
        <p:nvSpPr>
          <p:cNvPr id="3" name="CuadroTexto 2">
            <a:extLst>
              <a:ext uri="{FF2B5EF4-FFF2-40B4-BE49-F238E27FC236}">
                <a16:creationId xmlns:a16="http://schemas.microsoft.com/office/drawing/2014/main" id="{163BB751-5DA0-4444-A652-FFDA598B253F}"/>
              </a:ext>
            </a:extLst>
          </p:cNvPr>
          <p:cNvSpPr txBox="1"/>
          <p:nvPr/>
        </p:nvSpPr>
        <p:spPr>
          <a:xfrm>
            <a:off x="1526582" y="1968285"/>
            <a:ext cx="9632197" cy="1477328"/>
          </a:xfrm>
          <a:prstGeom prst="rect">
            <a:avLst/>
          </a:prstGeom>
          <a:noFill/>
        </p:spPr>
        <p:txBody>
          <a:bodyPr wrap="square" rtlCol="0">
            <a:spAutoFit/>
          </a:bodyPr>
          <a:lstStyle/>
          <a:p>
            <a:endParaRPr lang="es-MX" dirty="0"/>
          </a:p>
          <a:p>
            <a:r>
              <a:rPr lang="es-MX" dirty="0"/>
              <a:t>Se reforman las denominaciones del Capítulo III de los Fondos de Aportaciones Federales y Estatales; se establecen las formulas para la distribución de dichos fondos; adicionando una sección I de los Fondos de Aportaciones Federales.</a:t>
            </a:r>
          </a:p>
          <a:p>
            <a:endParaRPr lang="es-MX" dirty="0"/>
          </a:p>
        </p:txBody>
      </p:sp>
    </p:spTree>
    <p:extLst>
      <p:ext uri="{BB962C8B-B14F-4D97-AF65-F5344CB8AC3E}">
        <p14:creationId xmlns:p14="http://schemas.microsoft.com/office/powerpoint/2010/main" val="315320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CC538-90D2-C043-805A-5641993AB5D5}"/>
              </a:ext>
            </a:extLst>
          </p:cNvPr>
          <p:cNvSpPr>
            <a:spLocks noGrp="1"/>
          </p:cNvSpPr>
          <p:nvPr>
            <p:ph type="title"/>
          </p:nvPr>
        </p:nvSpPr>
        <p:spPr>
          <a:xfrm>
            <a:off x="1340603" y="236349"/>
            <a:ext cx="9601200" cy="1485900"/>
          </a:xfrm>
        </p:spPr>
        <p:txBody>
          <a:bodyPr>
            <a:noAutofit/>
          </a:bodyPr>
          <a:lstStyle/>
          <a:p>
            <a:r>
              <a:rPr lang="es-MX" dirty="0"/>
              <a:t>LEY DE HACIENDA DEL ESTADO DE MICHOACÁN DE OCAMPO</a:t>
            </a:r>
            <a:br>
              <a:rPr lang="es-MX" dirty="0"/>
            </a:br>
            <a:endParaRPr lang="es-MX" dirty="0"/>
          </a:p>
        </p:txBody>
      </p:sp>
      <p:sp>
        <p:nvSpPr>
          <p:cNvPr id="3" name="CuadroTexto 2">
            <a:extLst>
              <a:ext uri="{FF2B5EF4-FFF2-40B4-BE49-F238E27FC236}">
                <a16:creationId xmlns:a16="http://schemas.microsoft.com/office/drawing/2014/main" id="{325A8A79-C458-E342-9361-9F34D736C8AD}"/>
              </a:ext>
            </a:extLst>
          </p:cNvPr>
          <p:cNvSpPr txBox="1"/>
          <p:nvPr/>
        </p:nvSpPr>
        <p:spPr>
          <a:xfrm>
            <a:off x="1456841" y="1722249"/>
            <a:ext cx="10042901" cy="5078313"/>
          </a:xfrm>
          <a:prstGeom prst="rect">
            <a:avLst/>
          </a:prstGeom>
          <a:noFill/>
        </p:spPr>
        <p:txBody>
          <a:bodyPr wrap="square" rtlCol="0">
            <a:spAutoFit/>
          </a:bodyPr>
          <a:lstStyle/>
          <a:p>
            <a:pPr marL="285750" indent="-285750">
              <a:buFont typeface="Arial" panose="020B0604020202020204" pitchFamily="34" charset="0"/>
              <a:buChar char="•"/>
            </a:pPr>
            <a:r>
              <a:rPr lang="es-MX" dirty="0"/>
              <a:t>IMPUESTO SOBRE HOSPEDAJE (3%).</a:t>
            </a:r>
          </a:p>
          <a:p>
            <a:endParaRPr lang="es-MX" dirty="0"/>
          </a:p>
          <a:p>
            <a:pPr marL="285750" indent="-285750">
              <a:buFont typeface="Arial" panose="020B0604020202020204" pitchFamily="34" charset="0"/>
              <a:buChar char="•"/>
            </a:pPr>
            <a:r>
              <a:rPr lang="es-MX" dirty="0"/>
              <a:t>IMPUESTO SOBRE EROGACIONES POR REMUNERACIÓN AL TRABAJO PERSONAL, PRESTADO BAJO LA DIRECCIÓN Y DEPENDENCIA DE UN PATRÓN (3%).</a:t>
            </a:r>
          </a:p>
          <a:p>
            <a:endParaRPr lang="es-MX" dirty="0"/>
          </a:p>
          <a:p>
            <a:pPr marL="285750" indent="-285750">
              <a:buFont typeface="Arial" panose="020B0604020202020204" pitchFamily="34" charset="0"/>
              <a:buChar char="•"/>
            </a:pPr>
            <a:r>
              <a:rPr lang="es-MX" dirty="0"/>
              <a:t>IMPUESTOS ECOLÓGICOS.</a:t>
            </a:r>
          </a:p>
          <a:p>
            <a:r>
              <a:rPr lang="es-MX" dirty="0"/>
              <a:t>	Del IMPUESTO por remediación ambiental en la extracción de materiales</a:t>
            </a:r>
          </a:p>
          <a:p>
            <a:r>
              <a:rPr lang="es-MX" dirty="0"/>
              <a:t>	De la emisión de gases a la atmósfera *</a:t>
            </a:r>
          </a:p>
          <a:p>
            <a:r>
              <a:rPr lang="es-MX" dirty="0"/>
              <a:t>	De la emisión de contaminantes al suelo, subsuelo y agua *</a:t>
            </a:r>
          </a:p>
          <a:p>
            <a:r>
              <a:rPr lang="es-MX" dirty="0"/>
              <a:t>	Del IMPUESTO al depósito o almacenamiento de residuos</a:t>
            </a:r>
          </a:p>
          <a:p>
            <a:endParaRPr lang="es-MX" dirty="0"/>
          </a:p>
          <a:p>
            <a:pPr marL="285750" indent="-285750">
              <a:buFont typeface="Arial" panose="020B0604020202020204" pitchFamily="34" charset="0"/>
              <a:buChar char="•"/>
            </a:pPr>
            <a:r>
              <a:rPr lang="es-MX" dirty="0"/>
              <a:t>IMPUESTOS CEDULARES SOBRE INGRESOS DE LAS PERSONAS FÍSICAS (2.5%).</a:t>
            </a:r>
          </a:p>
          <a:p>
            <a:r>
              <a:rPr lang="es-MX" dirty="0"/>
              <a:t>	Por la prestación de servicios profesionales</a:t>
            </a:r>
          </a:p>
          <a:p>
            <a:r>
              <a:rPr lang="es-MX" dirty="0"/>
              <a:t>	Por el otorgamiento de uso o goce temporal de bienes inmuebles</a:t>
            </a:r>
          </a:p>
          <a:p>
            <a:r>
              <a:rPr lang="es-MX" dirty="0"/>
              <a:t>	Por actividades empresariales</a:t>
            </a:r>
          </a:p>
          <a:p>
            <a:r>
              <a:rPr lang="es-MX" dirty="0"/>
              <a:t>	</a:t>
            </a:r>
          </a:p>
          <a:p>
            <a:pPr marL="285750" indent="-285750">
              <a:buFont typeface="Arial" panose="020B0604020202020204" pitchFamily="34" charset="0"/>
              <a:buChar char="•"/>
            </a:pPr>
            <a:r>
              <a:rPr lang="es-MX" dirty="0"/>
              <a:t>DEL IMPUESTO SOBRE NEGOCIOS JURÍDICOS E INSTRUMENTOS NOTARIALES (6 al milar).</a:t>
            </a:r>
          </a:p>
          <a:p>
            <a:r>
              <a:rPr lang="es-MX" dirty="0"/>
              <a:t>*</a:t>
            </a:r>
            <a:r>
              <a:rPr lang="es-MX" sz="1400" dirty="0"/>
              <a:t>En la Ley de Ingresos se catalogán como”IMPUESTOS”…</a:t>
            </a:r>
            <a:endParaRPr lang="es-MX" dirty="0"/>
          </a:p>
        </p:txBody>
      </p:sp>
    </p:spTree>
    <p:extLst>
      <p:ext uri="{BB962C8B-B14F-4D97-AF65-F5344CB8AC3E}">
        <p14:creationId xmlns:p14="http://schemas.microsoft.com/office/powerpoint/2010/main" val="177348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B2053-CB4B-654E-8AF6-96DC5C00193E}"/>
              </a:ext>
            </a:extLst>
          </p:cNvPr>
          <p:cNvSpPr>
            <a:spLocks noGrp="1"/>
          </p:cNvSpPr>
          <p:nvPr>
            <p:ph type="title"/>
          </p:nvPr>
        </p:nvSpPr>
        <p:spPr/>
        <p:txBody>
          <a:bodyPr/>
          <a:lstStyle/>
          <a:p>
            <a:r>
              <a:rPr lang="es-MX" dirty="0"/>
              <a:t>LEY DE INGRESOS DEL ESTADO DE MICHOACÁN DE OCAMPO 2019</a:t>
            </a:r>
          </a:p>
        </p:txBody>
      </p:sp>
      <p:sp>
        <p:nvSpPr>
          <p:cNvPr id="3" name="CuadroTexto 2">
            <a:extLst>
              <a:ext uri="{FF2B5EF4-FFF2-40B4-BE49-F238E27FC236}">
                <a16:creationId xmlns:a16="http://schemas.microsoft.com/office/drawing/2014/main" id="{F51E3CE6-4B5D-C849-84FB-F5BC4841B020}"/>
              </a:ext>
            </a:extLst>
          </p:cNvPr>
          <p:cNvSpPr txBox="1"/>
          <p:nvPr/>
        </p:nvSpPr>
        <p:spPr>
          <a:xfrm>
            <a:off x="1704814" y="2355742"/>
            <a:ext cx="8716425" cy="3693319"/>
          </a:xfrm>
          <a:prstGeom prst="rect">
            <a:avLst/>
          </a:prstGeom>
          <a:noFill/>
        </p:spPr>
        <p:txBody>
          <a:bodyPr wrap="none" rtlCol="0">
            <a:spAutoFit/>
          </a:bodyPr>
          <a:lstStyle/>
          <a:p>
            <a:pPr algn="ctr"/>
            <a:r>
              <a:rPr lang="es-MX" dirty="0"/>
              <a:t>TÍTULO PRIMERO</a:t>
            </a:r>
          </a:p>
          <a:p>
            <a:pPr algn="ctr"/>
            <a:endParaRPr lang="es-MX" dirty="0"/>
          </a:p>
          <a:p>
            <a:pPr algn="ctr"/>
            <a:r>
              <a:rPr lang="es-MX" dirty="0"/>
              <a:t>DE LOS INGRESOS DEL ESTADO</a:t>
            </a:r>
          </a:p>
          <a:p>
            <a:endParaRPr lang="es-MX" dirty="0"/>
          </a:p>
          <a:p>
            <a:r>
              <a:rPr lang="es-MX" dirty="0"/>
              <a:t>Artículo 1º.</a:t>
            </a:r>
          </a:p>
          <a:p>
            <a:endParaRPr lang="es-MX" dirty="0"/>
          </a:p>
          <a:p>
            <a:r>
              <a:rPr lang="es-MX" dirty="0"/>
              <a:t>Impuesto sobre Loterias, rifas, sorteos y concursos (6%)</a:t>
            </a:r>
          </a:p>
          <a:p>
            <a:r>
              <a:rPr lang="es-MX" dirty="0"/>
              <a:t>Impuesto sobre enajenación de vehículos de motor usados (2.5%</a:t>
            </a:r>
          </a:p>
          <a:p>
            <a:r>
              <a:rPr lang="es-MX" dirty="0"/>
              <a:t>IMPUESTO SOBRE SERVICIOS DE HOSPEDAJE (3%)</a:t>
            </a:r>
          </a:p>
          <a:p>
            <a:r>
              <a:rPr lang="es-MX" dirty="0"/>
              <a:t>IMPUESTO SOBRE EROGACIONES POR… “SOBRE NÓMINAS” (3%)</a:t>
            </a:r>
          </a:p>
          <a:p>
            <a:r>
              <a:rPr lang="es-MX" dirty="0"/>
              <a:t>IMPUESTOS ECOLÓGICOS</a:t>
            </a:r>
          </a:p>
          <a:p>
            <a:r>
              <a:rPr lang="es-MX" dirty="0"/>
              <a:t>Accesorios de impuestos</a:t>
            </a:r>
          </a:p>
          <a:p>
            <a:r>
              <a:rPr lang="es-MX" dirty="0"/>
              <a:t>Otros impuestos (causados en ejercicios fiscales anteriores) “Impuesto Sobre Tenencia”</a:t>
            </a:r>
          </a:p>
        </p:txBody>
      </p:sp>
    </p:spTree>
    <p:extLst>
      <p:ext uri="{BB962C8B-B14F-4D97-AF65-F5344CB8AC3E}">
        <p14:creationId xmlns:p14="http://schemas.microsoft.com/office/powerpoint/2010/main" val="33249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BC0960-B03D-2B4C-9829-56A1A1F8248A}"/>
              </a:ext>
            </a:extLst>
          </p:cNvPr>
          <p:cNvSpPr>
            <a:spLocks noGrp="1"/>
          </p:cNvSpPr>
          <p:nvPr>
            <p:ph type="title"/>
          </p:nvPr>
        </p:nvSpPr>
        <p:spPr>
          <a:xfrm>
            <a:off x="1387098" y="282844"/>
            <a:ext cx="9601200" cy="1855922"/>
          </a:xfrm>
        </p:spPr>
        <p:txBody>
          <a:bodyPr>
            <a:noAutofit/>
          </a:bodyPr>
          <a:lstStyle/>
          <a:p>
            <a:r>
              <a:rPr lang="es-MX" dirty="0"/>
              <a:t>DECRETO MEDIANTE EL CUAL SE OTORGAN ESTÍMULOS FISCALES DURANTE EL EJERCICIO FISCAL 2019</a:t>
            </a:r>
          </a:p>
        </p:txBody>
      </p:sp>
      <p:sp>
        <p:nvSpPr>
          <p:cNvPr id="3" name="CuadroTexto 2">
            <a:extLst>
              <a:ext uri="{FF2B5EF4-FFF2-40B4-BE49-F238E27FC236}">
                <a16:creationId xmlns:a16="http://schemas.microsoft.com/office/drawing/2014/main" id="{7FF62889-56D8-5743-A1FB-ADB5981E171F}"/>
              </a:ext>
            </a:extLst>
          </p:cNvPr>
          <p:cNvSpPr txBox="1"/>
          <p:nvPr/>
        </p:nvSpPr>
        <p:spPr>
          <a:xfrm>
            <a:off x="1387098" y="2247254"/>
            <a:ext cx="9996407" cy="4247317"/>
          </a:xfrm>
          <a:prstGeom prst="rect">
            <a:avLst/>
          </a:prstGeom>
          <a:noFill/>
        </p:spPr>
        <p:txBody>
          <a:bodyPr wrap="square" rtlCol="0">
            <a:spAutoFit/>
          </a:bodyPr>
          <a:lstStyle/>
          <a:p>
            <a:r>
              <a:rPr lang="es-MX" dirty="0"/>
              <a:t>La exención tributaria disfrazada de “estímulo fiscal” bajo el argumento del desabasto en el suministro de gasolina por parte de PEMEX concedido a “IMPUESTOS CEDULARES” e “IMPUESTO SOBRE NEGOCIOS JURÍDICOS E INSTRUMENTOS NOTARIALES” consistente en un “crédito” equivalente al 100% de la contribución causada en pagos provisionales o declaración anual.</a:t>
            </a:r>
          </a:p>
          <a:p>
            <a:endParaRPr lang="es-MX" dirty="0"/>
          </a:p>
          <a:p>
            <a:r>
              <a:rPr lang="es-MX" dirty="0"/>
              <a:t>Esto es, si se causan, pero por mandato no se pagan al obtener un crédito, siempre y cuando esten al corriente en todas sus obligaciones fiscales estatales, no tener créditos fiscales firmes en materia estatal y PRESENTAR UN AVISO a más tardar el 4 de marzo de 2019 o 30 días hábiles en que se cause la contribución. El aviso lo debe presentar el contribuyente o EL RETENEDOR.</a:t>
            </a:r>
          </a:p>
          <a:p>
            <a:endParaRPr lang="es-MX" dirty="0"/>
          </a:p>
          <a:p>
            <a:r>
              <a:rPr lang="es-MX" dirty="0"/>
              <a:t>La Secretaría de Finanzas y Administración expedirá en un plazo no mayor a 30 días naturales, las reglas de carácter general para establecer el procedimiento a seguir, PERO NO INDICA A PARTIR DE QUE FECHA (se pensaria que sería a más tardar el 17 febrero 2019).</a:t>
            </a:r>
          </a:p>
          <a:p>
            <a:endParaRPr lang="es-MX" dirty="0"/>
          </a:p>
          <a:p>
            <a:r>
              <a:rPr lang="es-MX" dirty="0"/>
              <a:t>NO se elimina la obligación a los TERCEROS en su carácter de retenedores de efectuar la retención.</a:t>
            </a:r>
          </a:p>
        </p:txBody>
      </p:sp>
    </p:spTree>
    <p:extLst>
      <p:ext uri="{BB962C8B-B14F-4D97-AF65-F5344CB8AC3E}">
        <p14:creationId xmlns:p14="http://schemas.microsoft.com/office/powerpoint/2010/main" val="1805006886"/>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Recorte</Template>
  <TotalTime>442</TotalTime>
  <Words>2194</Words>
  <Application>Microsoft Macintosh PowerPoint</Application>
  <PresentationFormat>Panorámica</PresentationFormat>
  <Paragraphs>175</Paragraphs>
  <Slides>34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34</vt:i4>
      </vt:variant>
    </vt:vector>
  </HeadingPairs>
  <TitlesOfParts>
    <vt:vector size="37" baseType="lpstr">
      <vt:lpstr>Arial</vt:lpstr>
      <vt:lpstr>Franklin Gothic Book</vt:lpstr>
      <vt:lpstr>Recorte</vt:lpstr>
      <vt:lpstr>JORNADAS DE ACTUALIZACIÓN TRIBUTARIA 2019</vt:lpstr>
      <vt:lpstr>MISCELÁNEA TRIBUTARIA EN MICHOACÁN</vt:lpstr>
      <vt:lpstr>MISCELÁNEA TRIBUTARIA EN MICHOACÁN</vt:lpstr>
      <vt:lpstr>CÓDIGO FISCAL DEL ESTADO DE MICHOACÁN DE OCAMPO</vt:lpstr>
      <vt:lpstr>LEY DE PLANEACIÓN HACENDARIA, PRESUPUESTO, GASTO PÚBLICO Y CONTABILIDAD GUBERNAMENTAL DEL ESTADO DE MICHOACÁN DE OCAMPO</vt:lpstr>
      <vt:lpstr>LEY DE COORDINACIÓN FISCAL DEL ESTADO DE MICHOACÁN DE OCAMPO</vt:lpstr>
      <vt:lpstr>LEY DE HACIENDA DEL ESTADO DE MICHOACÁN DE OCAMPO </vt:lpstr>
      <vt:lpstr>LEY DE INGRESOS DEL ESTADO DE MICHOACÁN DE OCAMPO 2019</vt:lpstr>
      <vt:lpstr>DECRETO MEDIANTE EL CUAL SE OTORGAN ESTÍMULOS FISCALES DURANTE EL EJERCICIO FISCAL 2019</vt:lpstr>
      <vt:lpstr>LEY DE HACIENDA DEL ESTADO DE MICHOACÁN DE OCAMPO </vt:lpstr>
      <vt:lpstr>LEY DE HACIENDA DEL ESTADO DE MICHOACÁN DE OCAMPO </vt:lpstr>
      <vt:lpstr>Presentación de PowerPoint</vt:lpstr>
      <vt:lpstr>Presentación de PowerPoint</vt:lpstr>
      <vt:lpstr>Presentación de PowerPoint</vt:lpstr>
      <vt:lpstr>LEY DE HACIENDA DEL ESTADO DE MICHOACÁN DE OCAMPO </vt:lpstr>
      <vt:lpstr>Presentación de PowerPoint</vt:lpstr>
      <vt:lpstr>Presentación de PowerPoint</vt:lpstr>
      <vt:lpstr>Presentación de PowerPoint</vt:lpstr>
      <vt:lpstr>Presentación de PowerPoint</vt:lpstr>
      <vt:lpstr>Presentación de PowerPoint</vt:lpstr>
      <vt:lpstr>IMPUESTOS CEDULARES</vt:lpstr>
      <vt:lpstr>Presentación de PowerPoint</vt:lpstr>
      <vt:lpstr>Presentación de PowerPoint</vt:lpstr>
      <vt:lpstr>PRESUPUESTO DE EGRESOS DEL GOBIERNO DEL ESTADO DE MICHOACÁN DE OCAMPO 2019</vt:lpstr>
      <vt:lpstr>Gaceta Parlamentaria:</vt:lpstr>
      <vt:lpstr>Presupuesto de Egresos:</vt:lpstr>
      <vt:lpstr>EXPECTATIVAS DE DEFENSA ANTE LOS IMPUESTOS ESTATALES</vt:lpstr>
      <vt:lpstr>JUICIO DE AMPARO INDIRECTO</vt:lpstr>
      <vt:lpstr>LEY DE INGRESOS DEL ESTADO DE MICHOACÁN 2019</vt:lpstr>
      <vt:lpstr>Presentación de PowerPoint</vt:lpstr>
      <vt:lpstr>Presentación de PowerPoint</vt:lpstr>
      <vt:lpstr>Presentación de PowerPoint</vt:lpstr>
      <vt:lpstr>Discrepancias entre  la   LEY DE INGRESOS y  la   LEY DE HACIENDA</vt:lpstr>
      <vt:lpstr>PROGRAMA DE VERIFICACIÓN VEHICULAR OBLIGATORIA DEL ESTADO DE MICHOACÁN DE OCAMPO PARA EL PRIMER SEMESTRE 2019  FE DE ERRATAS AL PROGRAMA DE VERIFICACIÓN VEHICULAR OBLIGATORIA DEL ESTADO DE MICHOACÁN DE OCAMPO PARA EL PRIMER SEMESTRE 2019</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JORNADAS DE ACTUALIZACIÓN TRIBUTARIA 2019</dc:title>
  <dc:creator>Juliana Villa Valle</dc:creator>
  <cp:lastModifiedBy>Juliana Villa Valle</cp:lastModifiedBy>
  <cp:revision>52</cp:revision>
  <dcterms:created xsi:type="dcterms:W3CDTF">2019-01-29T01:24:05Z</dcterms:created>
  <dcterms:modified xsi:type="dcterms:W3CDTF">2019-01-29T08:52:15Z</dcterms:modified>
</cp:coreProperties>
</file>