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3" r:id="rId9"/>
    <p:sldId id="264" r:id="rId10"/>
    <p:sldId id="265"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94433"/>
  </p:normalViewPr>
  <p:slideViewPr>
    <p:cSldViewPr>
      <p:cViewPr varScale="1">
        <p:scale>
          <a:sx n="77" d="100"/>
          <a:sy n="77" d="100"/>
        </p:scale>
        <p:origin x="15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58A8426-DB75-4279-8214-57CE63CF2A98}" type="datetimeFigureOut">
              <a:rPr lang="es-MX" smtClean="0"/>
              <a:t>29/01/19</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BA45360E-A5BD-426F-BB7B-0BC6732F93B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8A8426-DB75-4279-8214-57CE63CF2A98}" type="datetimeFigureOut">
              <a:rPr lang="es-MX" smtClean="0"/>
              <a:t>29/01/19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358A8426-DB75-4279-8214-57CE63CF2A98}" type="datetimeFigureOut">
              <a:rPr lang="es-MX" smtClean="0"/>
              <a:t>29/01/19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A45360E-A5BD-426F-BB7B-0BC6732F93BC}"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58A8426-DB75-4279-8214-57CE63CF2A98}" type="datetimeFigureOut">
              <a:rPr lang="es-MX" smtClean="0"/>
              <a:t>29/01/19</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BA45360E-A5BD-426F-BB7B-0BC6732F93BC}"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58A8426-DB75-4279-8214-57CE63CF2A98}" type="datetimeFigureOut">
              <a:rPr lang="es-MX" smtClean="0"/>
              <a:t>29/01/19</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45360E-A5BD-426F-BB7B-0BC6732F93B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5725" y="332656"/>
            <a:ext cx="5112568" cy="3863545"/>
          </a:xfrm>
          <a:solidFill>
            <a:srgbClr val="92D050"/>
          </a:solidFill>
        </p:spPr>
        <p:txBody>
          <a:bodyPr>
            <a:noAutofit/>
          </a:bodyPr>
          <a:lstStyle/>
          <a:p>
            <a:pPr algn="ctr"/>
            <a:r>
              <a:rPr lang="es-MX" sz="2800" b="1" dirty="0">
                <a:latin typeface="Century Gothic" panose="020B0502020202020204" pitchFamily="34" charset="0"/>
              </a:rPr>
              <a:t>PROGRAMA DE VERIFICACIÓN VEHICULAR MICHOACÁN 2019 </a:t>
            </a:r>
            <a:br>
              <a:rPr lang="es-MX" sz="2800" b="1" dirty="0">
                <a:latin typeface="Century Gothic" panose="020B0502020202020204" pitchFamily="34" charset="0"/>
              </a:rPr>
            </a:br>
            <a:br>
              <a:rPr lang="es-MX" sz="2800" b="1" dirty="0">
                <a:latin typeface="Century Gothic" panose="020B0502020202020204" pitchFamily="34" charset="0"/>
              </a:rPr>
            </a:br>
            <a:br>
              <a:rPr lang="es-MX" sz="3200" b="1" dirty="0">
                <a:latin typeface="Century Gothic" panose="020B0502020202020204" pitchFamily="34" charset="0"/>
              </a:rPr>
            </a:br>
            <a:r>
              <a:rPr lang="es-MX" sz="1800" b="1" dirty="0">
                <a:latin typeface="Century Gothic" panose="020B0502020202020204" pitchFamily="34" charset="0"/>
              </a:rPr>
              <a:t>VIGENCIA: 1° ENERO 2019- </a:t>
            </a:r>
            <a:r>
              <a:rPr lang="es-MX" sz="1800" b="1" dirty="0">
                <a:solidFill>
                  <a:srgbClr val="FF0000"/>
                </a:solidFill>
                <a:latin typeface="Century Gothic" panose="020B0502020202020204" pitchFamily="34" charset="0"/>
              </a:rPr>
              <a:t>31 JUNIO 2019 </a:t>
            </a:r>
            <a:r>
              <a:rPr lang="es-MX" sz="1800" b="1" dirty="0">
                <a:latin typeface="Century Gothic" panose="020B0502020202020204" pitchFamily="34" charset="0"/>
              </a:rPr>
              <a:t>(corregido mediante fe de erratas de 16 de enero de 2019, y ahora dice “30 de junio de 2019”)</a:t>
            </a:r>
            <a:br>
              <a:rPr lang="es-MX" sz="2800" b="1" dirty="0"/>
            </a:br>
            <a:endParaRPr lang="es-MX" sz="2800" b="1"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24841" t="15709" r="24463" b="53037"/>
          <a:stretch/>
        </p:blipFill>
        <p:spPr>
          <a:xfrm>
            <a:off x="4067944" y="3625137"/>
            <a:ext cx="4400898" cy="3205703"/>
          </a:xfrm>
          <a:prstGeom prst="rect">
            <a:avLst/>
          </a:prstGeom>
        </p:spPr>
      </p:pic>
    </p:spTree>
    <p:extLst>
      <p:ext uri="{BB962C8B-B14F-4D97-AF65-F5344CB8AC3E}">
        <p14:creationId xmlns:p14="http://schemas.microsoft.com/office/powerpoint/2010/main" val="305493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5689" y="476672"/>
            <a:ext cx="4248472" cy="1815882"/>
          </a:xfrm>
          <a:prstGeom prst="rect">
            <a:avLst/>
          </a:prstGeom>
          <a:solidFill>
            <a:srgbClr val="FF0000"/>
          </a:solidFill>
        </p:spPr>
        <p:txBody>
          <a:bodyPr wrap="square" rtlCol="0">
            <a:spAutoFit/>
          </a:bodyPr>
          <a:lstStyle/>
          <a:p>
            <a:r>
              <a:rPr lang="es-MX" sz="2800" dirty="0"/>
              <a:t>¿Y CUANTO LE COSTÓ EL HOLOGRAMA “L” Y “E” AL CENTRO DE VERIFICACIÓN?</a:t>
            </a:r>
          </a:p>
        </p:txBody>
      </p:sp>
      <p:pic>
        <p:nvPicPr>
          <p:cNvPr id="512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3522" t="2112" r="12862"/>
          <a:stretch/>
        </p:blipFill>
        <p:spPr bwMode="auto">
          <a:xfrm>
            <a:off x="4572000" y="2420888"/>
            <a:ext cx="4220785" cy="430148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35689" y="3284984"/>
            <a:ext cx="4236311" cy="954107"/>
          </a:xfrm>
          <a:prstGeom prst="rect">
            <a:avLst/>
          </a:prstGeom>
          <a:solidFill>
            <a:schemeClr val="accent1">
              <a:lumMod val="40000"/>
              <a:lumOff val="60000"/>
            </a:schemeClr>
          </a:solidFill>
        </p:spPr>
        <p:txBody>
          <a:bodyPr wrap="square" rtlCol="0">
            <a:spAutoFit/>
          </a:bodyPr>
          <a:lstStyle/>
          <a:p>
            <a:pPr algn="ctr"/>
            <a:r>
              <a:rPr lang="es-MX" sz="2800" dirty="0"/>
              <a:t>¿FUERON CORTESÍA DEL ESTADO?</a:t>
            </a:r>
          </a:p>
        </p:txBody>
      </p:sp>
    </p:spTree>
    <p:extLst>
      <p:ext uri="{BB962C8B-B14F-4D97-AF65-F5344CB8AC3E}">
        <p14:creationId xmlns:p14="http://schemas.microsoft.com/office/powerpoint/2010/main" val="138007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Elipse"/>
          <p:cNvSpPr/>
          <p:nvPr/>
        </p:nvSpPr>
        <p:spPr>
          <a:xfrm>
            <a:off x="6170341" y="1960059"/>
            <a:ext cx="2520280" cy="13690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899592" y="692696"/>
            <a:ext cx="7128792" cy="923330"/>
          </a:xfrm>
          <a:prstGeom prst="rect">
            <a:avLst/>
          </a:prstGeom>
          <a:solidFill>
            <a:srgbClr val="92D050"/>
          </a:solidFill>
        </p:spPr>
        <p:txBody>
          <a:bodyPr wrap="square" rtlCol="0">
            <a:spAutoFit/>
          </a:bodyPr>
          <a:lstStyle/>
          <a:p>
            <a:pPr algn="ctr"/>
            <a:r>
              <a:rPr lang="es-MX" dirty="0"/>
              <a:t>MEDIOS DE DEFENSA PARA EL PROPIETARIO Y/O CONDUCTOR DEL VEHÍCULO QUE HAGA EL PAGO DE LA VERIFICACIÓN O SEA INFRACCIONADO.</a:t>
            </a:r>
          </a:p>
        </p:txBody>
      </p:sp>
      <p:sp>
        <p:nvSpPr>
          <p:cNvPr id="5" name="4 CuadroTexto"/>
          <p:cNvSpPr txBox="1"/>
          <p:nvPr/>
        </p:nvSpPr>
        <p:spPr>
          <a:xfrm>
            <a:off x="539552" y="2430180"/>
            <a:ext cx="2160240" cy="646331"/>
          </a:xfrm>
          <a:prstGeom prst="rect">
            <a:avLst/>
          </a:prstGeom>
          <a:solidFill>
            <a:schemeClr val="bg2">
              <a:lumMod val="90000"/>
            </a:schemeClr>
          </a:solidFill>
        </p:spPr>
        <p:txBody>
          <a:bodyPr wrap="square" rtlCol="0">
            <a:spAutoFit/>
          </a:bodyPr>
          <a:lstStyle/>
          <a:p>
            <a:r>
              <a:rPr lang="es-MX" dirty="0"/>
              <a:t>RECURSO ADMINISTRATIVO</a:t>
            </a:r>
          </a:p>
        </p:txBody>
      </p:sp>
      <p:sp>
        <p:nvSpPr>
          <p:cNvPr id="6" name="5 CuadroTexto"/>
          <p:cNvSpPr txBox="1"/>
          <p:nvPr/>
        </p:nvSpPr>
        <p:spPr>
          <a:xfrm>
            <a:off x="3347864" y="2468202"/>
            <a:ext cx="2448272" cy="369332"/>
          </a:xfrm>
          <a:prstGeom prst="rect">
            <a:avLst/>
          </a:prstGeom>
          <a:solidFill>
            <a:schemeClr val="bg2">
              <a:lumMod val="90000"/>
            </a:schemeClr>
          </a:solidFill>
        </p:spPr>
        <p:txBody>
          <a:bodyPr wrap="square" rtlCol="0">
            <a:spAutoFit/>
          </a:bodyPr>
          <a:lstStyle/>
          <a:p>
            <a:r>
              <a:rPr lang="es-MX" dirty="0"/>
              <a:t>JUICIO DE NULIDAD</a:t>
            </a:r>
          </a:p>
        </p:txBody>
      </p:sp>
      <p:sp>
        <p:nvSpPr>
          <p:cNvPr id="7" name="6 CuadroTexto"/>
          <p:cNvSpPr txBox="1"/>
          <p:nvPr/>
        </p:nvSpPr>
        <p:spPr>
          <a:xfrm>
            <a:off x="6300192" y="2465347"/>
            <a:ext cx="2376264" cy="369332"/>
          </a:xfrm>
          <a:prstGeom prst="rect">
            <a:avLst/>
          </a:prstGeom>
          <a:noFill/>
        </p:spPr>
        <p:txBody>
          <a:bodyPr wrap="square" rtlCol="0">
            <a:spAutoFit/>
          </a:bodyPr>
          <a:lstStyle/>
          <a:p>
            <a:r>
              <a:rPr lang="es-MX" dirty="0"/>
              <a:t>JUICIO DE AMPARO </a:t>
            </a:r>
          </a:p>
        </p:txBody>
      </p:sp>
      <p:cxnSp>
        <p:nvCxnSpPr>
          <p:cNvPr id="9" name="8 Conector recto"/>
          <p:cNvCxnSpPr>
            <a:stCxn id="4" idx="2"/>
          </p:cNvCxnSpPr>
          <p:nvPr/>
        </p:nvCxnSpPr>
        <p:spPr>
          <a:xfrm>
            <a:off x="4463988" y="1616026"/>
            <a:ext cx="0" cy="300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1331640" y="1916832"/>
            <a:ext cx="3132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463988" y="1916832"/>
            <a:ext cx="320435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Flecha abajo"/>
          <p:cNvSpPr/>
          <p:nvPr/>
        </p:nvSpPr>
        <p:spPr>
          <a:xfrm>
            <a:off x="1187624" y="1916832"/>
            <a:ext cx="288032" cy="328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Flecha abajo"/>
          <p:cNvSpPr/>
          <p:nvPr/>
        </p:nvSpPr>
        <p:spPr>
          <a:xfrm>
            <a:off x="4355976" y="1916832"/>
            <a:ext cx="216024" cy="328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abajo"/>
          <p:cNvSpPr/>
          <p:nvPr/>
        </p:nvSpPr>
        <p:spPr>
          <a:xfrm>
            <a:off x="7380312" y="1960059"/>
            <a:ext cx="216024" cy="328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13" y="3429000"/>
            <a:ext cx="762437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0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761944"/>
            <a:ext cx="7560840" cy="646331"/>
          </a:xfrm>
          <a:prstGeom prst="rect">
            <a:avLst/>
          </a:prstGeom>
          <a:solidFill>
            <a:srgbClr val="92D050"/>
          </a:solidFill>
        </p:spPr>
        <p:txBody>
          <a:bodyPr wrap="square" rtlCol="0">
            <a:spAutoFit/>
          </a:bodyPr>
          <a:lstStyle/>
          <a:p>
            <a:pPr algn="just"/>
            <a:r>
              <a:rPr lang="es-MX" dirty="0"/>
              <a:t>¿Qué hacer si fui infraccionado por motivo de las sanciones establecidas dentro del programa de Verificación?</a:t>
            </a:r>
          </a:p>
        </p:txBody>
      </p:sp>
      <p:sp>
        <p:nvSpPr>
          <p:cNvPr id="5" name="4 CuadroTexto"/>
          <p:cNvSpPr txBox="1"/>
          <p:nvPr/>
        </p:nvSpPr>
        <p:spPr>
          <a:xfrm>
            <a:off x="683568" y="2132856"/>
            <a:ext cx="2880320" cy="2031325"/>
          </a:xfrm>
          <a:prstGeom prst="rect">
            <a:avLst/>
          </a:prstGeom>
          <a:noFill/>
        </p:spPr>
        <p:txBody>
          <a:bodyPr wrap="square" rtlCol="0">
            <a:spAutoFit/>
          </a:bodyPr>
          <a:lstStyle/>
          <a:p>
            <a:r>
              <a:rPr lang="es-MX" dirty="0">
                <a:latin typeface="Century Gothic" panose="020B0502020202020204" pitchFamily="34" charset="0"/>
              </a:rPr>
              <a:t>El programa de verificación vehicular 2019, dentro del artículo </a:t>
            </a:r>
            <a:r>
              <a:rPr lang="es-MX" b="1" dirty="0">
                <a:latin typeface="Century Gothic" panose="020B0502020202020204" pitchFamily="34" charset="0"/>
              </a:rPr>
              <a:t>118</a:t>
            </a:r>
            <a:r>
              <a:rPr lang="es-MX" dirty="0">
                <a:latin typeface="Century Gothic" panose="020B0502020202020204" pitchFamily="34" charset="0"/>
              </a:rPr>
              <a:t>, señala cuáles son las causas por las cuales se puede ser sancionado.</a:t>
            </a:r>
          </a:p>
        </p:txBody>
      </p:sp>
      <p:sp>
        <p:nvSpPr>
          <p:cNvPr id="7" name="6 Abrir llave"/>
          <p:cNvSpPr/>
          <p:nvPr/>
        </p:nvSpPr>
        <p:spPr>
          <a:xfrm>
            <a:off x="3779912" y="1844824"/>
            <a:ext cx="72008" cy="44644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7 CuadroTexto"/>
          <p:cNvSpPr txBox="1"/>
          <p:nvPr/>
        </p:nvSpPr>
        <p:spPr>
          <a:xfrm>
            <a:off x="4067944" y="1844824"/>
            <a:ext cx="3600400" cy="4524315"/>
          </a:xfrm>
          <a:prstGeom prst="rect">
            <a:avLst/>
          </a:prstGeom>
          <a:solidFill>
            <a:srgbClr val="FFC000"/>
          </a:solidFill>
        </p:spPr>
        <p:txBody>
          <a:bodyPr wrap="square" rtlCol="0">
            <a:spAutoFit/>
          </a:bodyPr>
          <a:lstStyle/>
          <a:p>
            <a:pPr marL="285750" indent="-285750" algn="just">
              <a:buFont typeface="Arial" panose="020B0604020202020204" pitchFamily="34" charset="0"/>
              <a:buChar char="•"/>
            </a:pPr>
            <a:r>
              <a:rPr lang="es-MX" b="1" dirty="0">
                <a:latin typeface="Century Gothic" panose="020B0502020202020204" pitchFamily="34" charset="0"/>
              </a:rPr>
              <a:t>Multa de 15 a 20 UMAS</a:t>
            </a:r>
            <a:r>
              <a:rPr lang="es-MX" dirty="0">
                <a:latin typeface="Century Gothic" panose="020B0502020202020204" pitchFamily="34" charset="0"/>
              </a:rPr>
              <a:t>, por cada periodo incumplido, por conducir vehículos que no se hayan verificado.</a:t>
            </a:r>
          </a:p>
          <a:p>
            <a:pPr algn="just"/>
            <a:endParaRPr lang="es-MX" dirty="0">
              <a:latin typeface="Century Gothic" panose="020B0502020202020204" pitchFamily="34" charset="0"/>
            </a:endParaRPr>
          </a:p>
          <a:p>
            <a:pPr marL="285750" indent="-285750" algn="just">
              <a:buFont typeface="Arial" panose="020B0604020202020204" pitchFamily="34" charset="0"/>
              <a:buChar char="•"/>
            </a:pPr>
            <a:r>
              <a:rPr lang="es-MX" b="1" dirty="0">
                <a:latin typeface="Century Gothic" panose="020B0502020202020204" pitchFamily="34" charset="0"/>
              </a:rPr>
              <a:t>Multa de 6 a 12 UMAS</a:t>
            </a:r>
            <a:r>
              <a:rPr lang="es-MX" dirty="0">
                <a:latin typeface="Century Gothic" panose="020B0502020202020204" pitchFamily="34" charset="0"/>
              </a:rPr>
              <a:t>, por conducir vehículos automotores que contaminen ostensiblemente.</a:t>
            </a:r>
          </a:p>
          <a:p>
            <a:pPr algn="just"/>
            <a:endParaRPr lang="es-MX" dirty="0">
              <a:latin typeface="Century Gothic" panose="020B0502020202020204" pitchFamily="34" charset="0"/>
            </a:endParaRPr>
          </a:p>
          <a:p>
            <a:pPr marL="285750" indent="-285750" algn="just">
              <a:buFont typeface="Arial" panose="020B0604020202020204" pitchFamily="34" charset="0"/>
              <a:buChar char="•"/>
            </a:pPr>
            <a:r>
              <a:rPr lang="es-MX" b="1" dirty="0">
                <a:latin typeface="Century Gothic" panose="020B0502020202020204" pitchFamily="34" charset="0"/>
              </a:rPr>
              <a:t>Multa de 25 UMAS </a:t>
            </a:r>
            <a:r>
              <a:rPr lang="es-MX" dirty="0">
                <a:latin typeface="Century Gothic" panose="020B0502020202020204" pitchFamily="34" charset="0"/>
              </a:rPr>
              <a:t>por circular sin llevar adherida la calcomanía de verificación vehicular vigente.</a:t>
            </a:r>
          </a:p>
        </p:txBody>
      </p:sp>
      <p:sp>
        <p:nvSpPr>
          <p:cNvPr id="9" name="8 CuadroTexto"/>
          <p:cNvSpPr txBox="1"/>
          <p:nvPr/>
        </p:nvSpPr>
        <p:spPr>
          <a:xfrm>
            <a:off x="467544" y="4365104"/>
            <a:ext cx="3096344" cy="830997"/>
          </a:xfrm>
          <a:prstGeom prst="rect">
            <a:avLst/>
          </a:prstGeom>
          <a:solidFill>
            <a:srgbClr val="FFFF00"/>
          </a:solidFill>
        </p:spPr>
        <p:txBody>
          <a:bodyPr wrap="square" rtlCol="0">
            <a:spAutoFit/>
          </a:bodyPr>
          <a:lstStyle/>
          <a:p>
            <a:r>
              <a:rPr lang="es-MX" sz="2400" b="1" dirty="0">
                <a:latin typeface="Century Gothic" panose="020B0502020202020204" pitchFamily="34" charset="0"/>
              </a:rPr>
              <a:t>JUICIO DE AMPARO CONTRA LEYES</a:t>
            </a:r>
          </a:p>
        </p:txBody>
      </p:sp>
      <p:cxnSp>
        <p:nvCxnSpPr>
          <p:cNvPr id="11" name="10 Conector recto"/>
          <p:cNvCxnSpPr>
            <a:stCxn id="4" idx="1"/>
            <a:endCxn id="4" idx="1"/>
          </p:cNvCxnSpPr>
          <p:nvPr/>
        </p:nvCxnSpPr>
        <p:spPr>
          <a:xfrm>
            <a:off x="683568" y="108511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H="1" flipV="1">
            <a:off x="179512" y="1154358"/>
            <a:ext cx="504056" cy="3"/>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18 Conector recto"/>
          <p:cNvCxnSpPr/>
          <p:nvPr/>
        </p:nvCxnSpPr>
        <p:spPr>
          <a:xfrm>
            <a:off x="179512" y="1154361"/>
            <a:ext cx="0" cy="3626241"/>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20 Conector recto"/>
          <p:cNvCxnSpPr>
            <a:endCxn id="9" idx="1"/>
          </p:cNvCxnSpPr>
          <p:nvPr/>
        </p:nvCxnSpPr>
        <p:spPr>
          <a:xfrm>
            <a:off x="179512" y="4780602"/>
            <a:ext cx="288032" cy="1"/>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0048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692696"/>
            <a:ext cx="3600400" cy="5355312"/>
          </a:xfrm>
          <a:prstGeom prst="rect">
            <a:avLst/>
          </a:prstGeom>
          <a:solidFill>
            <a:srgbClr val="FFC000"/>
          </a:solidFill>
        </p:spPr>
        <p:txBody>
          <a:bodyPr wrap="square" rtlCol="0">
            <a:spAutoFit/>
          </a:bodyPr>
          <a:lstStyle/>
          <a:p>
            <a:pPr marL="285750" indent="-285750" algn="just">
              <a:buFont typeface="Arial" panose="020B0604020202020204" pitchFamily="34" charset="0"/>
              <a:buChar char="•"/>
            </a:pPr>
            <a:r>
              <a:rPr lang="es-MX" b="1" dirty="0">
                <a:latin typeface="Century Gothic" panose="020B0502020202020204" pitchFamily="34" charset="0"/>
              </a:rPr>
              <a:t>Multa de 15 a 20 UMAS</a:t>
            </a:r>
            <a:r>
              <a:rPr lang="es-MX" dirty="0">
                <a:latin typeface="Century Gothic" panose="020B0502020202020204" pitchFamily="34" charset="0"/>
              </a:rPr>
              <a:t>, por cada periodo incumplido, por conducir vehículos que no se hayan verificado.</a:t>
            </a:r>
          </a:p>
          <a:p>
            <a:pPr algn="just"/>
            <a:endParaRPr lang="es-MX" dirty="0">
              <a:latin typeface="Century Gothic" panose="020B0502020202020204" pitchFamily="34" charset="0"/>
            </a:endParaRPr>
          </a:p>
          <a:p>
            <a:pPr algn="just"/>
            <a:endParaRPr lang="es-MX" dirty="0">
              <a:latin typeface="Century Gothic" panose="020B0502020202020204" pitchFamily="34" charset="0"/>
            </a:endParaRPr>
          </a:p>
          <a:p>
            <a:pPr algn="just"/>
            <a:endParaRPr lang="es-MX" dirty="0">
              <a:latin typeface="Century Gothic" panose="020B0502020202020204" pitchFamily="34" charset="0"/>
            </a:endParaRPr>
          </a:p>
          <a:p>
            <a:pPr marL="285750" indent="-285750" algn="just">
              <a:buFont typeface="Arial" panose="020B0604020202020204" pitchFamily="34" charset="0"/>
              <a:buChar char="•"/>
            </a:pPr>
            <a:r>
              <a:rPr lang="es-MX" b="1" dirty="0">
                <a:latin typeface="Century Gothic" panose="020B0502020202020204" pitchFamily="34" charset="0"/>
              </a:rPr>
              <a:t>Multa de 6 a 12 UMAS</a:t>
            </a:r>
            <a:r>
              <a:rPr lang="es-MX" dirty="0">
                <a:latin typeface="Century Gothic" panose="020B0502020202020204" pitchFamily="34" charset="0"/>
              </a:rPr>
              <a:t>, por conducir vehículos automotores que contaminen ostensiblemente.</a:t>
            </a:r>
          </a:p>
          <a:p>
            <a:pPr algn="just"/>
            <a:endParaRPr lang="es-MX" dirty="0">
              <a:latin typeface="Century Gothic" panose="020B0502020202020204" pitchFamily="34" charset="0"/>
            </a:endParaRPr>
          </a:p>
          <a:p>
            <a:pPr algn="just"/>
            <a:endParaRPr lang="es-MX" dirty="0">
              <a:latin typeface="Century Gothic" panose="020B0502020202020204" pitchFamily="34" charset="0"/>
            </a:endParaRPr>
          </a:p>
          <a:p>
            <a:pPr marL="285750" indent="-285750" algn="just">
              <a:buFont typeface="Arial" panose="020B0604020202020204" pitchFamily="34" charset="0"/>
              <a:buChar char="•"/>
            </a:pPr>
            <a:r>
              <a:rPr lang="es-MX" b="1" dirty="0">
                <a:latin typeface="Century Gothic" panose="020B0502020202020204" pitchFamily="34" charset="0"/>
              </a:rPr>
              <a:t>Multa de 25 UMAS </a:t>
            </a:r>
            <a:r>
              <a:rPr lang="es-MX" dirty="0">
                <a:latin typeface="Century Gothic" panose="020B0502020202020204" pitchFamily="34" charset="0"/>
              </a:rPr>
              <a:t>por circular sin llevar adherida la calcomanía de verificación vehicular vigente.</a:t>
            </a:r>
          </a:p>
        </p:txBody>
      </p:sp>
      <p:sp>
        <p:nvSpPr>
          <p:cNvPr id="5" name="4 Flecha derecha"/>
          <p:cNvSpPr/>
          <p:nvPr/>
        </p:nvSpPr>
        <p:spPr>
          <a:xfrm>
            <a:off x="4355976" y="1268760"/>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4355976" y="3075381"/>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derecha"/>
          <p:cNvSpPr/>
          <p:nvPr/>
        </p:nvSpPr>
        <p:spPr>
          <a:xfrm>
            <a:off x="4355976" y="4509120"/>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436096" y="422374"/>
            <a:ext cx="3240360" cy="1692771"/>
          </a:xfrm>
          <a:prstGeom prst="rect">
            <a:avLst/>
          </a:prstGeom>
          <a:solidFill>
            <a:srgbClr val="92D050"/>
          </a:solidFill>
        </p:spPr>
        <p:txBody>
          <a:bodyPr wrap="square" rtlCol="0">
            <a:spAutoFit/>
          </a:bodyPr>
          <a:lstStyle/>
          <a:p>
            <a:pPr algn="just"/>
            <a:r>
              <a:rPr lang="es-MX" sz="1300" dirty="0">
                <a:latin typeface="Century Gothic" panose="020B0502020202020204" pitchFamily="34" charset="0"/>
              </a:rPr>
              <a:t>Viola el principio de proporcionalidad de las penas, toda vez que la conducta contenida en la siguiente fracción, produce una afectación mayor al bien jurídico tutelado por el Programa (medio ambiente y salud), y sin embargo, impone una sanción menor que esta fracción.</a:t>
            </a:r>
          </a:p>
        </p:txBody>
      </p:sp>
      <p:sp>
        <p:nvSpPr>
          <p:cNvPr id="9" name="8 CuadroTexto"/>
          <p:cNvSpPr txBox="1"/>
          <p:nvPr/>
        </p:nvSpPr>
        <p:spPr>
          <a:xfrm>
            <a:off x="5415678" y="4869160"/>
            <a:ext cx="3240360" cy="1692771"/>
          </a:xfrm>
          <a:prstGeom prst="rect">
            <a:avLst/>
          </a:prstGeom>
          <a:solidFill>
            <a:srgbClr val="92D050"/>
          </a:solidFill>
        </p:spPr>
        <p:txBody>
          <a:bodyPr wrap="square" rtlCol="0">
            <a:spAutoFit/>
          </a:bodyPr>
          <a:lstStyle/>
          <a:p>
            <a:pPr algn="just"/>
            <a:r>
              <a:rPr lang="es-MX" sz="1300" dirty="0">
                <a:latin typeface="Century Gothic" panose="020B0502020202020204" pitchFamily="34" charset="0"/>
              </a:rPr>
              <a:t>Contiene una multa fija, lo cual ya ha sido declarado inconstitucional por la Suprema Corte de Justicia de la Nación. Véase Jurisprudencia 200349 del Pleno de la SCJN, de rubro </a:t>
            </a:r>
            <a:r>
              <a:rPr lang="es-MX" sz="1300" b="1" dirty="0">
                <a:latin typeface="Century Gothic" panose="020B0502020202020204" pitchFamily="34" charset="0"/>
              </a:rPr>
              <a:t>“MULTAS FIJAS. LAS LEYES QUE LAS ESTABLECEN SON INCONSTITUCIONALES.”</a:t>
            </a:r>
          </a:p>
        </p:txBody>
      </p:sp>
      <p:sp>
        <p:nvSpPr>
          <p:cNvPr id="10" name="9 CuadroTexto"/>
          <p:cNvSpPr txBox="1"/>
          <p:nvPr/>
        </p:nvSpPr>
        <p:spPr>
          <a:xfrm>
            <a:off x="5436096" y="2420888"/>
            <a:ext cx="3240360" cy="2292935"/>
          </a:xfrm>
          <a:prstGeom prst="rect">
            <a:avLst/>
          </a:prstGeom>
          <a:solidFill>
            <a:srgbClr val="92D050"/>
          </a:solidFill>
        </p:spPr>
        <p:txBody>
          <a:bodyPr wrap="square" rtlCol="0">
            <a:spAutoFit/>
          </a:bodyPr>
          <a:lstStyle/>
          <a:p>
            <a:pPr algn="just"/>
            <a:r>
              <a:rPr lang="es-MX" sz="1300" dirty="0">
                <a:latin typeface="Century Gothic" panose="020B0502020202020204" pitchFamily="34" charset="0"/>
              </a:rPr>
              <a:t>Viola el principio de seguridad jurídica, ya que el artículo 106 del Programa(que también debe aplicarse al momento de realizar la infracción respectiva) remite a varias normatividades que señalan sanciones diversas; por lo cual, producen incertidumbre sobre cuál es la pena que debe aplicarse.</a:t>
            </a:r>
          </a:p>
          <a:p>
            <a:pPr algn="just"/>
            <a:r>
              <a:rPr lang="es-MX" sz="1300" b="1" dirty="0">
                <a:latin typeface="Century Gothic" panose="020B0502020202020204" pitchFamily="34" charset="0"/>
              </a:rPr>
              <a:t>* Lo anterior aplica también para las otras fracciones del artículo 118.</a:t>
            </a:r>
          </a:p>
        </p:txBody>
      </p:sp>
    </p:spTree>
    <p:extLst>
      <p:ext uri="{BB962C8B-B14F-4D97-AF65-F5344CB8AC3E}">
        <p14:creationId xmlns:p14="http://schemas.microsoft.com/office/powerpoint/2010/main" val="412817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438778"/>
            <a:ext cx="7560840" cy="646331"/>
          </a:xfrm>
          <a:prstGeom prst="rect">
            <a:avLst/>
          </a:prstGeom>
          <a:solidFill>
            <a:srgbClr val="92D050"/>
          </a:solidFill>
        </p:spPr>
        <p:txBody>
          <a:bodyPr wrap="square" rtlCol="0">
            <a:spAutoFit/>
          </a:bodyPr>
          <a:lstStyle/>
          <a:p>
            <a:pPr algn="just"/>
            <a:r>
              <a:rPr lang="es-MX" dirty="0"/>
              <a:t>¿Qué hacer si ya pagué el costo de la Verificación, y considero que resulta inconstitucional?</a:t>
            </a:r>
          </a:p>
        </p:txBody>
      </p:sp>
      <p:sp>
        <p:nvSpPr>
          <p:cNvPr id="5" name="4 CuadroTexto"/>
          <p:cNvSpPr txBox="1"/>
          <p:nvPr/>
        </p:nvSpPr>
        <p:spPr>
          <a:xfrm>
            <a:off x="5580111" y="1301859"/>
            <a:ext cx="3096344" cy="830997"/>
          </a:xfrm>
          <a:prstGeom prst="rect">
            <a:avLst/>
          </a:prstGeom>
          <a:solidFill>
            <a:srgbClr val="FFFF00"/>
          </a:solidFill>
        </p:spPr>
        <p:txBody>
          <a:bodyPr wrap="square" rtlCol="0">
            <a:spAutoFit/>
          </a:bodyPr>
          <a:lstStyle/>
          <a:p>
            <a:r>
              <a:rPr lang="es-MX" sz="2400" b="1" dirty="0">
                <a:latin typeface="Century Gothic" panose="020B0502020202020204" pitchFamily="34" charset="0"/>
              </a:rPr>
              <a:t>JUICIO DE AMPARO CONTRA LEYES</a:t>
            </a:r>
          </a:p>
        </p:txBody>
      </p:sp>
      <p:sp>
        <p:nvSpPr>
          <p:cNvPr id="6" name="5 CuadroTexto"/>
          <p:cNvSpPr txBox="1"/>
          <p:nvPr/>
        </p:nvSpPr>
        <p:spPr>
          <a:xfrm>
            <a:off x="683568" y="1556792"/>
            <a:ext cx="3991044" cy="3970318"/>
          </a:xfrm>
          <a:prstGeom prst="rect">
            <a:avLst/>
          </a:prstGeom>
          <a:noFill/>
        </p:spPr>
        <p:txBody>
          <a:bodyPr wrap="square" rtlCol="0">
            <a:spAutoFit/>
          </a:bodyPr>
          <a:lstStyle/>
          <a:p>
            <a:pPr algn="just"/>
            <a:r>
              <a:rPr lang="es-MX" dirty="0">
                <a:latin typeface="Century Gothic" panose="020B0502020202020204" pitchFamily="34" charset="0"/>
              </a:rPr>
              <a:t>El costo del holograma Local “L” de acuerdo al Programa de Verificación vehicular, es de </a:t>
            </a:r>
            <a:r>
              <a:rPr lang="es-MX" b="1" dirty="0">
                <a:latin typeface="Century Gothic" panose="020B0502020202020204" pitchFamily="34" charset="0"/>
              </a:rPr>
              <a:t>$241.80 pesos</a:t>
            </a:r>
            <a:r>
              <a:rPr lang="es-MX" dirty="0">
                <a:latin typeface="Century Gothic" panose="020B0502020202020204" pitchFamily="34" charset="0"/>
              </a:rPr>
              <a:t>, y el costo de los demás hologramas </a:t>
            </a:r>
            <a:r>
              <a:rPr lang="es-MX">
                <a:latin typeface="Century Gothic" panose="020B0502020202020204" pitchFamily="34" charset="0"/>
              </a:rPr>
              <a:t>con reconocimiento </a:t>
            </a:r>
            <a:r>
              <a:rPr lang="es-MX" dirty="0">
                <a:latin typeface="Century Gothic" panose="020B0502020202020204" pitchFamily="34" charset="0"/>
              </a:rPr>
              <a:t>en CDMX y Estado de México, varía de </a:t>
            </a:r>
            <a:r>
              <a:rPr lang="es-MX" b="1" dirty="0">
                <a:latin typeface="Century Gothic" panose="020B0502020202020204" pitchFamily="34" charset="0"/>
              </a:rPr>
              <a:t>$322.40 hasta $806 pesos</a:t>
            </a:r>
            <a:r>
              <a:rPr lang="es-MX" dirty="0">
                <a:latin typeface="Century Gothic" panose="020B0502020202020204" pitchFamily="34" charset="0"/>
              </a:rPr>
              <a:t>, no obstante, </a:t>
            </a:r>
            <a:r>
              <a:rPr lang="es-MX" b="1" dirty="0">
                <a:latin typeface="Century Gothic" panose="020B0502020202020204" pitchFamily="34" charset="0"/>
              </a:rPr>
              <a:t>resulta inconstitucional</a:t>
            </a:r>
            <a:r>
              <a:rPr lang="es-MX" dirty="0">
                <a:latin typeface="Century Gothic" panose="020B0502020202020204" pitchFamily="34" charset="0"/>
              </a:rPr>
              <a:t>, ya que el servicio prestado, resulta el mismo que el señalado para el holograma Local “L”, por lo cual, se viola el principio de igualdad.</a:t>
            </a:r>
          </a:p>
        </p:txBody>
      </p:sp>
      <p:sp>
        <p:nvSpPr>
          <p:cNvPr id="7" name="6 Flecha derecha"/>
          <p:cNvSpPr/>
          <p:nvPr/>
        </p:nvSpPr>
        <p:spPr>
          <a:xfrm>
            <a:off x="4860032" y="1573341"/>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5302116" y="2708920"/>
            <a:ext cx="3374339" cy="3970318"/>
          </a:xfrm>
          <a:prstGeom prst="rect">
            <a:avLst/>
          </a:prstGeom>
          <a:noFill/>
        </p:spPr>
        <p:txBody>
          <a:bodyPr wrap="square" rtlCol="0">
            <a:spAutoFit/>
          </a:bodyPr>
          <a:lstStyle/>
          <a:p>
            <a:pPr algn="just"/>
            <a:r>
              <a:rPr lang="es-MX" dirty="0">
                <a:latin typeface="Century Gothic" panose="020B0502020202020204" pitchFamily="34" charset="0"/>
              </a:rPr>
              <a:t>Las personas con discapacidad y aquellos que tengan carros con placa de auto antiguo, </a:t>
            </a:r>
            <a:r>
              <a:rPr lang="es-MX" b="1" dirty="0">
                <a:latin typeface="Century Gothic" panose="020B0502020202020204" pitchFamily="34" charset="0"/>
              </a:rPr>
              <a:t>están exentos de realizar el pago de verificación</a:t>
            </a:r>
            <a:r>
              <a:rPr lang="es-MX" dirty="0">
                <a:latin typeface="Century Gothic" panose="020B0502020202020204" pitchFamily="34" charset="0"/>
              </a:rPr>
              <a:t>. Sin embargo, </a:t>
            </a:r>
            <a:r>
              <a:rPr lang="es-MX" b="1" dirty="0">
                <a:latin typeface="Century Gothic" panose="020B0502020202020204" pitchFamily="34" charset="0"/>
              </a:rPr>
              <a:t>se viola el principio de igualdad</a:t>
            </a:r>
            <a:r>
              <a:rPr lang="es-MX" dirty="0">
                <a:latin typeface="Century Gothic" panose="020B0502020202020204" pitchFamily="34" charset="0"/>
              </a:rPr>
              <a:t>, ya que </a:t>
            </a:r>
            <a:r>
              <a:rPr lang="es-MX" i="1" dirty="0">
                <a:latin typeface="Century Gothic" panose="020B0502020202020204" pitchFamily="34" charset="0"/>
              </a:rPr>
              <a:t>no por el hecho de tener alguna discapacidad o tener un auto antiguo, significa que ese vehículo no va a contaminar el ambiente</a:t>
            </a:r>
            <a:r>
              <a:rPr lang="es-MX" dirty="0">
                <a:latin typeface="Century Gothic" panose="020B0502020202020204" pitchFamily="34" charset="0"/>
              </a:rPr>
              <a:t>.</a:t>
            </a:r>
          </a:p>
        </p:txBody>
      </p:sp>
      <p:sp>
        <p:nvSpPr>
          <p:cNvPr id="9" name="8 Flecha abajo"/>
          <p:cNvSpPr/>
          <p:nvPr/>
        </p:nvSpPr>
        <p:spPr>
          <a:xfrm>
            <a:off x="6804248" y="2276872"/>
            <a:ext cx="324035"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120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7411" t="9390" r="41441" b="16994"/>
          <a:stretch/>
        </p:blipFill>
        <p:spPr>
          <a:xfrm>
            <a:off x="179512" y="381254"/>
            <a:ext cx="4489842" cy="499196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5" name="4 Imagen"/>
          <p:cNvPicPr>
            <a:picLocks noChangeAspect="1"/>
          </p:cNvPicPr>
          <p:nvPr/>
        </p:nvPicPr>
        <p:blipFill rotWithShape="1">
          <a:blip r:embed="rId3">
            <a:extLst>
              <a:ext uri="{28A0092B-C50C-407E-A947-70E740481C1C}">
                <a14:useLocalDpi xmlns:a14="http://schemas.microsoft.com/office/drawing/2010/main" val="0"/>
              </a:ext>
            </a:extLst>
          </a:blip>
          <a:srcRect l="7783" t="11268" r="55658" b="10235"/>
          <a:stretch/>
        </p:blipFill>
        <p:spPr>
          <a:xfrm>
            <a:off x="4932040" y="381254"/>
            <a:ext cx="3960440" cy="499196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
        <p:nvSpPr>
          <p:cNvPr id="6" name="5 CuadroTexto"/>
          <p:cNvSpPr txBox="1"/>
          <p:nvPr/>
        </p:nvSpPr>
        <p:spPr>
          <a:xfrm>
            <a:off x="3131840" y="5733256"/>
            <a:ext cx="273630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4000" b="1" dirty="0">
                <a:latin typeface="Century Gothic" panose="020B0502020202020204" pitchFamily="34" charset="0"/>
              </a:rPr>
              <a:t>VS</a:t>
            </a:r>
            <a:endParaRPr lang="es-MX" sz="2400" b="1" dirty="0">
              <a:latin typeface="Century Gothic" panose="020B0502020202020204" pitchFamily="34" charset="0"/>
            </a:endParaRPr>
          </a:p>
        </p:txBody>
      </p:sp>
    </p:spTree>
    <p:extLst>
      <p:ext uri="{BB962C8B-B14F-4D97-AF65-F5344CB8AC3E}">
        <p14:creationId xmlns:p14="http://schemas.microsoft.com/office/powerpoint/2010/main" val="276861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Dropbox\IMG_4735.JPG"/>
          <p:cNvPicPr>
            <a:picLocks noChangeAspect="1" noChangeArrowheads="1"/>
          </p:cNvPicPr>
          <p:nvPr/>
        </p:nvPicPr>
        <p:blipFill rotWithShape="1">
          <a:blip r:embed="rId2">
            <a:extLst>
              <a:ext uri="{28A0092B-C50C-407E-A947-70E740481C1C}">
                <a14:useLocalDpi xmlns:a14="http://schemas.microsoft.com/office/drawing/2010/main" val="0"/>
              </a:ext>
            </a:extLst>
          </a:blip>
          <a:srcRect l="2295" t="13521" r="2451" b="1597"/>
          <a:stretch/>
        </p:blipFill>
        <p:spPr bwMode="auto">
          <a:xfrm>
            <a:off x="1622739" y="188640"/>
            <a:ext cx="6104586" cy="6529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9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764704"/>
            <a:ext cx="583264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7200" dirty="0"/>
              <a:t>GRACIAS</a:t>
            </a:r>
            <a:endParaRPr lang="es-MX" dirty="0"/>
          </a:p>
        </p:txBody>
      </p:sp>
      <p:sp>
        <p:nvSpPr>
          <p:cNvPr id="5" name="4 CuadroTexto"/>
          <p:cNvSpPr txBox="1"/>
          <p:nvPr/>
        </p:nvSpPr>
        <p:spPr>
          <a:xfrm>
            <a:off x="4283968" y="2636912"/>
            <a:ext cx="4392488" cy="2585323"/>
          </a:xfrm>
          <a:prstGeom prst="rect">
            <a:avLst/>
          </a:prstGeom>
          <a:noFill/>
        </p:spPr>
        <p:txBody>
          <a:bodyPr wrap="square" rtlCol="0">
            <a:spAutoFit/>
          </a:bodyPr>
          <a:lstStyle/>
          <a:p>
            <a:r>
              <a:rPr lang="es-MX" dirty="0">
                <a:latin typeface="Century Gothic" panose="020B0502020202020204" pitchFamily="34" charset="0"/>
              </a:rPr>
              <a:t>JOSÉ GILBERTO PEDRAZA ESCOBAR.</a:t>
            </a:r>
          </a:p>
          <a:p>
            <a:endParaRPr lang="es-MX" dirty="0">
              <a:latin typeface="Century Gothic" panose="020B0502020202020204" pitchFamily="34" charset="0"/>
            </a:endParaRPr>
          </a:p>
          <a:p>
            <a:r>
              <a:rPr lang="es-MX" dirty="0">
                <a:latin typeface="Century Gothic" panose="020B0502020202020204" pitchFamily="34" charset="0"/>
              </a:rPr>
              <a:t>LICENCIADO EN DERECHO</a:t>
            </a:r>
          </a:p>
          <a:p>
            <a:r>
              <a:rPr lang="es-MX" dirty="0">
                <a:latin typeface="Century Gothic" panose="020B0502020202020204" pitchFamily="34" charset="0"/>
              </a:rPr>
              <a:t>CED. PROF. 10993527</a:t>
            </a:r>
          </a:p>
          <a:p>
            <a:endParaRPr lang="es-MX" dirty="0">
              <a:latin typeface="Century Gothic" panose="020B0502020202020204" pitchFamily="34" charset="0"/>
            </a:endParaRPr>
          </a:p>
          <a:p>
            <a:r>
              <a:rPr lang="es-MX" dirty="0">
                <a:latin typeface="Century Gothic" panose="020B0502020202020204" pitchFamily="34" charset="0"/>
              </a:rPr>
              <a:t>MAESTRANTE EN DERECHO PENAL Y PROCESAL PENAL.</a:t>
            </a:r>
          </a:p>
          <a:p>
            <a:endParaRPr lang="es-MX" dirty="0">
              <a:latin typeface="Century Gothic" panose="020B0502020202020204" pitchFamily="34" charset="0"/>
            </a:endParaRPr>
          </a:p>
          <a:p>
            <a:r>
              <a:rPr lang="es-MX" dirty="0">
                <a:latin typeface="Century Gothic" panose="020B0502020202020204" pitchFamily="34" charset="0"/>
              </a:rPr>
              <a:t>MAIL: gilbertopedraza79@gmail.com</a:t>
            </a:r>
          </a:p>
        </p:txBody>
      </p:sp>
    </p:spTree>
    <p:extLst>
      <p:ext uri="{BB962C8B-B14F-4D97-AF65-F5344CB8AC3E}">
        <p14:creationId xmlns:p14="http://schemas.microsoft.com/office/powerpoint/2010/main" val="389717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817342" y="2728952"/>
            <a:ext cx="3816424" cy="3416320"/>
          </a:xfrm>
          <a:prstGeom prst="rect">
            <a:avLst/>
          </a:prstGeom>
          <a:solidFill>
            <a:srgbClr val="92D050"/>
          </a:solidFill>
        </p:spPr>
        <p:txBody>
          <a:bodyPr wrap="square" rtlCol="0">
            <a:spAutoFit/>
          </a:bodyPr>
          <a:lstStyle/>
          <a:p>
            <a:pPr algn="just"/>
            <a:r>
              <a:rPr lang="es-MX" dirty="0"/>
              <a:t>“</a:t>
            </a:r>
            <a:r>
              <a:rPr lang="es-MX" b="1" dirty="0">
                <a:latin typeface="Century Gothic" panose="020B0502020202020204" pitchFamily="34" charset="0"/>
              </a:rPr>
              <a:t>Proteger al medio ambiente y la salud de los ciudadanos</a:t>
            </a:r>
            <a:r>
              <a:rPr lang="es-MX" dirty="0">
                <a:latin typeface="Century Gothic" panose="020B0502020202020204" pitchFamily="34" charset="0"/>
              </a:rPr>
              <a:t>, evitando que los niveles de concentración de contaminantes en la atmósfera, emitidos por los vehículos automotores que circulan en el Estado de Michoacán, rebasen los límites establecidos en las normas ambientales aplicables.”</a:t>
            </a:r>
            <a:endParaRPr lang="es-MX" b="1" dirty="0">
              <a:latin typeface="Century Gothic" panose="020B0502020202020204" pitchFamily="34" charset="0"/>
            </a:endParaRPr>
          </a:p>
          <a:p>
            <a:endParaRPr lang="es-MX" dirty="0"/>
          </a:p>
        </p:txBody>
      </p:sp>
      <p:sp>
        <p:nvSpPr>
          <p:cNvPr id="6" name="5 Flecha derecha"/>
          <p:cNvSpPr/>
          <p:nvPr/>
        </p:nvSpPr>
        <p:spPr>
          <a:xfrm>
            <a:off x="3549513" y="4233593"/>
            <a:ext cx="936104"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611560" y="404664"/>
            <a:ext cx="345638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a:latin typeface="Century Gothic" panose="020B0502020202020204" pitchFamily="34" charset="0"/>
              </a:rPr>
              <a:t>Con fecha 31 de diciembre de 2018, se publicó en el Periódico Oficial del Estado de Michoacán, el </a:t>
            </a:r>
            <a:r>
              <a:rPr lang="es-MX" b="1" dirty="0">
                <a:latin typeface="Century Gothic" panose="020B0502020202020204" pitchFamily="34" charset="0"/>
              </a:rPr>
              <a:t>“Programa de Verificación Vehicular OBLIGATORIA del Estado de Michoacán de Ocampo para el Primer Semestre del Año 2019”.</a:t>
            </a:r>
          </a:p>
          <a:p>
            <a:endParaRPr lang="es-MX" dirty="0"/>
          </a:p>
        </p:txBody>
      </p:sp>
      <p:sp>
        <p:nvSpPr>
          <p:cNvPr id="9" name="8 CuadroTexto"/>
          <p:cNvSpPr txBox="1"/>
          <p:nvPr/>
        </p:nvSpPr>
        <p:spPr>
          <a:xfrm>
            <a:off x="809859" y="3698448"/>
            <a:ext cx="252028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a:latin typeface="Century Gothic" panose="020B0502020202020204" pitchFamily="34" charset="0"/>
              </a:rPr>
              <a:t>De su exposición de motivos, se señala que la finalidad de dicho Programa es:</a:t>
            </a:r>
          </a:p>
          <a:p>
            <a:endParaRPr lang="es-MX" dirty="0"/>
          </a:p>
        </p:txBody>
      </p:sp>
      <p:pic>
        <p:nvPicPr>
          <p:cNvPr id="8194" name="Picture 2" descr="Resultado de imagen para derecho a la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0648"/>
            <a:ext cx="3641018" cy="2088232"/>
          </a:xfrm>
          <a:prstGeom prst="rect">
            <a:avLst/>
          </a:prstGeom>
          <a:ln w="88900" cap="sq" cmpd="thickThin">
            <a:solidFill>
              <a:srgbClr val="FFC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3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476672"/>
            <a:ext cx="5040560" cy="2215991"/>
          </a:xfrm>
          <a:prstGeom prst="rect">
            <a:avLst/>
          </a:prstGeom>
          <a:solidFill>
            <a:schemeClr val="accent1">
              <a:lumMod val="60000"/>
              <a:lumOff val="40000"/>
            </a:schemeClr>
          </a:solidFill>
        </p:spPr>
        <p:txBody>
          <a:bodyPr wrap="square" rtlCol="0">
            <a:spAutoFit/>
          </a:bodyPr>
          <a:lstStyle/>
          <a:p>
            <a:pPr algn="just"/>
            <a:r>
              <a:rPr lang="es-MX" sz="2400" dirty="0">
                <a:latin typeface="Century Gothic" panose="020B0502020202020204" pitchFamily="34" charset="0"/>
              </a:rPr>
              <a:t>¿El programa de Verificación Vehicular OBLIGATORIO Michoacán 2019, persigue una finalidad ecológica o </a:t>
            </a:r>
            <a:r>
              <a:rPr lang="es-MX" sz="2400" b="1" dirty="0">
                <a:latin typeface="Century Gothic" panose="020B0502020202020204" pitchFamily="34" charset="0"/>
              </a:rPr>
              <a:t>recaudatoria</a:t>
            </a:r>
            <a:r>
              <a:rPr lang="es-MX" sz="2400" dirty="0">
                <a:latin typeface="Century Gothic" panose="020B0502020202020204" pitchFamily="34" charset="0"/>
              </a:rPr>
              <a:t>?</a:t>
            </a:r>
          </a:p>
          <a:p>
            <a:endParaRPr lang="es-MX" dirty="0"/>
          </a:p>
        </p:txBody>
      </p:sp>
      <p:pic>
        <p:nvPicPr>
          <p:cNvPr id="1026" name="Picture 2" descr="Signos de interrogaciÃ³n sobre la confusiÃ³n y la incertidumbre Mostrando Man Foto de archivo - 18271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780928"/>
            <a:ext cx="4286250" cy="382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4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7337" t="21784" r="7337" b="26573"/>
          <a:stretch/>
        </p:blipFill>
        <p:spPr>
          <a:xfrm>
            <a:off x="179512" y="332656"/>
            <a:ext cx="8824104" cy="5472608"/>
          </a:xfrm>
          <a:prstGeom prst="rect">
            <a:avLst/>
          </a:prstGeom>
        </p:spPr>
      </p:pic>
    </p:spTree>
    <p:extLst>
      <p:ext uri="{BB962C8B-B14F-4D97-AF65-F5344CB8AC3E}">
        <p14:creationId xmlns:p14="http://schemas.microsoft.com/office/powerpoint/2010/main" val="32720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412776"/>
            <a:ext cx="3744416" cy="646331"/>
          </a:xfrm>
          <a:prstGeom prst="rect">
            <a:avLst/>
          </a:prstGeom>
          <a:solidFill>
            <a:srgbClr val="92D050"/>
          </a:solidFill>
        </p:spPr>
        <p:txBody>
          <a:bodyPr wrap="square" rtlCol="0">
            <a:spAutoFit/>
          </a:bodyPr>
          <a:lstStyle/>
          <a:p>
            <a:r>
              <a:rPr lang="es-MX" dirty="0">
                <a:latin typeface="Century Gothic" panose="020B0502020202020204" pitchFamily="34" charset="0"/>
              </a:rPr>
              <a:t>Vehículos exentos del Programa de Verificación.</a:t>
            </a:r>
          </a:p>
        </p:txBody>
      </p:sp>
      <p:sp>
        <p:nvSpPr>
          <p:cNvPr id="5" name="4 CuadroTexto"/>
          <p:cNvSpPr txBox="1"/>
          <p:nvPr/>
        </p:nvSpPr>
        <p:spPr>
          <a:xfrm>
            <a:off x="4788024" y="260648"/>
            <a:ext cx="3960440" cy="6186309"/>
          </a:xfrm>
          <a:prstGeom prst="rect">
            <a:avLst/>
          </a:prstGeom>
          <a:solidFill>
            <a:schemeClr val="accent1">
              <a:lumMod val="20000"/>
              <a:lumOff val="80000"/>
            </a:schemeClr>
          </a:solidFill>
        </p:spPr>
        <p:txBody>
          <a:bodyPr wrap="square" rtlCol="0">
            <a:spAutoFit/>
          </a:bodyPr>
          <a:lstStyle/>
          <a:p>
            <a:pPr algn="just"/>
            <a:r>
              <a:rPr lang="es-MX" dirty="0">
                <a:latin typeface="Century Gothic" panose="020B0502020202020204" pitchFamily="34" charset="0"/>
              </a:rPr>
              <a:t>I. Motocicletas</a:t>
            </a:r>
          </a:p>
          <a:p>
            <a:pPr algn="just"/>
            <a:r>
              <a:rPr lang="es-MX" dirty="0">
                <a:latin typeface="Century Gothic" panose="020B0502020202020204" pitchFamily="34" charset="0"/>
              </a:rPr>
              <a:t>II. Vehículos acuáticos</a:t>
            </a:r>
          </a:p>
          <a:p>
            <a:pPr algn="just"/>
            <a:r>
              <a:rPr lang="es-MX" dirty="0">
                <a:latin typeface="Century Gothic" panose="020B0502020202020204" pitchFamily="34" charset="0"/>
              </a:rPr>
              <a:t>III. Vehículos con peso bruto vehicular menor o igual a 400</a:t>
            </a:r>
          </a:p>
          <a:p>
            <a:pPr algn="just"/>
            <a:r>
              <a:rPr lang="es-MX" dirty="0">
                <a:latin typeface="Century Gothic" panose="020B0502020202020204" pitchFamily="34" charset="0"/>
              </a:rPr>
              <a:t>kilogramos.</a:t>
            </a:r>
          </a:p>
          <a:p>
            <a:pPr algn="just"/>
            <a:r>
              <a:rPr lang="es-MX" dirty="0">
                <a:latin typeface="Century Gothic" panose="020B0502020202020204" pitchFamily="34" charset="0"/>
              </a:rPr>
              <a:t>IV. </a:t>
            </a:r>
            <a:r>
              <a:rPr lang="es-MX" b="1" dirty="0">
                <a:latin typeface="Century Gothic" panose="020B0502020202020204" pitchFamily="34" charset="0"/>
              </a:rPr>
              <a:t>Vehículos automotores con placas de auto antiguo y/o clásico.*</a:t>
            </a:r>
          </a:p>
          <a:p>
            <a:pPr algn="just"/>
            <a:r>
              <a:rPr lang="es-MX" dirty="0">
                <a:latin typeface="Century Gothic" panose="020B0502020202020204" pitchFamily="34" charset="0"/>
              </a:rPr>
              <a:t>V. La maquinaria equipada con motores diésel utilizados en</a:t>
            </a:r>
          </a:p>
          <a:p>
            <a:pPr algn="just"/>
            <a:r>
              <a:rPr lang="es-MX" dirty="0">
                <a:latin typeface="Century Gothic" panose="020B0502020202020204" pitchFamily="34" charset="0"/>
              </a:rPr>
              <a:t>las industrias de la construcción, minera y de actividades</a:t>
            </a:r>
          </a:p>
          <a:p>
            <a:pPr algn="just"/>
            <a:r>
              <a:rPr lang="es-MX" dirty="0">
                <a:latin typeface="Century Gothic" panose="020B0502020202020204" pitchFamily="34" charset="0"/>
              </a:rPr>
              <a:t>agrícolas.</a:t>
            </a:r>
          </a:p>
          <a:p>
            <a:pPr algn="just"/>
            <a:r>
              <a:rPr lang="es-MX" dirty="0">
                <a:latin typeface="Century Gothic" panose="020B0502020202020204" pitchFamily="34" charset="0"/>
              </a:rPr>
              <a:t>VI. Los vehículos de servicio social </a:t>
            </a:r>
            <a:r>
              <a:rPr lang="es-MX" b="1" dirty="0">
                <a:latin typeface="Century Gothic" panose="020B0502020202020204" pitchFamily="34" charset="0"/>
              </a:rPr>
              <a:t>y vehículos para personas</a:t>
            </a:r>
          </a:p>
          <a:p>
            <a:pPr algn="just"/>
            <a:r>
              <a:rPr lang="es-MX" b="1" dirty="0">
                <a:latin typeface="Century Gothic" panose="020B0502020202020204" pitchFamily="34" charset="0"/>
              </a:rPr>
              <a:t>con discapacidad.*</a:t>
            </a:r>
          </a:p>
          <a:p>
            <a:pPr algn="just"/>
            <a:r>
              <a:rPr lang="es-MX" dirty="0">
                <a:latin typeface="Century Gothic" panose="020B0502020202020204" pitchFamily="34" charset="0"/>
              </a:rPr>
              <a:t>VII. Los vehículos que cuenten con Permiso de Exención</a:t>
            </a:r>
          </a:p>
          <a:p>
            <a:pPr algn="just"/>
            <a:r>
              <a:rPr lang="es-MX" dirty="0">
                <a:latin typeface="Century Gothic" panose="020B0502020202020204" pitchFamily="34" charset="0"/>
              </a:rPr>
              <a:t>Temporal.</a:t>
            </a:r>
          </a:p>
          <a:p>
            <a:pPr algn="just"/>
            <a:endParaRPr lang="es-MX" dirty="0">
              <a:latin typeface="Century Gothic" panose="020B0502020202020204" pitchFamily="34" charset="0"/>
            </a:endParaRPr>
          </a:p>
          <a:p>
            <a:pPr algn="just"/>
            <a:r>
              <a:rPr lang="es-MX" b="1" dirty="0">
                <a:latin typeface="Century Gothic" panose="020B0502020202020204" pitchFamily="34" charset="0"/>
              </a:rPr>
              <a:t>* Podrán verificar voluntariamente</a:t>
            </a:r>
            <a:r>
              <a:rPr lang="es-MX" dirty="0"/>
              <a:t>.</a:t>
            </a:r>
            <a:endParaRPr lang="es-MX" b="1" dirty="0">
              <a:latin typeface="Century Gothic" panose="020B0502020202020204" pitchFamily="34" charset="0"/>
            </a:endParaRPr>
          </a:p>
        </p:txBody>
      </p:sp>
      <p:sp>
        <p:nvSpPr>
          <p:cNvPr id="6" name="5 CuadroTexto"/>
          <p:cNvSpPr txBox="1"/>
          <p:nvPr/>
        </p:nvSpPr>
        <p:spPr>
          <a:xfrm>
            <a:off x="683568" y="2636912"/>
            <a:ext cx="3312368" cy="923330"/>
          </a:xfrm>
          <a:prstGeom prst="rect">
            <a:avLst/>
          </a:prstGeom>
          <a:solidFill>
            <a:srgbClr val="FFFF00"/>
          </a:solidFill>
        </p:spPr>
        <p:txBody>
          <a:bodyPr wrap="square" rtlCol="0">
            <a:spAutoFit/>
          </a:bodyPr>
          <a:lstStyle/>
          <a:p>
            <a:pPr algn="just"/>
            <a:r>
              <a:rPr lang="es-MX" dirty="0">
                <a:latin typeface="Century Gothic" panose="020B0502020202020204" pitchFamily="34" charset="0"/>
              </a:rPr>
              <a:t>Vehículos exentos del Programa pero que deben portar holograma:</a:t>
            </a:r>
          </a:p>
        </p:txBody>
      </p:sp>
      <p:sp>
        <p:nvSpPr>
          <p:cNvPr id="7" name="6 Flecha abajo"/>
          <p:cNvSpPr/>
          <p:nvPr/>
        </p:nvSpPr>
        <p:spPr>
          <a:xfrm>
            <a:off x="2123728" y="3861048"/>
            <a:ext cx="216024" cy="362367"/>
          </a:xfrm>
          <a:prstGeom prst="down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899592" y="4437112"/>
            <a:ext cx="2808312" cy="1200329"/>
          </a:xfrm>
          <a:prstGeom prst="rect">
            <a:avLst/>
          </a:prstGeom>
          <a:solidFill>
            <a:srgbClr val="FFFF00"/>
          </a:solidFill>
        </p:spPr>
        <p:txBody>
          <a:bodyPr wrap="square" rtlCol="0">
            <a:spAutoFit/>
          </a:bodyPr>
          <a:lstStyle/>
          <a:p>
            <a:pPr marL="400050" indent="-400050" algn="just">
              <a:buAutoNum type="romanUcPeriod"/>
            </a:pPr>
            <a:r>
              <a:rPr lang="es-MX" dirty="0">
                <a:latin typeface="Century Gothic" panose="020B0502020202020204" pitchFamily="34" charset="0"/>
              </a:rPr>
              <a:t>Vehículos híbridos.</a:t>
            </a:r>
          </a:p>
          <a:p>
            <a:pPr marL="400050" indent="-400050" algn="just">
              <a:buAutoNum type="romanUcPeriod"/>
            </a:pPr>
            <a:r>
              <a:rPr lang="es-MX" dirty="0">
                <a:latin typeface="Century Gothic" panose="020B0502020202020204" pitchFamily="34" charset="0"/>
              </a:rPr>
              <a:t>Vehículos eléctricos de rango extendido.</a:t>
            </a:r>
          </a:p>
        </p:txBody>
      </p:sp>
      <p:sp>
        <p:nvSpPr>
          <p:cNvPr id="9" name="8 Flecha derecha"/>
          <p:cNvSpPr/>
          <p:nvPr/>
        </p:nvSpPr>
        <p:spPr>
          <a:xfrm>
            <a:off x="4158096" y="1614398"/>
            <a:ext cx="432048" cy="108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31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05309" y="746120"/>
            <a:ext cx="3204789" cy="1477328"/>
          </a:xfrm>
          <a:prstGeom prst="rect">
            <a:avLst/>
          </a:prstGeom>
          <a:solidFill>
            <a:srgbClr val="FFFF00"/>
          </a:solidFill>
        </p:spPr>
        <p:txBody>
          <a:bodyPr wrap="square" rtlCol="0">
            <a:spAutoFit/>
          </a:bodyPr>
          <a:lstStyle/>
          <a:p>
            <a:r>
              <a:rPr lang="es-MX" dirty="0">
                <a:latin typeface="Century Gothic" panose="020B0502020202020204" pitchFamily="34" charset="0"/>
              </a:rPr>
              <a:t>PRECIO POR REALIZAR EL SERVICIO DE VERIFICACIÓN Y EXPEDICIÓN DE HOLOGRAMA </a:t>
            </a:r>
            <a:r>
              <a:rPr lang="es-MX" b="1" dirty="0">
                <a:latin typeface="Century Gothic" panose="020B0502020202020204" pitchFamily="34" charset="0"/>
              </a:rPr>
              <a:t>LOCAL “L”</a:t>
            </a:r>
          </a:p>
        </p:txBody>
      </p:sp>
      <p:pic>
        <p:nvPicPr>
          <p:cNvPr id="7" name="6 Imagen"/>
          <p:cNvPicPr>
            <a:picLocks noChangeAspect="1"/>
          </p:cNvPicPr>
          <p:nvPr/>
        </p:nvPicPr>
        <p:blipFill rotWithShape="1">
          <a:blip r:embed="rId2">
            <a:extLst>
              <a:ext uri="{28A0092B-C50C-407E-A947-70E740481C1C}">
                <a14:useLocalDpi xmlns:a14="http://schemas.microsoft.com/office/drawing/2010/main" val="0"/>
              </a:ext>
            </a:extLst>
          </a:blip>
          <a:srcRect l="7411" t="9390" r="41441" b="16994"/>
          <a:stretch/>
        </p:blipFill>
        <p:spPr>
          <a:xfrm>
            <a:off x="4211960" y="867866"/>
            <a:ext cx="4540710" cy="5048518"/>
          </a:xfrm>
          <a:prstGeom prst="rect">
            <a:avLst/>
          </a:prstGeom>
        </p:spPr>
      </p:pic>
      <p:sp>
        <p:nvSpPr>
          <p:cNvPr id="8" name="7 CuadroTexto"/>
          <p:cNvSpPr txBox="1"/>
          <p:nvPr/>
        </p:nvSpPr>
        <p:spPr>
          <a:xfrm>
            <a:off x="562528" y="3425799"/>
            <a:ext cx="3024336" cy="369332"/>
          </a:xfrm>
          <a:prstGeom prst="rect">
            <a:avLst/>
          </a:prstGeom>
          <a:solidFill>
            <a:srgbClr val="92D050"/>
          </a:solidFill>
        </p:spPr>
        <p:txBody>
          <a:bodyPr wrap="square" rtlCol="0">
            <a:spAutoFit/>
          </a:bodyPr>
          <a:lstStyle/>
          <a:p>
            <a:r>
              <a:rPr lang="es-MX" dirty="0">
                <a:latin typeface="Century Gothic" panose="020B0502020202020204" pitchFamily="34" charset="0"/>
              </a:rPr>
              <a:t>HOLOGRAMA “E”</a:t>
            </a:r>
          </a:p>
        </p:txBody>
      </p:sp>
      <p:sp>
        <p:nvSpPr>
          <p:cNvPr id="10" name="9 Flecha abajo"/>
          <p:cNvSpPr/>
          <p:nvPr/>
        </p:nvSpPr>
        <p:spPr>
          <a:xfrm>
            <a:off x="1907704" y="4221088"/>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683568" y="4725144"/>
            <a:ext cx="2736304" cy="646331"/>
          </a:xfrm>
          <a:prstGeom prst="rect">
            <a:avLst/>
          </a:prstGeom>
          <a:solidFill>
            <a:srgbClr val="92D050"/>
          </a:solidFill>
        </p:spPr>
        <p:txBody>
          <a:bodyPr wrap="square" rtlCol="0">
            <a:spAutoFit/>
          </a:bodyPr>
          <a:lstStyle/>
          <a:p>
            <a:r>
              <a:rPr lang="es-MX" dirty="0">
                <a:latin typeface="Century Gothic" panose="020B0502020202020204" pitchFamily="34" charset="0"/>
              </a:rPr>
              <a:t>COSTO: $170 PESOS</a:t>
            </a:r>
          </a:p>
          <a:p>
            <a:r>
              <a:rPr lang="es-MX" dirty="0">
                <a:latin typeface="Century Gothic" panose="020B0502020202020204" pitchFamily="34" charset="0"/>
              </a:rPr>
              <a:t>2 AÑOS DE VIGENCIA</a:t>
            </a:r>
          </a:p>
        </p:txBody>
      </p:sp>
      <p:sp>
        <p:nvSpPr>
          <p:cNvPr id="12" name="11 Flecha derecha"/>
          <p:cNvSpPr/>
          <p:nvPr/>
        </p:nvSpPr>
        <p:spPr>
          <a:xfrm rot="2553078">
            <a:off x="3275856" y="2564904"/>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3633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7783" t="11268" r="55658" b="10235"/>
          <a:stretch/>
        </p:blipFill>
        <p:spPr>
          <a:xfrm>
            <a:off x="4283968" y="548680"/>
            <a:ext cx="4107792" cy="5383369"/>
          </a:xfrm>
          <a:prstGeom prst="rect">
            <a:avLst/>
          </a:prstGeom>
        </p:spPr>
      </p:pic>
      <p:sp>
        <p:nvSpPr>
          <p:cNvPr id="5" name="4 CuadroTexto"/>
          <p:cNvSpPr txBox="1"/>
          <p:nvPr/>
        </p:nvSpPr>
        <p:spPr>
          <a:xfrm>
            <a:off x="791145" y="548680"/>
            <a:ext cx="3204789" cy="2031325"/>
          </a:xfrm>
          <a:prstGeom prst="rect">
            <a:avLst/>
          </a:prstGeom>
          <a:solidFill>
            <a:srgbClr val="FFFF00"/>
          </a:solidFill>
        </p:spPr>
        <p:txBody>
          <a:bodyPr wrap="square" rtlCol="0">
            <a:spAutoFit/>
          </a:bodyPr>
          <a:lstStyle/>
          <a:p>
            <a:r>
              <a:rPr lang="es-MX" b="1" dirty="0">
                <a:latin typeface="Century Gothic" panose="020B0502020202020204" pitchFamily="34" charset="0"/>
              </a:rPr>
              <a:t>SERVICIO DE VERIFICACIÓN Y EXPEDICIÓN DE HOLOGRAMA CON RECONOCIMIENTO EN CDMX Y ESTADO DE MEXICO.</a:t>
            </a:r>
          </a:p>
        </p:txBody>
      </p:sp>
      <p:sp>
        <p:nvSpPr>
          <p:cNvPr id="6" name="5 CuadroTexto"/>
          <p:cNvSpPr txBox="1"/>
          <p:nvPr/>
        </p:nvSpPr>
        <p:spPr>
          <a:xfrm>
            <a:off x="791145" y="3068960"/>
            <a:ext cx="3060775" cy="646331"/>
          </a:xfrm>
          <a:prstGeom prst="rect">
            <a:avLst/>
          </a:prstGeom>
          <a:solidFill>
            <a:srgbClr val="00B0F0"/>
          </a:solidFill>
        </p:spPr>
        <p:txBody>
          <a:bodyPr wrap="square" rtlCol="0">
            <a:spAutoFit/>
          </a:bodyPr>
          <a:lstStyle/>
          <a:p>
            <a:r>
              <a:rPr lang="es-MX" dirty="0">
                <a:latin typeface="Century Gothic" panose="020B0502020202020204" pitchFamily="34" charset="0"/>
              </a:rPr>
              <a:t>¿ POR QUÉ TIENEN UN COSTO DIVERSO?</a:t>
            </a:r>
          </a:p>
        </p:txBody>
      </p:sp>
      <p:pic>
        <p:nvPicPr>
          <p:cNvPr id="2050" name="Picture 2" descr="Resultado de imagen para signo de interrog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134890"/>
            <a:ext cx="1915038" cy="198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1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519130"/>
            <a:ext cx="4752528" cy="3416320"/>
          </a:xfrm>
          <a:prstGeom prst="rect">
            <a:avLst/>
          </a:prstGeom>
          <a:solidFill>
            <a:srgbClr val="92D050"/>
          </a:solidFill>
        </p:spPr>
        <p:txBody>
          <a:bodyPr wrap="square" rtlCol="0">
            <a:spAutoFit/>
          </a:bodyPr>
          <a:lstStyle/>
          <a:p>
            <a:pPr algn="just"/>
            <a:r>
              <a:rPr lang="es-MX" dirty="0">
                <a:latin typeface="Century Gothic" panose="020B0502020202020204" pitchFamily="34" charset="0"/>
              </a:rPr>
              <a:t>31 DE MARZO DE 2017 y 24 DE ENERO DE 2018</a:t>
            </a:r>
          </a:p>
          <a:p>
            <a:pPr algn="just"/>
            <a:endParaRPr lang="es-MX" dirty="0">
              <a:latin typeface="Century Gothic" panose="020B0502020202020204" pitchFamily="34" charset="0"/>
            </a:endParaRPr>
          </a:p>
          <a:p>
            <a:pPr algn="just"/>
            <a:r>
              <a:rPr lang="es-MX" dirty="0">
                <a:latin typeface="Century Gothic" panose="020B0502020202020204" pitchFamily="34" charset="0"/>
              </a:rPr>
              <a:t>El Gobierno del Estado de Michoacán celebra convenios de coordinación con CDMX y Estado de México, teniendo como objeto definir las acciones e</a:t>
            </a:r>
          </a:p>
          <a:p>
            <a:pPr algn="just"/>
            <a:r>
              <a:rPr lang="es-MX" dirty="0">
                <a:latin typeface="Century Gothic" panose="020B0502020202020204" pitchFamily="34" charset="0"/>
              </a:rPr>
              <a:t>infraestructura necesaria a instrumentar por el Gobierno del Estado</a:t>
            </a:r>
          </a:p>
          <a:p>
            <a:pPr algn="just"/>
            <a:r>
              <a:rPr lang="es-MX" dirty="0">
                <a:latin typeface="Century Gothic" panose="020B0502020202020204" pitchFamily="34" charset="0"/>
              </a:rPr>
              <a:t>de Michoacán para la operación y funcionamiento de los equipos</a:t>
            </a:r>
          </a:p>
          <a:p>
            <a:pPr algn="just"/>
            <a:r>
              <a:rPr lang="es-MX" dirty="0">
                <a:latin typeface="Century Gothic" panose="020B0502020202020204" pitchFamily="34" charset="0"/>
              </a:rPr>
              <a:t>y sistemas de verificación vehicular.</a:t>
            </a:r>
          </a:p>
        </p:txBody>
      </p:sp>
      <p:sp>
        <p:nvSpPr>
          <p:cNvPr id="5" name="4 CuadroTexto"/>
          <p:cNvSpPr txBox="1"/>
          <p:nvPr/>
        </p:nvSpPr>
        <p:spPr>
          <a:xfrm>
            <a:off x="4355976" y="4365104"/>
            <a:ext cx="4176464" cy="2031325"/>
          </a:xfrm>
          <a:prstGeom prst="rect">
            <a:avLst/>
          </a:prstGeom>
          <a:solidFill>
            <a:srgbClr val="FFFF00"/>
          </a:solidFill>
        </p:spPr>
        <p:txBody>
          <a:bodyPr wrap="square" rtlCol="0">
            <a:spAutoFit/>
          </a:bodyPr>
          <a:lstStyle/>
          <a:p>
            <a:r>
              <a:rPr lang="es-MX" dirty="0">
                <a:latin typeface="Century Gothic" panose="020B0502020202020204" pitchFamily="34" charset="0"/>
              </a:rPr>
              <a:t>Se reconoce el servicio de verificación vehicular y expedición de holograma 00, 0, 1, 2 que realice el estado de Michoacán, para los vehículos que pretendan circular en CDMX y Estado de México.</a:t>
            </a:r>
          </a:p>
        </p:txBody>
      </p:sp>
      <p:pic>
        <p:nvPicPr>
          <p:cNvPr id="3074" name="Picture 2" descr="Resultado de imagen para verificaciÃ³n vehicu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76672"/>
            <a:ext cx="3790781" cy="345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764704"/>
            <a:ext cx="6840760" cy="646331"/>
          </a:xfrm>
          <a:prstGeom prst="rect">
            <a:avLst/>
          </a:prstGeom>
          <a:solidFill>
            <a:srgbClr val="92D050"/>
          </a:solidFill>
        </p:spPr>
        <p:txBody>
          <a:bodyPr wrap="square" rtlCol="0">
            <a:spAutoFit/>
          </a:bodyPr>
          <a:lstStyle/>
          <a:p>
            <a:pPr algn="just"/>
            <a:r>
              <a:rPr lang="es-MX" b="1" dirty="0">
                <a:latin typeface="Century Gothic" panose="020B0502020202020204" pitchFamily="34" charset="0"/>
              </a:rPr>
              <a:t>LEY DE INGRESOS DEL ESTADO DE MICHOACÁN DE OCAMPO PARA EL EJERCICIO FISCAL 2019</a:t>
            </a:r>
          </a:p>
        </p:txBody>
      </p:sp>
      <p:sp>
        <p:nvSpPr>
          <p:cNvPr id="6" name="5 CuadroTexto"/>
          <p:cNvSpPr txBox="1"/>
          <p:nvPr/>
        </p:nvSpPr>
        <p:spPr>
          <a:xfrm>
            <a:off x="2269427" y="2113609"/>
            <a:ext cx="4176464" cy="646331"/>
          </a:xfrm>
          <a:prstGeom prst="rect">
            <a:avLst/>
          </a:prstGeom>
          <a:solidFill>
            <a:srgbClr val="00B0F0"/>
          </a:solidFill>
        </p:spPr>
        <p:txBody>
          <a:bodyPr wrap="square" rtlCol="0">
            <a:spAutoFit/>
          </a:bodyPr>
          <a:lstStyle/>
          <a:p>
            <a:pPr algn="ctr"/>
            <a:r>
              <a:rPr lang="es-MX" b="1" dirty="0">
                <a:latin typeface="Century Gothic" panose="020B0502020202020204" pitchFamily="34" charset="0"/>
              </a:rPr>
              <a:t>TITULO QUINTO CAPITULO III</a:t>
            </a:r>
          </a:p>
          <a:p>
            <a:pPr algn="ctr"/>
            <a:r>
              <a:rPr lang="es-MX" b="1" dirty="0">
                <a:latin typeface="Century Gothic" panose="020B0502020202020204" pitchFamily="34" charset="0"/>
              </a:rPr>
              <a:t>PRODUCTOS</a:t>
            </a:r>
          </a:p>
        </p:txBody>
      </p:sp>
      <p:sp>
        <p:nvSpPr>
          <p:cNvPr id="7" name="6 Flecha abajo"/>
          <p:cNvSpPr/>
          <p:nvPr/>
        </p:nvSpPr>
        <p:spPr>
          <a:xfrm rot="19375251">
            <a:off x="4362757" y="2867953"/>
            <a:ext cx="594066" cy="422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bajo"/>
          <p:cNvSpPr/>
          <p:nvPr/>
        </p:nvSpPr>
        <p:spPr>
          <a:xfrm>
            <a:off x="3763593" y="1556792"/>
            <a:ext cx="594066" cy="422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722594" y="3427056"/>
            <a:ext cx="5025870" cy="2862322"/>
          </a:xfrm>
          <a:prstGeom prst="rect">
            <a:avLst/>
          </a:prstGeom>
          <a:solidFill>
            <a:srgbClr val="FFFF00"/>
          </a:solidFill>
        </p:spPr>
        <p:txBody>
          <a:bodyPr wrap="square" rtlCol="0">
            <a:spAutoFit/>
          </a:bodyPr>
          <a:lstStyle/>
          <a:p>
            <a:r>
              <a:rPr lang="es-MX" dirty="0">
                <a:latin typeface="Century Gothic" panose="020B0502020202020204" pitchFamily="34" charset="0"/>
              </a:rPr>
              <a:t>Artículo 53. </a:t>
            </a:r>
          </a:p>
          <a:p>
            <a:pPr marL="285750" indent="-285750">
              <a:buFont typeface="Arial" panose="020B0604020202020204" pitchFamily="34" charset="0"/>
              <a:buChar char="•"/>
            </a:pPr>
            <a:r>
              <a:rPr lang="es-MX" dirty="0">
                <a:latin typeface="Century Gothic" panose="020B0502020202020204" pitchFamily="34" charset="0"/>
              </a:rPr>
              <a:t>Constancias de rechazo- $34 pesos</a:t>
            </a:r>
          </a:p>
          <a:p>
            <a:pPr marL="285750" indent="-285750">
              <a:buFont typeface="Arial" panose="020B0604020202020204" pitchFamily="34" charset="0"/>
              <a:buChar char="•"/>
            </a:pPr>
            <a:r>
              <a:rPr lang="es-MX" dirty="0">
                <a:latin typeface="Century Gothic" panose="020B0502020202020204" pitchFamily="34" charset="0"/>
              </a:rPr>
              <a:t>Constancias de aprobación- $60 pesos</a:t>
            </a:r>
          </a:p>
          <a:p>
            <a:pPr marL="285750" indent="-285750">
              <a:buFont typeface="Arial" panose="020B0604020202020204" pitchFamily="34" charset="0"/>
              <a:buChar char="•"/>
            </a:pPr>
            <a:r>
              <a:rPr lang="es-MX" dirty="0">
                <a:latin typeface="Century Gothic" panose="020B0502020202020204" pitchFamily="34" charset="0"/>
              </a:rPr>
              <a:t>Certificado y Holograma Tipo 1- $60 pesos</a:t>
            </a:r>
          </a:p>
          <a:p>
            <a:pPr marL="285750" indent="-285750">
              <a:buFont typeface="Arial" panose="020B0604020202020204" pitchFamily="34" charset="0"/>
              <a:buChar char="•"/>
            </a:pPr>
            <a:r>
              <a:rPr lang="es-MX" dirty="0">
                <a:latin typeface="Century Gothic" panose="020B0502020202020204" pitchFamily="34" charset="0"/>
              </a:rPr>
              <a:t>Certificado y Holograma Tipo 2- $60 pesos</a:t>
            </a:r>
          </a:p>
          <a:p>
            <a:pPr marL="285750" indent="-285750">
              <a:buFont typeface="Arial" panose="020B0604020202020204" pitchFamily="34" charset="0"/>
              <a:buChar char="•"/>
            </a:pPr>
            <a:r>
              <a:rPr lang="es-MX" dirty="0">
                <a:latin typeface="Century Gothic" panose="020B0502020202020204" pitchFamily="34" charset="0"/>
              </a:rPr>
              <a:t>Certificado y Holograma 0- $60 pesos</a:t>
            </a:r>
          </a:p>
          <a:p>
            <a:pPr marL="285750" indent="-285750">
              <a:buFont typeface="Arial" panose="020B0604020202020204" pitchFamily="34" charset="0"/>
              <a:buChar char="•"/>
            </a:pPr>
            <a:r>
              <a:rPr lang="es-MX" dirty="0">
                <a:latin typeface="Century Gothic" panose="020B0502020202020204" pitchFamily="34" charset="0"/>
              </a:rPr>
              <a:t>Certificado y Holograma 00- $60 pesos</a:t>
            </a:r>
          </a:p>
          <a:p>
            <a:endParaRPr lang="es-MX" dirty="0">
              <a:latin typeface="Century Gothic" panose="020B0502020202020204" pitchFamily="34" charset="0"/>
            </a:endParaRPr>
          </a:p>
        </p:txBody>
      </p:sp>
      <p:sp>
        <p:nvSpPr>
          <p:cNvPr id="10" name="9 CuadroTexto"/>
          <p:cNvSpPr txBox="1"/>
          <p:nvPr/>
        </p:nvSpPr>
        <p:spPr>
          <a:xfrm>
            <a:off x="251520" y="3657221"/>
            <a:ext cx="2791993" cy="923330"/>
          </a:xfrm>
          <a:prstGeom prst="rect">
            <a:avLst/>
          </a:prstGeom>
          <a:solidFill>
            <a:srgbClr val="FFFF00"/>
          </a:solidFill>
        </p:spPr>
        <p:txBody>
          <a:bodyPr wrap="square" rtlCol="0">
            <a:spAutoFit/>
          </a:bodyPr>
          <a:lstStyle/>
          <a:p>
            <a:r>
              <a:rPr lang="es-MX" dirty="0">
                <a:latin typeface="Century Gothic" panose="020B0502020202020204" pitchFamily="34" charset="0"/>
              </a:rPr>
              <a:t>Costo para el Centro de Verificación Vehicular.</a:t>
            </a:r>
          </a:p>
        </p:txBody>
      </p:sp>
      <p:sp>
        <p:nvSpPr>
          <p:cNvPr id="11" name="10 Flecha derecha"/>
          <p:cNvSpPr/>
          <p:nvPr/>
        </p:nvSpPr>
        <p:spPr>
          <a:xfrm>
            <a:off x="3081840" y="3989678"/>
            <a:ext cx="640754" cy="258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44626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2160</TotalTime>
  <Words>1025</Words>
  <Application>Microsoft Macintosh PowerPoint</Application>
  <PresentationFormat>Presentación en pantalla (4:3)</PresentationFormat>
  <Paragraphs>87</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Century Gothic</vt:lpstr>
      <vt:lpstr>Lucida Sans Unicode</vt:lpstr>
      <vt:lpstr>Verdana</vt:lpstr>
      <vt:lpstr>Wingdings 2</vt:lpstr>
      <vt:lpstr>Wingdings 3</vt:lpstr>
      <vt:lpstr>Concurrencia</vt:lpstr>
      <vt:lpstr>PROGRAMA DE VERIFICACIÓN VEHICULAR MICHOACÁN 2019    VIGENCIA: 1° ENERO 2019- 31 JUNIO 2019 (corregido mediante fe de erratas de 16 de enero de 2019, y ahora dice “30 de junio de 2019”)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VERIFICACIÓN VEHICULAR MICHOACÁN 2019 PRIMER SEMESTRE VIGENCIA: 1° ENERO 2019- 31 JUNIO 2019</dc:title>
  <dc:creator>pc</dc:creator>
  <cp:lastModifiedBy>Juliana Villa Valle</cp:lastModifiedBy>
  <cp:revision>30</cp:revision>
  <dcterms:created xsi:type="dcterms:W3CDTF">2019-01-27T16:39:32Z</dcterms:created>
  <dcterms:modified xsi:type="dcterms:W3CDTF">2019-01-29T08:08:02Z</dcterms:modified>
</cp:coreProperties>
</file>