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9" r:id="rId1"/>
  </p:sldMasterIdLst>
  <p:notesMasterIdLst>
    <p:notesMasterId r:id="rId49"/>
  </p:notesMasterIdLst>
  <p:handoutMasterIdLst>
    <p:handoutMasterId r:id="rId50"/>
  </p:handoutMasterIdLst>
  <p:sldIdLst>
    <p:sldId id="921" r:id="rId2"/>
    <p:sldId id="1142" r:id="rId3"/>
    <p:sldId id="1143" r:id="rId4"/>
    <p:sldId id="1144" r:id="rId5"/>
    <p:sldId id="1145" r:id="rId6"/>
    <p:sldId id="1146" r:id="rId7"/>
    <p:sldId id="1147" r:id="rId8"/>
    <p:sldId id="1148" r:id="rId9"/>
    <p:sldId id="1149" r:id="rId10"/>
    <p:sldId id="1150" r:id="rId11"/>
    <p:sldId id="1151" r:id="rId12"/>
    <p:sldId id="1152" r:id="rId13"/>
    <p:sldId id="1153" r:id="rId14"/>
    <p:sldId id="1154" r:id="rId15"/>
    <p:sldId id="1155" r:id="rId16"/>
    <p:sldId id="1156" r:id="rId17"/>
    <p:sldId id="1157" r:id="rId18"/>
    <p:sldId id="1158" r:id="rId19"/>
    <p:sldId id="1159" r:id="rId20"/>
    <p:sldId id="1160" r:id="rId21"/>
    <p:sldId id="1161" r:id="rId22"/>
    <p:sldId id="1162" r:id="rId23"/>
    <p:sldId id="1163" r:id="rId24"/>
    <p:sldId id="1164" r:id="rId25"/>
    <p:sldId id="1165" r:id="rId26"/>
    <p:sldId id="1166" r:id="rId27"/>
    <p:sldId id="1167" r:id="rId28"/>
    <p:sldId id="1168" r:id="rId29"/>
    <p:sldId id="1169" r:id="rId30"/>
    <p:sldId id="1170" r:id="rId31"/>
    <p:sldId id="1171" r:id="rId32"/>
    <p:sldId id="1172" r:id="rId33"/>
    <p:sldId id="1173" r:id="rId34"/>
    <p:sldId id="1174" r:id="rId35"/>
    <p:sldId id="1175" r:id="rId36"/>
    <p:sldId id="1176" r:id="rId37"/>
    <p:sldId id="1177" r:id="rId38"/>
    <p:sldId id="1178" r:id="rId39"/>
    <p:sldId id="1179" r:id="rId40"/>
    <p:sldId id="1180" r:id="rId41"/>
    <p:sldId id="1181" r:id="rId42"/>
    <p:sldId id="1182" r:id="rId43"/>
    <p:sldId id="1183" r:id="rId44"/>
    <p:sldId id="1184" r:id="rId45"/>
    <p:sldId id="1185" r:id="rId46"/>
    <p:sldId id="1186" r:id="rId47"/>
    <p:sldId id="1187" r:id="rId48"/>
  </p:sldIdLst>
  <p:sldSz cx="12190413" cy="6858000"/>
  <p:notesSz cx="6858000" cy="9144000"/>
  <p:defaultTextStyle>
    <a:defPPr>
      <a:defRPr lang="es-E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guide id="3"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24" autoAdjust="0"/>
    <p:restoredTop sz="94364" autoAdjust="0"/>
  </p:normalViewPr>
  <p:slideViewPr>
    <p:cSldViewPr snapToGrid="0" snapToObjects="1">
      <p:cViewPr varScale="1">
        <p:scale>
          <a:sx n="79" d="100"/>
          <a:sy n="79" d="100"/>
        </p:scale>
        <p:origin x="1752" y="82"/>
      </p:cViewPr>
      <p:guideLst>
        <p:guide orient="horz" pos="2160"/>
        <p:guide pos="3839"/>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B3A59-029F-45E6-B006-C0A1DB4C3F7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2DAB288D-D4F2-4D66-B28D-F314A3611C7A}">
      <dgm:prSet phldrT="[Texto]"/>
      <dgm:spPr/>
      <dgm:t>
        <a:bodyPr/>
        <a:lstStyle/>
        <a:p>
          <a:endParaRPr lang="es-MX" dirty="0"/>
        </a:p>
      </dgm:t>
    </dgm:pt>
    <dgm:pt modelId="{9112AA20-AE57-4EB7-82AD-EBCAB985317C}" type="parTrans" cxnId="{A58D033B-E228-47AE-BB94-916FF19807E2}">
      <dgm:prSet/>
      <dgm:spPr/>
      <dgm:t>
        <a:bodyPr/>
        <a:lstStyle/>
        <a:p>
          <a:endParaRPr lang="es-MX"/>
        </a:p>
      </dgm:t>
    </dgm:pt>
    <dgm:pt modelId="{ECD7DF35-2B8B-48C0-B3CA-7F82FA8FC490}" type="sibTrans" cxnId="{A58D033B-E228-47AE-BB94-916FF19807E2}">
      <dgm:prSet/>
      <dgm:spPr/>
      <dgm:t>
        <a:bodyPr/>
        <a:lstStyle/>
        <a:p>
          <a:endParaRPr lang="es-MX"/>
        </a:p>
      </dgm:t>
    </dgm:pt>
    <dgm:pt modelId="{C5ACE2EF-22BB-4FBC-A97F-4619752493EE}">
      <dgm:prSet phldrT="[Texto]"/>
      <dgm:spPr/>
      <dgm:t>
        <a:bodyPr/>
        <a:lstStyle/>
        <a:p>
          <a:endParaRPr lang="es-MX" dirty="0"/>
        </a:p>
      </dgm:t>
    </dgm:pt>
    <dgm:pt modelId="{55F8BD09-C331-4B51-8DF3-B88025B60747}" type="parTrans" cxnId="{F69C2602-A691-4D0E-9919-6304CD7C2131}">
      <dgm:prSet/>
      <dgm:spPr/>
      <dgm:t>
        <a:bodyPr/>
        <a:lstStyle/>
        <a:p>
          <a:endParaRPr lang="es-MX"/>
        </a:p>
      </dgm:t>
    </dgm:pt>
    <dgm:pt modelId="{AC809DDC-1A52-4026-A0B9-4AB48E8A78B7}" type="sibTrans" cxnId="{F69C2602-A691-4D0E-9919-6304CD7C2131}">
      <dgm:prSet/>
      <dgm:spPr/>
      <dgm:t>
        <a:bodyPr/>
        <a:lstStyle/>
        <a:p>
          <a:endParaRPr lang="es-MX"/>
        </a:p>
      </dgm:t>
    </dgm:pt>
    <dgm:pt modelId="{BACAA0B8-3C9E-427C-BA45-CDDA00F2E5B1}">
      <dgm:prSet phldrT="[Texto]"/>
      <dgm:spPr/>
      <dgm:t>
        <a:bodyPr/>
        <a:lstStyle/>
        <a:p>
          <a:endParaRPr lang="es-MX" dirty="0"/>
        </a:p>
      </dgm:t>
    </dgm:pt>
    <dgm:pt modelId="{99F8529C-1AB4-4B2D-8C38-7945EC6E78E7}" type="parTrans" cxnId="{7CFDCE90-2500-4235-AC82-3CD14F9E1040}">
      <dgm:prSet/>
      <dgm:spPr/>
      <dgm:t>
        <a:bodyPr/>
        <a:lstStyle/>
        <a:p>
          <a:endParaRPr lang="es-MX"/>
        </a:p>
      </dgm:t>
    </dgm:pt>
    <dgm:pt modelId="{1FA7CEC7-C304-4947-B25E-7E99C16E95F1}" type="sibTrans" cxnId="{7CFDCE90-2500-4235-AC82-3CD14F9E1040}">
      <dgm:prSet/>
      <dgm:spPr/>
      <dgm:t>
        <a:bodyPr/>
        <a:lstStyle/>
        <a:p>
          <a:endParaRPr lang="es-MX"/>
        </a:p>
      </dgm:t>
    </dgm:pt>
    <dgm:pt modelId="{216F8E69-4ADD-4F37-A796-088D477C4CF8}">
      <dgm:prSet phldrT="[Texto]"/>
      <dgm:spPr/>
      <dgm:t>
        <a:bodyPr/>
        <a:lstStyle/>
        <a:p>
          <a:endParaRPr lang="es-MX" dirty="0"/>
        </a:p>
      </dgm:t>
    </dgm:pt>
    <dgm:pt modelId="{CD491207-E54D-4AB0-8FD4-A09B6D351699}" type="parTrans" cxnId="{548413B0-18C9-4D70-B091-1D5E9F895FF5}">
      <dgm:prSet/>
      <dgm:spPr/>
      <dgm:t>
        <a:bodyPr/>
        <a:lstStyle/>
        <a:p>
          <a:endParaRPr lang="es-MX"/>
        </a:p>
      </dgm:t>
    </dgm:pt>
    <dgm:pt modelId="{601B24E7-9AFE-41B0-AF0C-F76AE6671E93}" type="sibTrans" cxnId="{548413B0-18C9-4D70-B091-1D5E9F895FF5}">
      <dgm:prSet/>
      <dgm:spPr/>
      <dgm:t>
        <a:bodyPr/>
        <a:lstStyle/>
        <a:p>
          <a:endParaRPr lang="es-MX"/>
        </a:p>
      </dgm:t>
    </dgm:pt>
    <dgm:pt modelId="{F6090F6B-317B-4780-86AB-03CA3F7F76DC}">
      <dgm:prSet phldrT="[Texto]"/>
      <dgm:spPr/>
      <dgm:t>
        <a:bodyPr/>
        <a:lstStyle/>
        <a:p>
          <a:endParaRPr lang="es-MX" dirty="0"/>
        </a:p>
      </dgm:t>
    </dgm:pt>
    <dgm:pt modelId="{923435C0-BE36-4950-AE25-0A187ECF52E8}" type="sibTrans" cxnId="{093AA197-20CB-4DDA-9E54-6F6BD5F412A5}">
      <dgm:prSet/>
      <dgm:spPr/>
      <dgm:t>
        <a:bodyPr/>
        <a:lstStyle/>
        <a:p>
          <a:endParaRPr lang="es-MX"/>
        </a:p>
      </dgm:t>
    </dgm:pt>
    <dgm:pt modelId="{038B5DFD-1FC6-4185-8BF4-AFCD5E8C1B3F}" type="parTrans" cxnId="{093AA197-20CB-4DDA-9E54-6F6BD5F412A5}">
      <dgm:prSet/>
      <dgm:spPr/>
      <dgm:t>
        <a:bodyPr/>
        <a:lstStyle/>
        <a:p>
          <a:endParaRPr lang="es-MX"/>
        </a:p>
      </dgm:t>
    </dgm:pt>
    <dgm:pt modelId="{C68C7F81-3D14-460A-9E0E-DA4DE42DA813}">
      <dgm:prSet phldrT="[Texto]"/>
      <dgm:spPr/>
      <dgm:t>
        <a:bodyPr/>
        <a:lstStyle/>
        <a:p>
          <a:endParaRPr lang="es-MX" dirty="0"/>
        </a:p>
      </dgm:t>
    </dgm:pt>
    <dgm:pt modelId="{23C4A9CA-7D15-48E5-AE22-AFF339E0B48E}" type="sibTrans" cxnId="{348E01CD-5455-4282-A300-C8D6338799FA}">
      <dgm:prSet/>
      <dgm:spPr/>
      <dgm:t>
        <a:bodyPr/>
        <a:lstStyle/>
        <a:p>
          <a:endParaRPr lang="es-MX"/>
        </a:p>
      </dgm:t>
    </dgm:pt>
    <dgm:pt modelId="{CF95C2F0-9F2A-4779-BA69-A72A20932CA3}" type="parTrans" cxnId="{348E01CD-5455-4282-A300-C8D6338799FA}">
      <dgm:prSet/>
      <dgm:spPr/>
      <dgm:t>
        <a:bodyPr/>
        <a:lstStyle/>
        <a:p>
          <a:endParaRPr lang="es-MX"/>
        </a:p>
      </dgm:t>
    </dgm:pt>
    <dgm:pt modelId="{672A604F-333F-4F7E-B495-D27EB4824337}" type="pres">
      <dgm:prSet presAssocID="{6A7B3A59-029F-45E6-B006-C0A1DB4C3F7A}" presName="Name0" presStyleCnt="0">
        <dgm:presLayoutVars>
          <dgm:dir/>
          <dgm:animLvl val="lvl"/>
          <dgm:resizeHandles val="exact"/>
        </dgm:presLayoutVars>
      </dgm:prSet>
      <dgm:spPr/>
    </dgm:pt>
    <dgm:pt modelId="{9EEE08FA-6147-4407-8F14-CA932EEFDFC5}" type="pres">
      <dgm:prSet presAssocID="{2DAB288D-D4F2-4D66-B28D-F314A3611C7A}" presName="linNode" presStyleCnt="0"/>
      <dgm:spPr/>
    </dgm:pt>
    <dgm:pt modelId="{C641988D-D23A-4832-A935-F3EFFFDCFE7D}" type="pres">
      <dgm:prSet presAssocID="{2DAB288D-D4F2-4D66-B28D-F314A3611C7A}" presName="parentText" presStyleLbl="node1" presStyleIdx="0" presStyleCnt="3" custLinFactNeighborX="-101">
        <dgm:presLayoutVars>
          <dgm:chMax val="1"/>
          <dgm:bulletEnabled val="1"/>
        </dgm:presLayoutVars>
      </dgm:prSet>
      <dgm:spPr/>
    </dgm:pt>
    <dgm:pt modelId="{19219D72-90BF-404C-8A05-0CF621EA21ED}" type="pres">
      <dgm:prSet presAssocID="{2DAB288D-D4F2-4D66-B28D-F314A3611C7A}" presName="descendantText" presStyleLbl="alignAccFollowNode1" presStyleIdx="0" presStyleCnt="3">
        <dgm:presLayoutVars>
          <dgm:bulletEnabled val="1"/>
        </dgm:presLayoutVars>
      </dgm:prSet>
      <dgm:spPr/>
    </dgm:pt>
    <dgm:pt modelId="{2FC5F6C5-64A5-43B6-BD2C-3D5C167A10E7}" type="pres">
      <dgm:prSet presAssocID="{ECD7DF35-2B8B-48C0-B3CA-7F82FA8FC490}" presName="sp" presStyleCnt="0"/>
      <dgm:spPr/>
    </dgm:pt>
    <dgm:pt modelId="{D7D04906-140C-4BCC-8AE8-C18A49ED3319}" type="pres">
      <dgm:prSet presAssocID="{C5ACE2EF-22BB-4FBC-A97F-4619752493EE}" presName="linNode" presStyleCnt="0"/>
      <dgm:spPr/>
    </dgm:pt>
    <dgm:pt modelId="{AB2E21EF-90E2-41F6-97EC-1E4DBCD6F66A}" type="pres">
      <dgm:prSet presAssocID="{C5ACE2EF-22BB-4FBC-A97F-4619752493EE}" presName="parentText" presStyleLbl="node1" presStyleIdx="1" presStyleCnt="3">
        <dgm:presLayoutVars>
          <dgm:chMax val="1"/>
          <dgm:bulletEnabled val="1"/>
        </dgm:presLayoutVars>
      </dgm:prSet>
      <dgm:spPr/>
    </dgm:pt>
    <dgm:pt modelId="{B2752DD1-11C5-4E10-9292-E40A20F255F4}" type="pres">
      <dgm:prSet presAssocID="{C5ACE2EF-22BB-4FBC-A97F-4619752493EE}" presName="descendantText" presStyleLbl="alignAccFollowNode1" presStyleIdx="1" presStyleCnt="3">
        <dgm:presLayoutVars>
          <dgm:bulletEnabled val="1"/>
        </dgm:presLayoutVars>
      </dgm:prSet>
      <dgm:spPr/>
    </dgm:pt>
    <dgm:pt modelId="{B3454C80-8975-4B84-917C-C1D075EA132E}" type="pres">
      <dgm:prSet presAssocID="{AC809DDC-1A52-4026-A0B9-4AB48E8A78B7}" presName="sp" presStyleCnt="0"/>
      <dgm:spPr/>
    </dgm:pt>
    <dgm:pt modelId="{B2459E83-A1AF-48C4-A11A-CF6F9414EE3E}" type="pres">
      <dgm:prSet presAssocID="{BACAA0B8-3C9E-427C-BA45-CDDA00F2E5B1}" presName="linNode" presStyleCnt="0"/>
      <dgm:spPr/>
    </dgm:pt>
    <dgm:pt modelId="{323B3DBF-9BD9-48C5-B3C9-99AAABABDFD6}" type="pres">
      <dgm:prSet presAssocID="{BACAA0B8-3C9E-427C-BA45-CDDA00F2E5B1}" presName="parentText" presStyleLbl="node1" presStyleIdx="2" presStyleCnt="3">
        <dgm:presLayoutVars>
          <dgm:chMax val="1"/>
          <dgm:bulletEnabled val="1"/>
        </dgm:presLayoutVars>
      </dgm:prSet>
      <dgm:spPr/>
    </dgm:pt>
    <dgm:pt modelId="{09796E1C-6BD3-4900-B73B-E2B8A294610D}" type="pres">
      <dgm:prSet presAssocID="{BACAA0B8-3C9E-427C-BA45-CDDA00F2E5B1}" presName="descendantText" presStyleLbl="alignAccFollowNode1" presStyleIdx="2" presStyleCnt="3">
        <dgm:presLayoutVars>
          <dgm:bulletEnabled val="1"/>
        </dgm:presLayoutVars>
      </dgm:prSet>
      <dgm:spPr/>
    </dgm:pt>
  </dgm:ptLst>
  <dgm:cxnLst>
    <dgm:cxn modelId="{F69C2602-A691-4D0E-9919-6304CD7C2131}" srcId="{6A7B3A59-029F-45E6-B006-C0A1DB4C3F7A}" destId="{C5ACE2EF-22BB-4FBC-A97F-4619752493EE}" srcOrd="1" destOrd="0" parTransId="{55F8BD09-C331-4B51-8DF3-B88025B60747}" sibTransId="{AC809DDC-1A52-4026-A0B9-4AB48E8A78B7}"/>
    <dgm:cxn modelId="{39D1B522-938F-4F04-9805-567D5DC60829}" type="presOf" srcId="{216F8E69-4ADD-4F37-A796-088D477C4CF8}" destId="{09796E1C-6BD3-4900-B73B-E2B8A294610D}" srcOrd="0" destOrd="0" presId="urn:microsoft.com/office/officeart/2005/8/layout/vList5"/>
    <dgm:cxn modelId="{A58D033B-E228-47AE-BB94-916FF19807E2}" srcId="{6A7B3A59-029F-45E6-B006-C0A1DB4C3F7A}" destId="{2DAB288D-D4F2-4D66-B28D-F314A3611C7A}" srcOrd="0" destOrd="0" parTransId="{9112AA20-AE57-4EB7-82AD-EBCAB985317C}" sibTransId="{ECD7DF35-2B8B-48C0-B3CA-7F82FA8FC490}"/>
    <dgm:cxn modelId="{13DCA388-E991-416D-97BD-1890132330AD}" type="presOf" srcId="{C68C7F81-3D14-460A-9E0E-DA4DE42DA813}" destId="{19219D72-90BF-404C-8A05-0CF621EA21ED}" srcOrd="0" destOrd="0" presId="urn:microsoft.com/office/officeart/2005/8/layout/vList5"/>
    <dgm:cxn modelId="{7CFDCE90-2500-4235-AC82-3CD14F9E1040}" srcId="{6A7B3A59-029F-45E6-B006-C0A1DB4C3F7A}" destId="{BACAA0B8-3C9E-427C-BA45-CDDA00F2E5B1}" srcOrd="2" destOrd="0" parTransId="{99F8529C-1AB4-4B2D-8C38-7945EC6E78E7}" sibTransId="{1FA7CEC7-C304-4947-B25E-7E99C16E95F1}"/>
    <dgm:cxn modelId="{CD654593-BD0C-489E-B624-525DE86ED49F}" type="presOf" srcId="{C5ACE2EF-22BB-4FBC-A97F-4619752493EE}" destId="{AB2E21EF-90E2-41F6-97EC-1E4DBCD6F66A}" srcOrd="0" destOrd="0" presId="urn:microsoft.com/office/officeart/2005/8/layout/vList5"/>
    <dgm:cxn modelId="{093AA197-20CB-4DDA-9E54-6F6BD5F412A5}" srcId="{C5ACE2EF-22BB-4FBC-A97F-4619752493EE}" destId="{F6090F6B-317B-4780-86AB-03CA3F7F76DC}" srcOrd="0" destOrd="0" parTransId="{038B5DFD-1FC6-4185-8BF4-AFCD5E8C1B3F}" sibTransId="{923435C0-BE36-4950-AE25-0A187ECF52E8}"/>
    <dgm:cxn modelId="{CACE119D-9476-44CD-ACF3-BA3E15A37DB1}" type="presOf" srcId="{F6090F6B-317B-4780-86AB-03CA3F7F76DC}" destId="{B2752DD1-11C5-4E10-9292-E40A20F255F4}" srcOrd="0" destOrd="0" presId="urn:microsoft.com/office/officeart/2005/8/layout/vList5"/>
    <dgm:cxn modelId="{548413B0-18C9-4D70-B091-1D5E9F895FF5}" srcId="{BACAA0B8-3C9E-427C-BA45-CDDA00F2E5B1}" destId="{216F8E69-4ADD-4F37-A796-088D477C4CF8}" srcOrd="0" destOrd="0" parTransId="{CD491207-E54D-4AB0-8FD4-A09B6D351699}" sibTransId="{601B24E7-9AFE-41B0-AF0C-F76AE6671E93}"/>
    <dgm:cxn modelId="{8D740CB1-A5E5-434E-A030-B52E35CEBCEF}" type="presOf" srcId="{BACAA0B8-3C9E-427C-BA45-CDDA00F2E5B1}" destId="{323B3DBF-9BD9-48C5-B3C9-99AAABABDFD6}" srcOrd="0" destOrd="0" presId="urn:microsoft.com/office/officeart/2005/8/layout/vList5"/>
    <dgm:cxn modelId="{ACC6EDBC-17E7-48E4-9547-5365D40072F5}" type="presOf" srcId="{2DAB288D-D4F2-4D66-B28D-F314A3611C7A}" destId="{C641988D-D23A-4832-A935-F3EFFFDCFE7D}" srcOrd="0" destOrd="0" presId="urn:microsoft.com/office/officeart/2005/8/layout/vList5"/>
    <dgm:cxn modelId="{348E01CD-5455-4282-A300-C8D6338799FA}" srcId="{2DAB288D-D4F2-4D66-B28D-F314A3611C7A}" destId="{C68C7F81-3D14-460A-9E0E-DA4DE42DA813}" srcOrd="0" destOrd="0" parTransId="{CF95C2F0-9F2A-4779-BA69-A72A20932CA3}" sibTransId="{23C4A9CA-7D15-48E5-AE22-AFF339E0B48E}"/>
    <dgm:cxn modelId="{AD1102E8-5B3E-41EF-B030-6BF67A151237}" type="presOf" srcId="{6A7B3A59-029F-45E6-B006-C0A1DB4C3F7A}" destId="{672A604F-333F-4F7E-B495-D27EB4824337}" srcOrd="0" destOrd="0" presId="urn:microsoft.com/office/officeart/2005/8/layout/vList5"/>
    <dgm:cxn modelId="{3AA329C7-40EB-46A0-89CD-774D4A764307}" type="presParOf" srcId="{672A604F-333F-4F7E-B495-D27EB4824337}" destId="{9EEE08FA-6147-4407-8F14-CA932EEFDFC5}" srcOrd="0" destOrd="0" presId="urn:microsoft.com/office/officeart/2005/8/layout/vList5"/>
    <dgm:cxn modelId="{0E547B45-0A36-4C55-9D90-99AFB0257D5F}" type="presParOf" srcId="{9EEE08FA-6147-4407-8F14-CA932EEFDFC5}" destId="{C641988D-D23A-4832-A935-F3EFFFDCFE7D}" srcOrd="0" destOrd="0" presId="urn:microsoft.com/office/officeart/2005/8/layout/vList5"/>
    <dgm:cxn modelId="{2DE2907B-B1B7-4737-903A-A29BE0FA5239}" type="presParOf" srcId="{9EEE08FA-6147-4407-8F14-CA932EEFDFC5}" destId="{19219D72-90BF-404C-8A05-0CF621EA21ED}" srcOrd="1" destOrd="0" presId="urn:microsoft.com/office/officeart/2005/8/layout/vList5"/>
    <dgm:cxn modelId="{FF53A395-2510-489B-A6A2-33BA5217CE18}" type="presParOf" srcId="{672A604F-333F-4F7E-B495-D27EB4824337}" destId="{2FC5F6C5-64A5-43B6-BD2C-3D5C167A10E7}" srcOrd="1" destOrd="0" presId="urn:microsoft.com/office/officeart/2005/8/layout/vList5"/>
    <dgm:cxn modelId="{E80B235F-4B10-4D52-860F-7FB8DA8BA7A0}" type="presParOf" srcId="{672A604F-333F-4F7E-B495-D27EB4824337}" destId="{D7D04906-140C-4BCC-8AE8-C18A49ED3319}" srcOrd="2" destOrd="0" presId="urn:microsoft.com/office/officeart/2005/8/layout/vList5"/>
    <dgm:cxn modelId="{EE7BB78F-E4B9-43D6-A1F6-3C402EC68FCE}" type="presParOf" srcId="{D7D04906-140C-4BCC-8AE8-C18A49ED3319}" destId="{AB2E21EF-90E2-41F6-97EC-1E4DBCD6F66A}" srcOrd="0" destOrd="0" presId="urn:microsoft.com/office/officeart/2005/8/layout/vList5"/>
    <dgm:cxn modelId="{E0C4D60D-221C-4159-B398-51B23E04DAFF}" type="presParOf" srcId="{D7D04906-140C-4BCC-8AE8-C18A49ED3319}" destId="{B2752DD1-11C5-4E10-9292-E40A20F255F4}" srcOrd="1" destOrd="0" presId="urn:microsoft.com/office/officeart/2005/8/layout/vList5"/>
    <dgm:cxn modelId="{B7694722-107B-4984-8AB8-64ABBC68FDBD}" type="presParOf" srcId="{672A604F-333F-4F7E-B495-D27EB4824337}" destId="{B3454C80-8975-4B84-917C-C1D075EA132E}" srcOrd="3" destOrd="0" presId="urn:microsoft.com/office/officeart/2005/8/layout/vList5"/>
    <dgm:cxn modelId="{5C990451-345E-44B9-A24C-E462EEF5B1C7}" type="presParOf" srcId="{672A604F-333F-4F7E-B495-D27EB4824337}" destId="{B2459E83-A1AF-48C4-A11A-CF6F9414EE3E}" srcOrd="4" destOrd="0" presId="urn:microsoft.com/office/officeart/2005/8/layout/vList5"/>
    <dgm:cxn modelId="{8C3A26BD-A10F-49D4-9AF4-4F927B938CC9}" type="presParOf" srcId="{B2459E83-A1AF-48C4-A11A-CF6F9414EE3E}" destId="{323B3DBF-9BD9-48C5-B3C9-99AAABABDFD6}" srcOrd="0" destOrd="0" presId="urn:microsoft.com/office/officeart/2005/8/layout/vList5"/>
    <dgm:cxn modelId="{E08E0BC4-264D-49D1-94AA-CCAA15B83550}" type="presParOf" srcId="{B2459E83-A1AF-48C4-A11A-CF6F9414EE3E}" destId="{09796E1C-6BD3-4900-B73B-E2B8A294610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7B3A59-029F-45E6-B006-C0A1DB4C3F7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2DAB288D-D4F2-4D66-B28D-F314A3611C7A}">
      <dgm:prSet phldrT="[Texto]"/>
      <dgm:spPr/>
      <dgm:t>
        <a:bodyPr/>
        <a:lstStyle/>
        <a:p>
          <a:endParaRPr lang="es-MX" dirty="0"/>
        </a:p>
      </dgm:t>
    </dgm:pt>
    <dgm:pt modelId="{9112AA20-AE57-4EB7-82AD-EBCAB985317C}" type="parTrans" cxnId="{A58D033B-E228-47AE-BB94-916FF19807E2}">
      <dgm:prSet/>
      <dgm:spPr/>
      <dgm:t>
        <a:bodyPr/>
        <a:lstStyle/>
        <a:p>
          <a:endParaRPr lang="es-MX"/>
        </a:p>
      </dgm:t>
    </dgm:pt>
    <dgm:pt modelId="{ECD7DF35-2B8B-48C0-B3CA-7F82FA8FC490}" type="sibTrans" cxnId="{A58D033B-E228-47AE-BB94-916FF19807E2}">
      <dgm:prSet/>
      <dgm:spPr/>
      <dgm:t>
        <a:bodyPr/>
        <a:lstStyle/>
        <a:p>
          <a:endParaRPr lang="es-MX"/>
        </a:p>
      </dgm:t>
    </dgm:pt>
    <dgm:pt modelId="{C5ACE2EF-22BB-4FBC-A97F-4619752493EE}">
      <dgm:prSet phldrT="[Texto]"/>
      <dgm:spPr/>
      <dgm:t>
        <a:bodyPr/>
        <a:lstStyle/>
        <a:p>
          <a:endParaRPr lang="es-MX" dirty="0"/>
        </a:p>
      </dgm:t>
    </dgm:pt>
    <dgm:pt modelId="{55F8BD09-C331-4B51-8DF3-B88025B60747}" type="parTrans" cxnId="{F69C2602-A691-4D0E-9919-6304CD7C2131}">
      <dgm:prSet/>
      <dgm:spPr/>
      <dgm:t>
        <a:bodyPr/>
        <a:lstStyle/>
        <a:p>
          <a:endParaRPr lang="es-MX"/>
        </a:p>
      </dgm:t>
    </dgm:pt>
    <dgm:pt modelId="{AC809DDC-1A52-4026-A0B9-4AB48E8A78B7}" type="sibTrans" cxnId="{F69C2602-A691-4D0E-9919-6304CD7C2131}">
      <dgm:prSet/>
      <dgm:spPr/>
      <dgm:t>
        <a:bodyPr/>
        <a:lstStyle/>
        <a:p>
          <a:endParaRPr lang="es-MX"/>
        </a:p>
      </dgm:t>
    </dgm:pt>
    <dgm:pt modelId="{BACAA0B8-3C9E-427C-BA45-CDDA00F2E5B1}">
      <dgm:prSet phldrT="[Texto]"/>
      <dgm:spPr/>
      <dgm:t>
        <a:bodyPr/>
        <a:lstStyle/>
        <a:p>
          <a:endParaRPr lang="es-MX" dirty="0"/>
        </a:p>
      </dgm:t>
    </dgm:pt>
    <dgm:pt modelId="{99F8529C-1AB4-4B2D-8C38-7945EC6E78E7}" type="parTrans" cxnId="{7CFDCE90-2500-4235-AC82-3CD14F9E1040}">
      <dgm:prSet/>
      <dgm:spPr/>
      <dgm:t>
        <a:bodyPr/>
        <a:lstStyle/>
        <a:p>
          <a:endParaRPr lang="es-MX"/>
        </a:p>
      </dgm:t>
    </dgm:pt>
    <dgm:pt modelId="{1FA7CEC7-C304-4947-B25E-7E99C16E95F1}" type="sibTrans" cxnId="{7CFDCE90-2500-4235-AC82-3CD14F9E1040}">
      <dgm:prSet/>
      <dgm:spPr/>
      <dgm:t>
        <a:bodyPr/>
        <a:lstStyle/>
        <a:p>
          <a:endParaRPr lang="es-MX"/>
        </a:p>
      </dgm:t>
    </dgm:pt>
    <dgm:pt modelId="{216F8E69-4ADD-4F37-A796-088D477C4CF8}">
      <dgm:prSet phldrT="[Texto]"/>
      <dgm:spPr/>
      <dgm:t>
        <a:bodyPr/>
        <a:lstStyle/>
        <a:p>
          <a:endParaRPr lang="es-MX" dirty="0"/>
        </a:p>
      </dgm:t>
    </dgm:pt>
    <dgm:pt modelId="{CD491207-E54D-4AB0-8FD4-A09B6D351699}" type="parTrans" cxnId="{548413B0-18C9-4D70-B091-1D5E9F895FF5}">
      <dgm:prSet/>
      <dgm:spPr/>
      <dgm:t>
        <a:bodyPr/>
        <a:lstStyle/>
        <a:p>
          <a:endParaRPr lang="es-MX"/>
        </a:p>
      </dgm:t>
    </dgm:pt>
    <dgm:pt modelId="{601B24E7-9AFE-41B0-AF0C-F76AE6671E93}" type="sibTrans" cxnId="{548413B0-18C9-4D70-B091-1D5E9F895FF5}">
      <dgm:prSet/>
      <dgm:spPr/>
      <dgm:t>
        <a:bodyPr/>
        <a:lstStyle/>
        <a:p>
          <a:endParaRPr lang="es-MX"/>
        </a:p>
      </dgm:t>
    </dgm:pt>
    <dgm:pt modelId="{F6090F6B-317B-4780-86AB-03CA3F7F76DC}">
      <dgm:prSet phldrT="[Texto]"/>
      <dgm:spPr/>
      <dgm:t>
        <a:bodyPr/>
        <a:lstStyle/>
        <a:p>
          <a:endParaRPr lang="es-MX" dirty="0"/>
        </a:p>
      </dgm:t>
    </dgm:pt>
    <dgm:pt modelId="{923435C0-BE36-4950-AE25-0A187ECF52E8}" type="sibTrans" cxnId="{093AA197-20CB-4DDA-9E54-6F6BD5F412A5}">
      <dgm:prSet/>
      <dgm:spPr/>
      <dgm:t>
        <a:bodyPr/>
        <a:lstStyle/>
        <a:p>
          <a:endParaRPr lang="es-MX"/>
        </a:p>
      </dgm:t>
    </dgm:pt>
    <dgm:pt modelId="{038B5DFD-1FC6-4185-8BF4-AFCD5E8C1B3F}" type="parTrans" cxnId="{093AA197-20CB-4DDA-9E54-6F6BD5F412A5}">
      <dgm:prSet/>
      <dgm:spPr/>
      <dgm:t>
        <a:bodyPr/>
        <a:lstStyle/>
        <a:p>
          <a:endParaRPr lang="es-MX"/>
        </a:p>
      </dgm:t>
    </dgm:pt>
    <dgm:pt modelId="{C68C7F81-3D14-460A-9E0E-DA4DE42DA813}">
      <dgm:prSet phldrT="[Texto]"/>
      <dgm:spPr/>
      <dgm:t>
        <a:bodyPr/>
        <a:lstStyle/>
        <a:p>
          <a:endParaRPr lang="es-MX" dirty="0"/>
        </a:p>
      </dgm:t>
    </dgm:pt>
    <dgm:pt modelId="{23C4A9CA-7D15-48E5-AE22-AFF339E0B48E}" type="sibTrans" cxnId="{348E01CD-5455-4282-A300-C8D6338799FA}">
      <dgm:prSet/>
      <dgm:spPr/>
      <dgm:t>
        <a:bodyPr/>
        <a:lstStyle/>
        <a:p>
          <a:endParaRPr lang="es-MX"/>
        </a:p>
      </dgm:t>
    </dgm:pt>
    <dgm:pt modelId="{CF95C2F0-9F2A-4779-BA69-A72A20932CA3}" type="parTrans" cxnId="{348E01CD-5455-4282-A300-C8D6338799FA}">
      <dgm:prSet/>
      <dgm:spPr/>
      <dgm:t>
        <a:bodyPr/>
        <a:lstStyle/>
        <a:p>
          <a:endParaRPr lang="es-MX"/>
        </a:p>
      </dgm:t>
    </dgm:pt>
    <dgm:pt modelId="{672A604F-333F-4F7E-B495-D27EB4824337}" type="pres">
      <dgm:prSet presAssocID="{6A7B3A59-029F-45E6-B006-C0A1DB4C3F7A}" presName="Name0" presStyleCnt="0">
        <dgm:presLayoutVars>
          <dgm:dir/>
          <dgm:animLvl val="lvl"/>
          <dgm:resizeHandles val="exact"/>
        </dgm:presLayoutVars>
      </dgm:prSet>
      <dgm:spPr/>
    </dgm:pt>
    <dgm:pt modelId="{9EEE08FA-6147-4407-8F14-CA932EEFDFC5}" type="pres">
      <dgm:prSet presAssocID="{2DAB288D-D4F2-4D66-B28D-F314A3611C7A}" presName="linNode" presStyleCnt="0"/>
      <dgm:spPr/>
    </dgm:pt>
    <dgm:pt modelId="{C641988D-D23A-4832-A935-F3EFFFDCFE7D}" type="pres">
      <dgm:prSet presAssocID="{2DAB288D-D4F2-4D66-B28D-F314A3611C7A}" presName="parentText" presStyleLbl="node1" presStyleIdx="0" presStyleCnt="3" custLinFactX="1987" custLinFactNeighborX="100000" custLinFactNeighborY="-152">
        <dgm:presLayoutVars>
          <dgm:chMax val="1"/>
          <dgm:bulletEnabled val="1"/>
        </dgm:presLayoutVars>
      </dgm:prSet>
      <dgm:spPr/>
    </dgm:pt>
    <dgm:pt modelId="{19219D72-90BF-404C-8A05-0CF621EA21ED}" type="pres">
      <dgm:prSet presAssocID="{2DAB288D-D4F2-4D66-B28D-F314A3611C7A}" presName="descendantText" presStyleLbl="alignAccFollowNode1" presStyleIdx="0" presStyleCnt="3" custAng="10800000" custLinFactNeighborX="-96025" custLinFactNeighborY="-2837">
        <dgm:presLayoutVars>
          <dgm:bulletEnabled val="1"/>
        </dgm:presLayoutVars>
      </dgm:prSet>
      <dgm:spPr/>
    </dgm:pt>
    <dgm:pt modelId="{2FC5F6C5-64A5-43B6-BD2C-3D5C167A10E7}" type="pres">
      <dgm:prSet presAssocID="{ECD7DF35-2B8B-48C0-B3CA-7F82FA8FC490}" presName="sp" presStyleCnt="0"/>
      <dgm:spPr/>
    </dgm:pt>
    <dgm:pt modelId="{D7D04906-140C-4BCC-8AE8-C18A49ED3319}" type="pres">
      <dgm:prSet presAssocID="{C5ACE2EF-22BB-4FBC-A97F-4619752493EE}" presName="linNode" presStyleCnt="0"/>
      <dgm:spPr/>
    </dgm:pt>
    <dgm:pt modelId="{AB2E21EF-90E2-41F6-97EC-1E4DBCD6F66A}" type="pres">
      <dgm:prSet presAssocID="{C5ACE2EF-22BB-4FBC-A97F-4619752493EE}" presName="parentText" presStyleLbl="node1" presStyleIdx="1" presStyleCnt="3" custLinFactX="84" custLinFactNeighborX="100000">
        <dgm:presLayoutVars>
          <dgm:chMax val="1"/>
          <dgm:bulletEnabled val="1"/>
        </dgm:presLayoutVars>
      </dgm:prSet>
      <dgm:spPr/>
    </dgm:pt>
    <dgm:pt modelId="{B2752DD1-11C5-4E10-9292-E40A20F255F4}" type="pres">
      <dgm:prSet presAssocID="{C5ACE2EF-22BB-4FBC-A97F-4619752493EE}" presName="descendantText" presStyleLbl="alignAccFollowNode1" presStyleIdx="1" presStyleCnt="3" custAng="10800000" custLinFactX="-100000" custLinFactNeighborX="-140187" custLinFactNeighborY="0">
        <dgm:presLayoutVars>
          <dgm:bulletEnabled val="1"/>
        </dgm:presLayoutVars>
      </dgm:prSet>
      <dgm:spPr/>
    </dgm:pt>
    <dgm:pt modelId="{B3454C80-8975-4B84-917C-C1D075EA132E}" type="pres">
      <dgm:prSet presAssocID="{AC809DDC-1A52-4026-A0B9-4AB48E8A78B7}" presName="sp" presStyleCnt="0"/>
      <dgm:spPr/>
    </dgm:pt>
    <dgm:pt modelId="{B2459E83-A1AF-48C4-A11A-CF6F9414EE3E}" type="pres">
      <dgm:prSet presAssocID="{BACAA0B8-3C9E-427C-BA45-CDDA00F2E5B1}" presName="linNode" presStyleCnt="0"/>
      <dgm:spPr/>
    </dgm:pt>
    <dgm:pt modelId="{323B3DBF-9BD9-48C5-B3C9-99AAABABDFD6}" type="pres">
      <dgm:prSet presAssocID="{BACAA0B8-3C9E-427C-BA45-CDDA00F2E5B1}" presName="parentText" presStyleLbl="node1" presStyleIdx="2" presStyleCnt="3" custLinFactX="2071" custLinFactNeighborX="100000" custLinFactNeighborY="152">
        <dgm:presLayoutVars>
          <dgm:chMax val="1"/>
          <dgm:bulletEnabled val="1"/>
        </dgm:presLayoutVars>
      </dgm:prSet>
      <dgm:spPr/>
    </dgm:pt>
    <dgm:pt modelId="{09796E1C-6BD3-4900-B73B-E2B8A294610D}" type="pres">
      <dgm:prSet presAssocID="{BACAA0B8-3C9E-427C-BA45-CDDA00F2E5B1}" presName="descendantText" presStyleLbl="alignAccFollowNode1" presStyleIdx="2" presStyleCnt="3" custAng="10800000" custLinFactX="-1677" custLinFactNeighborX="-100000" custLinFactNeighborY="-740">
        <dgm:presLayoutVars>
          <dgm:bulletEnabled val="1"/>
        </dgm:presLayoutVars>
      </dgm:prSet>
      <dgm:spPr/>
    </dgm:pt>
  </dgm:ptLst>
  <dgm:cxnLst>
    <dgm:cxn modelId="{F69C2602-A691-4D0E-9919-6304CD7C2131}" srcId="{6A7B3A59-029F-45E6-B006-C0A1DB4C3F7A}" destId="{C5ACE2EF-22BB-4FBC-A97F-4619752493EE}" srcOrd="1" destOrd="0" parTransId="{55F8BD09-C331-4B51-8DF3-B88025B60747}" sibTransId="{AC809DDC-1A52-4026-A0B9-4AB48E8A78B7}"/>
    <dgm:cxn modelId="{14D63F39-5439-4AE4-9CF1-960F8053B0F9}" type="presOf" srcId="{C5ACE2EF-22BB-4FBC-A97F-4619752493EE}" destId="{AB2E21EF-90E2-41F6-97EC-1E4DBCD6F66A}" srcOrd="0" destOrd="0" presId="urn:microsoft.com/office/officeart/2005/8/layout/vList5"/>
    <dgm:cxn modelId="{A58D033B-E228-47AE-BB94-916FF19807E2}" srcId="{6A7B3A59-029F-45E6-B006-C0A1DB4C3F7A}" destId="{2DAB288D-D4F2-4D66-B28D-F314A3611C7A}" srcOrd="0" destOrd="0" parTransId="{9112AA20-AE57-4EB7-82AD-EBCAB985317C}" sibTransId="{ECD7DF35-2B8B-48C0-B3CA-7F82FA8FC490}"/>
    <dgm:cxn modelId="{6EAD6270-6645-4852-BA9B-5432B8ED2FD3}" type="presOf" srcId="{2DAB288D-D4F2-4D66-B28D-F314A3611C7A}" destId="{C641988D-D23A-4832-A935-F3EFFFDCFE7D}" srcOrd="0" destOrd="0" presId="urn:microsoft.com/office/officeart/2005/8/layout/vList5"/>
    <dgm:cxn modelId="{13D8347B-F614-46C0-A3CC-E19C863D0FE5}" type="presOf" srcId="{F6090F6B-317B-4780-86AB-03CA3F7F76DC}" destId="{B2752DD1-11C5-4E10-9292-E40A20F255F4}" srcOrd="0" destOrd="0" presId="urn:microsoft.com/office/officeart/2005/8/layout/vList5"/>
    <dgm:cxn modelId="{A22B8682-D88F-4D38-A497-B2FCF509BE8D}" type="presOf" srcId="{C68C7F81-3D14-460A-9E0E-DA4DE42DA813}" destId="{19219D72-90BF-404C-8A05-0CF621EA21ED}" srcOrd="0" destOrd="0" presId="urn:microsoft.com/office/officeart/2005/8/layout/vList5"/>
    <dgm:cxn modelId="{DEA3D187-C0F3-4981-BC77-0F52BE06B4B7}" type="presOf" srcId="{BACAA0B8-3C9E-427C-BA45-CDDA00F2E5B1}" destId="{323B3DBF-9BD9-48C5-B3C9-99AAABABDFD6}" srcOrd="0" destOrd="0" presId="urn:microsoft.com/office/officeart/2005/8/layout/vList5"/>
    <dgm:cxn modelId="{7CFDCE90-2500-4235-AC82-3CD14F9E1040}" srcId="{6A7B3A59-029F-45E6-B006-C0A1DB4C3F7A}" destId="{BACAA0B8-3C9E-427C-BA45-CDDA00F2E5B1}" srcOrd="2" destOrd="0" parTransId="{99F8529C-1AB4-4B2D-8C38-7945EC6E78E7}" sibTransId="{1FA7CEC7-C304-4947-B25E-7E99C16E95F1}"/>
    <dgm:cxn modelId="{093AA197-20CB-4DDA-9E54-6F6BD5F412A5}" srcId="{C5ACE2EF-22BB-4FBC-A97F-4619752493EE}" destId="{F6090F6B-317B-4780-86AB-03CA3F7F76DC}" srcOrd="0" destOrd="0" parTransId="{038B5DFD-1FC6-4185-8BF4-AFCD5E8C1B3F}" sibTransId="{923435C0-BE36-4950-AE25-0A187ECF52E8}"/>
    <dgm:cxn modelId="{AE4BC298-F207-4023-8923-283BE04BA359}" type="presOf" srcId="{6A7B3A59-029F-45E6-B006-C0A1DB4C3F7A}" destId="{672A604F-333F-4F7E-B495-D27EB4824337}" srcOrd="0" destOrd="0" presId="urn:microsoft.com/office/officeart/2005/8/layout/vList5"/>
    <dgm:cxn modelId="{548413B0-18C9-4D70-B091-1D5E9F895FF5}" srcId="{BACAA0B8-3C9E-427C-BA45-CDDA00F2E5B1}" destId="{216F8E69-4ADD-4F37-A796-088D477C4CF8}" srcOrd="0" destOrd="0" parTransId="{CD491207-E54D-4AB0-8FD4-A09B6D351699}" sibTransId="{601B24E7-9AFE-41B0-AF0C-F76AE6671E93}"/>
    <dgm:cxn modelId="{348E01CD-5455-4282-A300-C8D6338799FA}" srcId="{2DAB288D-D4F2-4D66-B28D-F314A3611C7A}" destId="{C68C7F81-3D14-460A-9E0E-DA4DE42DA813}" srcOrd="0" destOrd="0" parTransId="{CF95C2F0-9F2A-4779-BA69-A72A20932CA3}" sibTransId="{23C4A9CA-7D15-48E5-AE22-AFF339E0B48E}"/>
    <dgm:cxn modelId="{C5A5A0F6-86E4-498B-BCBB-214C536361A1}" type="presOf" srcId="{216F8E69-4ADD-4F37-A796-088D477C4CF8}" destId="{09796E1C-6BD3-4900-B73B-E2B8A294610D}" srcOrd="0" destOrd="0" presId="urn:microsoft.com/office/officeart/2005/8/layout/vList5"/>
    <dgm:cxn modelId="{C144A969-7B66-4352-800F-FE7179A296A6}" type="presParOf" srcId="{672A604F-333F-4F7E-B495-D27EB4824337}" destId="{9EEE08FA-6147-4407-8F14-CA932EEFDFC5}" srcOrd="0" destOrd="0" presId="urn:microsoft.com/office/officeart/2005/8/layout/vList5"/>
    <dgm:cxn modelId="{07E2CFDC-C523-4E71-BDA0-6FFDF69E700E}" type="presParOf" srcId="{9EEE08FA-6147-4407-8F14-CA932EEFDFC5}" destId="{C641988D-D23A-4832-A935-F3EFFFDCFE7D}" srcOrd="0" destOrd="0" presId="urn:microsoft.com/office/officeart/2005/8/layout/vList5"/>
    <dgm:cxn modelId="{EAB13DA3-7BF3-4A84-8265-C087C67C6982}" type="presParOf" srcId="{9EEE08FA-6147-4407-8F14-CA932EEFDFC5}" destId="{19219D72-90BF-404C-8A05-0CF621EA21ED}" srcOrd="1" destOrd="0" presId="urn:microsoft.com/office/officeart/2005/8/layout/vList5"/>
    <dgm:cxn modelId="{94142BBA-3E4B-4988-AA80-9D5B54C8EA96}" type="presParOf" srcId="{672A604F-333F-4F7E-B495-D27EB4824337}" destId="{2FC5F6C5-64A5-43B6-BD2C-3D5C167A10E7}" srcOrd="1" destOrd="0" presId="urn:microsoft.com/office/officeart/2005/8/layout/vList5"/>
    <dgm:cxn modelId="{A3431F0E-8157-4E0B-A072-4440DAF99D98}" type="presParOf" srcId="{672A604F-333F-4F7E-B495-D27EB4824337}" destId="{D7D04906-140C-4BCC-8AE8-C18A49ED3319}" srcOrd="2" destOrd="0" presId="urn:microsoft.com/office/officeart/2005/8/layout/vList5"/>
    <dgm:cxn modelId="{2A89C69F-1714-48D8-9CFC-3558B4362822}" type="presParOf" srcId="{D7D04906-140C-4BCC-8AE8-C18A49ED3319}" destId="{AB2E21EF-90E2-41F6-97EC-1E4DBCD6F66A}" srcOrd="0" destOrd="0" presId="urn:microsoft.com/office/officeart/2005/8/layout/vList5"/>
    <dgm:cxn modelId="{43DA7B2D-5542-47E6-A2E1-96A3E154B6A0}" type="presParOf" srcId="{D7D04906-140C-4BCC-8AE8-C18A49ED3319}" destId="{B2752DD1-11C5-4E10-9292-E40A20F255F4}" srcOrd="1" destOrd="0" presId="urn:microsoft.com/office/officeart/2005/8/layout/vList5"/>
    <dgm:cxn modelId="{53BDF238-73F2-43AD-9CA1-6C2E5105374F}" type="presParOf" srcId="{672A604F-333F-4F7E-B495-D27EB4824337}" destId="{B3454C80-8975-4B84-917C-C1D075EA132E}" srcOrd="3" destOrd="0" presId="urn:microsoft.com/office/officeart/2005/8/layout/vList5"/>
    <dgm:cxn modelId="{F5D5E498-9330-490F-81B4-FA4E082C0236}" type="presParOf" srcId="{672A604F-333F-4F7E-B495-D27EB4824337}" destId="{B2459E83-A1AF-48C4-A11A-CF6F9414EE3E}" srcOrd="4" destOrd="0" presId="urn:microsoft.com/office/officeart/2005/8/layout/vList5"/>
    <dgm:cxn modelId="{1E00CC7B-9823-4F58-92FA-5008C39509E8}" type="presParOf" srcId="{B2459E83-A1AF-48C4-A11A-CF6F9414EE3E}" destId="{323B3DBF-9BD9-48C5-B3C9-99AAABABDFD6}" srcOrd="0" destOrd="0" presId="urn:microsoft.com/office/officeart/2005/8/layout/vList5"/>
    <dgm:cxn modelId="{0CE5E6DC-2401-4830-9F0F-B2D87C129EE2}" type="presParOf" srcId="{B2459E83-A1AF-48C4-A11A-CF6F9414EE3E}" destId="{09796E1C-6BD3-4900-B73B-E2B8A294610D}"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19D72-90BF-404C-8A05-0CF621EA21ED}">
      <dsp:nvSpPr>
        <dsp:cNvPr id="0" name=""/>
        <dsp:cNvSpPr/>
      </dsp:nvSpPr>
      <dsp:spPr>
        <a:xfrm rot="5400000">
          <a:off x="1826610" y="-450691"/>
          <a:ext cx="1044151" cy="221052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1930" tIns="100965" rIns="201930" bIns="100965" numCol="1" spcCol="1270" anchor="ctr" anchorCtr="0">
          <a:noAutofit/>
        </a:bodyPr>
        <a:lstStyle/>
        <a:p>
          <a:pPr marL="285750" lvl="1" indent="-285750" algn="l" defTabSz="2355850">
            <a:lnSpc>
              <a:spcPct val="90000"/>
            </a:lnSpc>
            <a:spcBef>
              <a:spcPct val="0"/>
            </a:spcBef>
            <a:spcAft>
              <a:spcPct val="15000"/>
            </a:spcAft>
            <a:buChar char="•"/>
          </a:pPr>
          <a:endParaRPr lang="es-MX" sz="5300" kern="1200" dirty="0"/>
        </a:p>
      </dsp:txBody>
      <dsp:txXfrm rot="-5400000">
        <a:off x="1243422" y="183468"/>
        <a:ext cx="2159557" cy="942209"/>
      </dsp:txXfrm>
    </dsp:sp>
    <dsp:sp modelId="{C641988D-D23A-4832-A935-F3EFFFDCFE7D}">
      <dsp:nvSpPr>
        <dsp:cNvPr id="0" name=""/>
        <dsp:cNvSpPr/>
      </dsp:nvSpPr>
      <dsp:spPr>
        <a:xfrm>
          <a:off x="0" y="1977"/>
          <a:ext cx="1243422" cy="13051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es-MX" sz="6500" kern="1200" dirty="0"/>
        </a:p>
      </dsp:txBody>
      <dsp:txXfrm>
        <a:off x="60699" y="62676"/>
        <a:ext cx="1122024" cy="1183791"/>
      </dsp:txXfrm>
    </dsp:sp>
    <dsp:sp modelId="{B2752DD1-11C5-4E10-9292-E40A20F255F4}">
      <dsp:nvSpPr>
        <dsp:cNvPr id="0" name=""/>
        <dsp:cNvSpPr/>
      </dsp:nvSpPr>
      <dsp:spPr>
        <a:xfrm rot="5400000">
          <a:off x="1826610" y="919756"/>
          <a:ext cx="1044151" cy="221052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1930" tIns="100965" rIns="201930" bIns="100965" numCol="1" spcCol="1270" anchor="ctr" anchorCtr="0">
          <a:noAutofit/>
        </a:bodyPr>
        <a:lstStyle/>
        <a:p>
          <a:pPr marL="285750" lvl="1" indent="-285750" algn="l" defTabSz="2355850">
            <a:lnSpc>
              <a:spcPct val="90000"/>
            </a:lnSpc>
            <a:spcBef>
              <a:spcPct val="0"/>
            </a:spcBef>
            <a:spcAft>
              <a:spcPct val="15000"/>
            </a:spcAft>
            <a:buChar char="•"/>
          </a:pPr>
          <a:endParaRPr lang="es-MX" sz="5300" kern="1200" dirty="0"/>
        </a:p>
      </dsp:txBody>
      <dsp:txXfrm rot="-5400000">
        <a:off x="1243422" y="1553916"/>
        <a:ext cx="2159557" cy="942209"/>
      </dsp:txXfrm>
    </dsp:sp>
    <dsp:sp modelId="{AB2E21EF-90E2-41F6-97EC-1E4DBCD6F66A}">
      <dsp:nvSpPr>
        <dsp:cNvPr id="0" name=""/>
        <dsp:cNvSpPr/>
      </dsp:nvSpPr>
      <dsp:spPr>
        <a:xfrm>
          <a:off x="0" y="1372426"/>
          <a:ext cx="1243422" cy="13051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es-MX" sz="6500" kern="1200" dirty="0"/>
        </a:p>
      </dsp:txBody>
      <dsp:txXfrm>
        <a:off x="60699" y="1433125"/>
        <a:ext cx="1122024" cy="1183791"/>
      </dsp:txXfrm>
    </dsp:sp>
    <dsp:sp modelId="{09796E1C-6BD3-4900-B73B-E2B8A294610D}">
      <dsp:nvSpPr>
        <dsp:cNvPr id="0" name=""/>
        <dsp:cNvSpPr/>
      </dsp:nvSpPr>
      <dsp:spPr>
        <a:xfrm rot="5400000">
          <a:off x="1826610" y="2290205"/>
          <a:ext cx="1044151" cy="221052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1930" tIns="100965" rIns="201930" bIns="100965" numCol="1" spcCol="1270" anchor="ctr" anchorCtr="0">
          <a:noAutofit/>
        </a:bodyPr>
        <a:lstStyle/>
        <a:p>
          <a:pPr marL="285750" lvl="1" indent="-285750" algn="l" defTabSz="2355850">
            <a:lnSpc>
              <a:spcPct val="90000"/>
            </a:lnSpc>
            <a:spcBef>
              <a:spcPct val="0"/>
            </a:spcBef>
            <a:spcAft>
              <a:spcPct val="15000"/>
            </a:spcAft>
            <a:buChar char="•"/>
          </a:pPr>
          <a:endParaRPr lang="es-MX" sz="5300" kern="1200" dirty="0"/>
        </a:p>
      </dsp:txBody>
      <dsp:txXfrm rot="-5400000">
        <a:off x="1243422" y="2924365"/>
        <a:ext cx="2159557" cy="942209"/>
      </dsp:txXfrm>
    </dsp:sp>
    <dsp:sp modelId="{323B3DBF-9BD9-48C5-B3C9-99AAABABDFD6}">
      <dsp:nvSpPr>
        <dsp:cNvPr id="0" name=""/>
        <dsp:cNvSpPr/>
      </dsp:nvSpPr>
      <dsp:spPr>
        <a:xfrm>
          <a:off x="0" y="2742875"/>
          <a:ext cx="1243422" cy="13051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es-MX" sz="6500" kern="1200" dirty="0"/>
        </a:p>
      </dsp:txBody>
      <dsp:txXfrm>
        <a:off x="60699" y="2803574"/>
        <a:ext cx="1122024" cy="1183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19D72-90BF-404C-8A05-0CF621EA21ED}">
      <dsp:nvSpPr>
        <dsp:cNvPr id="0" name=""/>
        <dsp:cNvSpPr/>
      </dsp:nvSpPr>
      <dsp:spPr>
        <a:xfrm rot="16200000">
          <a:off x="632614" y="-480314"/>
          <a:ext cx="1044151" cy="221052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1930" tIns="100965" rIns="201930" bIns="100965" numCol="1" spcCol="1270" anchor="ctr" anchorCtr="0">
          <a:noAutofit/>
        </a:bodyPr>
        <a:lstStyle/>
        <a:p>
          <a:pPr marL="285750" lvl="1" indent="-285750" algn="l" defTabSz="2355850">
            <a:lnSpc>
              <a:spcPct val="90000"/>
            </a:lnSpc>
            <a:spcBef>
              <a:spcPct val="0"/>
            </a:spcBef>
            <a:spcAft>
              <a:spcPct val="15000"/>
            </a:spcAft>
            <a:buChar char="•"/>
          </a:pPr>
          <a:endParaRPr lang="es-MX" sz="5300" kern="1200" dirty="0"/>
        </a:p>
      </dsp:txBody>
      <dsp:txXfrm rot="-5400000">
        <a:off x="100397" y="153845"/>
        <a:ext cx="2159557" cy="942209"/>
      </dsp:txXfrm>
    </dsp:sp>
    <dsp:sp modelId="{C641988D-D23A-4832-A935-F3EFFFDCFE7D}">
      <dsp:nvSpPr>
        <dsp:cNvPr id="0" name=""/>
        <dsp:cNvSpPr/>
      </dsp:nvSpPr>
      <dsp:spPr>
        <a:xfrm>
          <a:off x="2210528" y="0"/>
          <a:ext cx="1243422" cy="13051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es-MX" sz="6500" kern="1200" dirty="0"/>
        </a:p>
      </dsp:txBody>
      <dsp:txXfrm>
        <a:off x="2271227" y="60699"/>
        <a:ext cx="1122024" cy="1183791"/>
      </dsp:txXfrm>
    </dsp:sp>
    <dsp:sp modelId="{B2752DD1-11C5-4E10-9292-E40A20F255F4}">
      <dsp:nvSpPr>
        <dsp:cNvPr id="0" name=""/>
        <dsp:cNvSpPr/>
      </dsp:nvSpPr>
      <dsp:spPr>
        <a:xfrm rot="16200000">
          <a:off x="583188" y="919756"/>
          <a:ext cx="1044151" cy="221052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1930" tIns="100965" rIns="201930" bIns="100965" numCol="1" spcCol="1270" anchor="ctr" anchorCtr="0">
          <a:noAutofit/>
        </a:bodyPr>
        <a:lstStyle/>
        <a:p>
          <a:pPr marL="285750" lvl="1" indent="-285750" algn="l" defTabSz="2355850">
            <a:lnSpc>
              <a:spcPct val="90000"/>
            </a:lnSpc>
            <a:spcBef>
              <a:spcPct val="0"/>
            </a:spcBef>
            <a:spcAft>
              <a:spcPct val="15000"/>
            </a:spcAft>
            <a:buChar char="•"/>
          </a:pPr>
          <a:endParaRPr lang="es-MX" sz="5300" kern="1200" dirty="0"/>
        </a:p>
      </dsp:txBody>
      <dsp:txXfrm rot="-5400000">
        <a:off x="50971" y="1553916"/>
        <a:ext cx="2159557" cy="942209"/>
      </dsp:txXfrm>
    </dsp:sp>
    <dsp:sp modelId="{AB2E21EF-90E2-41F6-97EC-1E4DBCD6F66A}">
      <dsp:nvSpPr>
        <dsp:cNvPr id="0" name=""/>
        <dsp:cNvSpPr/>
      </dsp:nvSpPr>
      <dsp:spPr>
        <a:xfrm>
          <a:off x="2210528" y="1372426"/>
          <a:ext cx="1243422" cy="13051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es-MX" sz="6500" kern="1200" dirty="0"/>
        </a:p>
      </dsp:txBody>
      <dsp:txXfrm>
        <a:off x="2271227" y="1433125"/>
        <a:ext cx="1122024" cy="1183791"/>
      </dsp:txXfrm>
    </dsp:sp>
    <dsp:sp modelId="{09796E1C-6BD3-4900-B73B-E2B8A294610D}">
      <dsp:nvSpPr>
        <dsp:cNvPr id="0" name=""/>
        <dsp:cNvSpPr/>
      </dsp:nvSpPr>
      <dsp:spPr>
        <a:xfrm rot="16200000">
          <a:off x="583188" y="2282479"/>
          <a:ext cx="1044151" cy="221052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1930" tIns="100965" rIns="201930" bIns="100965" numCol="1" spcCol="1270" anchor="ctr" anchorCtr="0">
          <a:noAutofit/>
        </a:bodyPr>
        <a:lstStyle/>
        <a:p>
          <a:pPr marL="285750" lvl="1" indent="-285750" algn="l" defTabSz="2355850">
            <a:lnSpc>
              <a:spcPct val="90000"/>
            </a:lnSpc>
            <a:spcBef>
              <a:spcPct val="0"/>
            </a:spcBef>
            <a:spcAft>
              <a:spcPct val="15000"/>
            </a:spcAft>
            <a:buChar char="•"/>
          </a:pPr>
          <a:endParaRPr lang="es-MX" sz="5300" kern="1200" dirty="0"/>
        </a:p>
      </dsp:txBody>
      <dsp:txXfrm rot="-5400000">
        <a:off x="50971" y="2916639"/>
        <a:ext cx="2159557" cy="942209"/>
      </dsp:txXfrm>
    </dsp:sp>
    <dsp:sp modelId="{323B3DBF-9BD9-48C5-B3C9-99AAABABDFD6}">
      <dsp:nvSpPr>
        <dsp:cNvPr id="0" name=""/>
        <dsp:cNvSpPr/>
      </dsp:nvSpPr>
      <dsp:spPr>
        <a:xfrm>
          <a:off x="2210528" y="2744852"/>
          <a:ext cx="1243422" cy="13051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es-MX" sz="6500" kern="1200" dirty="0"/>
        </a:p>
      </dsp:txBody>
      <dsp:txXfrm>
        <a:off x="2271227" y="2805551"/>
        <a:ext cx="1122024" cy="118379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26482844-3A3E-4DE4-9B87-0F14C8CBCBE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MX"/>
          </a:p>
        </p:txBody>
      </p:sp>
      <p:sp>
        <p:nvSpPr>
          <p:cNvPr id="3" name="2 Marcador de fecha">
            <a:extLst>
              <a:ext uri="{FF2B5EF4-FFF2-40B4-BE49-F238E27FC236}">
                <a16:creationId xmlns:a16="http://schemas.microsoft.com/office/drawing/2014/main" id="{B158C32A-9EA6-4062-92EC-54669E03D44C}"/>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725E010-37A2-4503-8866-D15D0459FA8C}" type="datetimeFigureOut">
              <a:rPr lang="es-MX"/>
              <a:pPr>
                <a:defRPr/>
              </a:pPr>
              <a:t>29/01/2019</a:t>
            </a:fld>
            <a:endParaRPr lang="es-MX" dirty="0"/>
          </a:p>
        </p:txBody>
      </p:sp>
      <p:sp>
        <p:nvSpPr>
          <p:cNvPr id="4" name="3 Marcador de pie de página">
            <a:extLst>
              <a:ext uri="{FF2B5EF4-FFF2-40B4-BE49-F238E27FC236}">
                <a16:creationId xmlns:a16="http://schemas.microsoft.com/office/drawing/2014/main" id="{26581F36-3568-4D63-9172-5AD891D7EBEB}"/>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MX"/>
          </a:p>
        </p:txBody>
      </p:sp>
      <p:sp>
        <p:nvSpPr>
          <p:cNvPr id="5" name="4 Marcador de número de diapositiva">
            <a:extLst>
              <a:ext uri="{FF2B5EF4-FFF2-40B4-BE49-F238E27FC236}">
                <a16:creationId xmlns:a16="http://schemas.microsoft.com/office/drawing/2014/main" id="{C23DE017-7730-4BD0-AC7D-786A8F2D46E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F6DF49E-46B3-459F-A2EB-31852C55BF8E}" type="slidenum">
              <a:rPr lang="es-MX" altLang="es-MX"/>
              <a:pPr>
                <a:defRPr/>
              </a:pPr>
              <a:t>‹Nº›</a:t>
            </a:fld>
            <a:endParaRPr lang="es-MX" altLang="es-MX"/>
          </a:p>
        </p:txBody>
      </p:sp>
    </p:spTree>
    <p:extLst>
      <p:ext uri="{BB962C8B-B14F-4D97-AF65-F5344CB8AC3E}">
        <p14:creationId xmlns:p14="http://schemas.microsoft.com/office/powerpoint/2010/main" val="3852093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25499123-ECAC-489F-91EA-574110F2F08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MX"/>
          </a:p>
        </p:txBody>
      </p:sp>
      <p:sp>
        <p:nvSpPr>
          <p:cNvPr id="3" name="2 Marcador de fecha">
            <a:extLst>
              <a:ext uri="{FF2B5EF4-FFF2-40B4-BE49-F238E27FC236}">
                <a16:creationId xmlns:a16="http://schemas.microsoft.com/office/drawing/2014/main" id="{533258B0-69B7-4EDA-92A4-891FD40AB38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3236636-294B-4FCB-9137-A469902232E8}" type="datetimeFigureOut">
              <a:rPr lang="es-MX"/>
              <a:pPr>
                <a:defRPr/>
              </a:pPr>
              <a:t>29/01/2019</a:t>
            </a:fld>
            <a:endParaRPr lang="es-MX" dirty="0"/>
          </a:p>
        </p:txBody>
      </p:sp>
      <p:sp>
        <p:nvSpPr>
          <p:cNvPr id="4" name="3 Marcador de imagen de diapositiva">
            <a:extLst>
              <a:ext uri="{FF2B5EF4-FFF2-40B4-BE49-F238E27FC236}">
                <a16:creationId xmlns:a16="http://schemas.microsoft.com/office/drawing/2014/main" id="{431ABD48-82FF-4244-BE46-ABFB3760A1A0}"/>
              </a:ext>
            </a:extLst>
          </p:cNvPr>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s-MX" noProof="0" dirty="0"/>
          </a:p>
        </p:txBody>
      </p:sp>
      <p:sp>
        <p:nvSpPr>
          <p:cNvPr id="5" name="4 Marcador de notas">
            <a:extLst>
              <a:ext uri="{FF2B5EF4-FFF2-40B4-BE49-F238E27FC236}">
                <a16:creationId xmlns:a16="http://schemas.microsoft.com/office/drawing/2014/main" id="{B679FF49-6106-4235-A225-7354A8000E2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MX" noProof="0"/>
          </a:p>
        </p:txBody>
      </p:sp>
      <p:sp>
        <p:nvSpPr>
          <p:cNvPr id="6" name="5 Marcador de pie de página">
            <a:extLst>
              <a:ext uri="{FF2B5EF4-FFF2-40B4-BE49-F238E27FC236}">
                <a16:creationId xmlns:a16="http://schemas.microsoft.com/office/drawing/2014/main" id="{6171CA89-BADC-4C7C-9A98-04513AF4DF7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MX"/>
          </a:p>
        </p:txBody>
      </p:sp>
      <p:sp>
        <p:nvSpPr>
          <p:cNvPr id="7" name="6 Marcador de número de diapositiva">
            <a:extLst>
              <a:ext uri="{FF2B5EF4-FFF2-40B4-BE49-F238E27FC236}">
                <a16:creationId xmlns:a16="http://schemas.microsoft.com/office/drawing/2014/main" id="{67CC40FF-BAAB-4E37-BC6E-2E7BDCF415C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CAF1DCC-3A61-4F76-B4AA-01E8365EB3A4}" type="slidenum">
              <a:rPr lang="es-MX" altLang="es-MX"/>
              <a:pPr>
                <a:defRPr/>
              </a:pPr>
              <a:t>‹Nº›</a:t>
            </a:fld>
            <a:endParaRPr lang="es-MX" altLang="es-MX"/>
          </a:p>
        </p:txBody>
      </p:sp>
    </p:spTree>
    <p:extLst>
      <p:ext uri="{BB962C8B-B14F-4D97-AF65-F5344CB8AC3E}">
        <p14:creationId xmlns:p14="http://schemas.microsoft.com/office/powerpoint/2010/main" val="36826675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281" y="2130426"/>
            <a:ext cx="10361851"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pPr>
              <a:defRPr/>
            </a:pPr>
            <a:fld id="{072BA49D-A3BD-41FE-ACCE-68CA039E3C0D}" type="datetime1">
              <a:rPr lang="es-ES" smtClean="0"/>
              <a:t>29/01/2019</a:t>
            </a:fld>
            <a:endParaRPr lang="es-ES" dirty="0"/>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405DA077-4653-47C7-8897-E6685D1D2060}" type="slidenum">
              <a:rPr lang="es-ES" altLang="es-MX" smtClean="0"/>
              <a:pPr>
                <a:defRPr/>
              </a:pPr>
              <a:t>‹Nº›</a:t>
            </a:fld>
            <a:endParaRPr lang="es-ES" altLang="es-MX"/>
          </a:p>
        </p:txBody>
      </p:sp>
    </p:spTree>
    <p:extLst>
      <p:ext uri="{BB962C8B-B14F-4D97-AF65-F5344CB8AC3E}">
        <p14:creationId xmlns:p14="http://schemas.microsoft.com/office/powerpoint/2010/main" val="756609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pPr>
              <a:defRPr/>
            </a:pPr>
            <a:fld id="{0B54B542-FE73-4FBC-92E3-EDDA5FCD50C8}" type="datetime1">
              <a:rPr lang="es-ES" smtClean="0"/>
              <a:t>29/01/2019</a:t>
            </a:fld>
            <a:endParaRPr lang="es-ES" dirty="0"/>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CED8F704-CB20-48EC-B9E9-661BF759FA16}" type="slidenum">
              <a:rPr lang="es-ES" altLang="es-MX" smtClean="0"/>
              <a:pPr>
                <a:defRPr/>
              </a:pPr>
              <a:t>‹Nº›</a:t>
            </a:fld>
            <a:endParaRPr lang="es-ES" altLang="es-MX"/>
          </a:p>
        </p:txBody>
      </p:sp>
    </p:spTree>
    <p:extLst>
      <p:ext uri="{BB962C8B-B14F-4D97-AF65-F5344CB8AC3E}">
        <p14:creationId xmlns:p14="http://schemas.microsoft.com/office/powerpoint/2010/main" val="2431269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8049" y="274639"/>
            <a:ext cx="2742843"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609521" y="274639"/>
            <a:ext cx="8025355"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pPr>
              <a:defRPr/>
            </a:pPr>
            <a:fld id="{F434A956-7275-4D0C-A585-A1340A4E5E71}" type="datetime1">
              <a:rPr lang="es-ES" smtClean="0"/>
              <a:t>29/01/2019</a:t>
            </a:fld>
            <a:endParaRPr lang="es-ES" dirty="0"/>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CED8F704-CB20-48EC-B9E9-661BF759FA16}" type="slidenum">
              <a:rPr lang="es-ES" altLang="es-MX" smtClean="0"/>
              <a:pPr>
                <a:defRPr/>
              </a:pPr>
              <a:t>‹Nº›</a:t>
            </a:fld>
            <a:endParaRPr lang="es-ES" altLang="es-MX"/>
          </a:p>
        </p:txBody>
      </p:sp>
    </p:spTree>
    <p:extLst>
      <p:ext uri="{BB962C8B-B14F-4D97-AF65-F5344CB8AC3E}">
        <p14:creationId xmlns:p14="http://schemas.microsoft.com/office/powerpoint/2010/main" val="1652061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SM Image Slide">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a:xfrm>
            <a:off x="9299448" y="6453336"/>
            <a:ext cx="2844430" cy="365125"/>
          </a:xfrm>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049599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pPr>
              <a:defRPr/>
            </a:pPr>
            <a:fld id="{3D34B4D7-168D-4CCD-A45C-FC685B82ADB6}" type="datetime1">
              <a:rPr lang="es-ES" smtClean="0"/>
              <a:t>29/01/2019</a:t>
            </a:fld>
            <a:endParaRPr lang="es-ES" dirty="0"/>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‹Nº›</a:t>
            </a:fld>
            <a:endParaRPr lang="es-ES" altLang="es-MX"/>
          </a:p>
        </p:txBody>
      </p:sp>
    </p:spTree>
    <p:extLst>
      <p:ext uri="{BB962C8B-B14F-4D97-AF65-F5344CB8AC3E}">
        <p14:creationId xmlns:p14="http://schemas.microsoft.com/office/powerpoint/2010/main" val="351326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959" y="4406901"/>
            <a:ext cx="10361851"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pPr>
              <a:defRPr/>
            </a:pPr>
            <a:fld id="{1676D43D-7FE7-49C4-891B-CBD563E419B8}" type="datetime1">
              <a:rPr lang="es-ES" smtClean="0"/>
              <a:t>29/01/2019</a:t>
            </a:fld>
            <a:endParaRPr lang="es-ES" dirty="0"/>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A449BC0F-90D7-40D2-95C9-86E5FC53E537}" type="slidenum">
              <a:rPr lang="es-ES" altLang="es-MX" smtClean="0"/>
              <a:pPr>
                <a:defRPr/>
              </a:pPr>
              <a:t>‹Nº›</a:t>
            </a:fld>
            <a:endParaRPr lang="es-ES" altLang="es-MX"/>
          </a:p>
        </p:txBody>
      </p:sp>
    </p:spTree>
    <p:extLst>
      <p:ext uri="{BB962C8B-B14F-4D97-AF65-F5344CB8AC3E}">
        <p14:creationId xmlns:p14="http://schemas.microsoft.com/office/powerpoint/2010/main" val="1787955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pPr>
              <a:defRPr/>
            </a:pPr>
            <a:fld id="{2A169D6E-F84F-415F-903B-80715F7DF1BF}" type="datetime1">
              <a:rPr lang="es-ES" smtClean="0"/>
              <a:t>29/01/2019</a:t>
            </a:fld>
            <a:endParaRPr lang="es-ES" dirty="0"/>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CED8F704-CB20-48EC-B9E9-661BF759FA16}" type="slidenum">
              <a:rPr lang="es-ES" altLang="es-MX" smtClean="0"/>
              <a:pPr>
                <a:defRPr/>
              </a:pPr>
              <a:t>‹Nº›</a:t>
            </a:fld>
            <a:endParaRPr lang="es-ES" altLang="es-MX"/>
          </a:p>
        </p:txBody>
      </p:sp>
    </p:spTree>
    <p:extLst>
      <p:ext uri="{BB962C8B-B14F-4D97-AF65-F5344CB8AC3E}">
        <p14:creationId xmlns:p14="http://schemas.microsoft.com/office/powerpoint/2010/main" val="781565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pPr>
              <a:defRPr/>
            </a:pPr>
            <a:fld id="{A2A7A062-5085-4278-99F1-1E0DE4050355}" type="datetime1">
              <a:rPr lang="es-ES" smtClean="0"/>
              <a:t>29/01/2019</a:t>
            </a:fld>
            <a:endParaRPr lang="es-ES" dirty="0"/>
          </a:p>
        </p:txBody>
      </p:sp>
      <p:sp>
        <p:nvSpPr>
          <p:cNvPr id="8" name="7 Marcador de pie de página"/>
          <p:cNvSpPr>
            <a:spLocks noGrp="1"/>
          </p:cNvSpPr>
          <p:nvPr>
            <p:ph type="ftr" sz="quarter" idx="11"/>
          </p:nvPr>
        </p:nvSpPr>
        <p:spPr/>
        <p:txBody>
          <a:bodyPr/>
          <a:lstStyle/>
          <a:p>
            <a:pPr>
              <a:defRPr/>
            </a:pPr>
            <a:endParaRPr lang="es-ES"/>
          </a:p>
        </p:txBody>
      </p:sp>
      <p:sp>
        <p:nvSpPr>
          <p:cNvPr id="9" name="8 Marcador de número de diapositiva"/>
          <p:cNvSpPr>
            <a:spLocks noGrp="1"/>
          </p:cNvSpPr>
          <p:nvPr>
            <p:ph type="sldNum" sz="quarter" idx="12"/>
          </p:nvPr>
        </p:nvSpPr>
        <p:spPr/>
        <p:txBody>
          <a:bodyPr/>
          <a:lstStyle/>
          <a:p>
            <a:pPr>
              <a:defRPr/>
            </a:pPr>
            <a:fld id="{CED8F704-CB20-48EC-B9E9-661BF759FA16}" type="slidenum">
              <a:rPr lang="es-ES" altLang="es-MX" smtClean="0"/>
              <a:pPr>
                <a:defRPr/>
              </a:pPr>
              <a:t>‹Nº›</a:t>
            </a:fld>
            <a:endParaRPr lang="es-ES" altLang="es-MX"/>
          </a:p>
        </p:txBody>
      </p:sp>
    </p:spTree>
    <p:extLst>
      <p:ext uri="{BB962C8B-B14F-4D97-AF65-F5344CB8AC3E}">
        <p14:creationId xmlns:p14="http://schemas.microsoft.com/office/powerpoint/2010/main" val="1881804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pPr>
              <a:defRPr/>
            </a:pPr>
            <a:fld id="{9E76E2CC-E8A4-48B5-A4C8-019B4195E094}" type="datetime1">
              <a:rPr lang="es-ES" smtClean="0"/>
              <a:t>29/01/2019</a:t>
            </a:fld>
            <a:endParaRPr lang="es-ES" dirty="0"/>
          </a:p>
        </p:txBody>
      </p:sp>
      <p:sp>
        <p:nvSpPr>
          <p:cNvPr id="4" name="3 Marcador de pie de página"/>
          <p:cNvSpPr>
            <a:spLocks noGrp="1"/>
          </p:cNvSpPr>
          <p:nvPr>
            <p:ph type="ftr" sz="quarter" idx="11"/>
          </p:nvPr>
        </p:nvSpPr>
        <p:spPr/>
        <p:txBody>
          <a:bodyPr/>
          <a:lstStyle/>
          <a:p>
            <a:pPr>
              <a:defRPr/>
            </a:pPr>
            <a:endParaRPr lang="es-ES"/>
          </a:p>
        </p:txBody>
      </p:sp>
      <p:sp>
        <p:nvSpPr>
          <p:cNvPr id="5" name="4 Marcador de número de diapositiva"/>
          <p:cNvSpPr>
            <a:spLocks noGrp="1"/>
          </p:cNvSpPr>
          <p:nvPr>
            <p:ph type="sldNum" sz="quarter" idx="12"/>
          </p:nvPr>
        </p:nvSpPr>
        <p:spPr/>
        <p:txBody>
          <a:bodyPr/>
          <a:lstStyle/>
          <a:p>
            <a:pPr>
              <a:defRPr/>
            </a:pPr>
            <a:fld id="{CED8F704-CB20-48EC-B9E9-661BF759FA16}" type="slidenum">
              <a:rPr lang="es-ES" altLang="es-MX" smtClean="0"/>
              <a:pPr>
                <a:defRPr/>
              </a:pPr>
              <a:t>‹Nº›</a:t>
            </a:fld>
            <a:endParaRPr lang="es-ES" altLang="es-MX"/>
          </a:p>
        </p:txBody>
      </p:sp>
    </p:spTree>
    <p:extLst>
      <p:ext uri="{BB962C8B-B14F-4D97-AF65-F5344CB8AC3E}">
        <p14:creationId xmlns:p14="http://schemas.microsoft.com/office/powerpoint/2010/main" val="2071144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4D8221AD-D327-470B-B960-7597AE796260}" type="datetime1">
              <a:rPr lang="es-ES" smtClean="0"/>
              <a:t>29/01/2019</a:t>
            </a:fld>
            <a:endParaRPr lang="es-ES" dirty="0"/>
          </a:p>
        </p:txBody>
      </p:sp>
      <p:sp>
        <p:nvSpPr>
          <p:cNvPr id="3" name="2 Marcador de pie de página"/>
          <p:cNvSpPr>
            <a:spLocks noGrp="1"/>
          </p:cNvSpPr>
          <p:nvPr>
            <p:ph type="ftr" sz="quarter" idx="11"/>
          </p:nvPr>
        </p:nvSpPr>
        <p:spPr/>
        <p:txBody>
          <a:bodyPr/>
          <a:lstStyle/>
          <a:p>
            <a:pPr>
              <a:defRPr/>
            </a:pPr>
            <a:endParaRPr lang="es-ES"/>
          </a:p>
        </p:txBody>
      </p:sp>
      <p:sp>
        <p:nvSpPr>
          <p:cNvPr id="4" name="3 Marcador de número de diapositiva"/>
          <p:cNvSpPr>
            <a:spLocks noGrp="1"/>
          </p:cNvSpPr>
          <p:nvPr>
            <p:ph type="sldNum" sz="quarter" idx="12"/>
          </p:nvPr>
        </p:nvSpPr>
        <p:spPr/>
        <p:txBody>
          <a:bodyPr/>
          <a:lstStyle/>
          <a:p>
            <a:pPr>
              <a:defRPr/>
            </a:pPr>
            <a:fld id="{88BA8A1F-05EA-4632-AFB7-7E3BDB89F581}" type="slidenum">
              <a:rPr lang="es-ES" altLang="es-MX" smtClean="0"/>
              <a:pPr>
                <a:defRPr/>
              </a:pPr>
              <a:t>‹Nº›</a:t>
            </a:fld>
            <a:endParaRPr lang="es-ES" altLang="es-MX"/>
          </a:p>
        </p:txBody>
      </p:sp>
    </p:spTree>
    <p:extLst>
      <p:ext uri="{BB962C8B-B14F-4D97-AF65-F5344CB8AC3E}">
        <p14:creationId xmlns:p14="http://schemas.microsoft.com/office/powerpoint/2010/main" val="3031657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3050"/>
            <a:ext cx="4010562"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a:defRPr/>
            </a:pPr>
            <a:fld id="{F43FB7AF-E03C-47F0-965D-3B954926FB23}" type="datetime1">
              <a:rPr lang="es-ES" smtClean="0"/>
              <a:t>29/01/2019</a:t>
            </a:fld>
            <a:endParaRPr lang="es-ES" dirty="0"/>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CED8F704-CB20-48EC-B9E9-661BF759FA16}" type="slidenum">
              <a:rPr lang="es-ES" altLang="es-MX" smtClean="0"/>
              <a:pPr>
                <a:defRPr/>
              </a:pPr>
              <a:t>‹Nº›</a:t>
            </a:fld>
            <a:endParaRPr lang="es-ES" altLang="es-MX"/>
          </a:p>
        </p:txBody>
      </p:sp>
    </p:spTree>
    <p:extLst>
      <p:ext uri="{BB962C8B-B14F-4D97-AF65-F5344CB8AC3E}">
        <p14:creationId xmlns:p14="http://schemas.microsoft.com/office/powerpoint/2010/main" val="2535646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406" y="4800600"/>
            <a:ext cx="7314248"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a:defRPr/>
            </a:pPr>
            <a:fld id="{6727938A-E696-4327-84F2-EC744CBF87E0}" type="datetime1">
              <a:rPr lang="es-ES" smtClean="0"/>
              <a:t>29/01/2019</a:t>
            </a:fld>
            <a:endParaRPr lang="es-ES" dirty="0"/>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CED8F704-CB20-48EC-B9E9-661BF759FA16}" type="slidenum">
              <a:rPr lang="es-ES" altLang="es-MX" smtClean="0"/>
              <a:pPr>
                <a:defRPr/>
              </a:pPr>
              <a:t>‹Nº›</a:t>
            </a:fld>
            <a:endParaRPr lang="es-ES" altLang="es-MX"/>
          </a:p>
        </p:txBody>
      </p:sp>
    </p:spTree>
    <p:extLst>
      <p:ext uri="{BB962C8B-B14F-4D97-AF65-F5344CB8AC3E}">
        <p14:creationId xmlns:p14="http://schemas.microsoft.com/office/powerpoint/2010/main" val="452097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2F9845B-C7FB-46BC-9DCD-64AA8A0F7760}" type="datetime1">
              <a:rPr lang="es-ES" smtClean="0"/>
              <a:t>29/01/2019</a:t>
            </a:fld>
            <a:endParaRPr lang="es-ES" dirty="0"/>
          </a:p>
        </p:txBody>
      </p:sp>
      <p:sp>
        <p:nvSpPr>
          <p:cNvPr id="5" name="4 Marcador de pie de página"/>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p:cNvSpPr>
            <a:spLocks noGrp="1"/>
          </p:cNvSpPr>
          <p:nvPr>
            <p:ph type="sldNum" sz="quarter" idx="4"/>
          </p:nvPr>
        </p:nvSpPr>
        <p:spPr>
          <a:xfrm>
            <a:off x="9288273" y="6466713"/>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D8F704-CB20-48EC-B9E9-661BF759FA16}" type="slidenum">
              <a:rPr lang="es-ES" altLang="es-MX" smtClean="0"/>
              <a:pPr>
                <a:defRPr/>
              </a:pPr>
              <a:t>‹Nº›</a:t>
            </a:fld>
            <a:endParaRPr lang="es-ES" altLang="es-MX"/>
          </a:p>
        </p:txBody>
      </p:sp>
    </p:spTree>
    <p:extLst>
      <p:ext uri="{BB962C8B-B14F-4D97-AF65-F5344CB8AC3E}">
        <p14:creationId xmlns:p14="http://schemas.microsoft.com/office/powerpoint/2010/main" val="2842900736"/>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8542" y="2656636"/>
            <a:ext cx="11951095" cy="1107996"/>
          </a:xfrm>
          <a:prstGeom prst="rect">
            <a:avLst/>
          </a:prstGeom>
          <a:noFill/>
        </p:spPr>
        <p:txBody>
          <a:bodyPr wrap="square" rtlCol="0">
            <a:spAutoFit/>
          </a:bodyPr>
          <a:lstStyle/>
          <a:p>
            <a:pPr algn="ctr"/>
            <a:r>
              <a:rPr lang="es-MX" sz="6600" b="1" dirty="0">
                <a:latin typeface="Arial"/>
              </a:rPr>
              <a:t>“REFORMA FISCAL 2019”</a:t>
            </a:r>
          </a:p>
        </p:txBody>
      </p:sp>
      <p:sp>
        <p:nvSpPr>
          <p:cNvPr id="3" name="2 Marcador de número de diapositiva"/>
          <p:cNvSpPr>
            <a:spLocks noGrp="1"/>
          </p:cNvSpPr>
          <p:nvPr>
            <p:ph type="sldNum" sz="quarter" idx="12"/>
          </p:nvPr>
        </p:nvSpPr>
        <p:spPr/>
        <p:txBody>
          <a:bodyPr/>
          <a:lstStyle/>
          <a:p>
            <a:fld id="{132FADFE-3B8F-471C-ABF0-DBC7717ECBBC}" type="slidenum">
              <a:rPr lang="es-ES" smtClean="0"/>
              <a:t>1</a:t>
            </a:fld>
            <a:endParaRPr lang="es-ES"/>
          </a:p>
        </p:txBody>
      </p:sp>
    </p:spTree>
    <p:extLst>
      <p:ext uri="{BB962C8B-B14F-4D97-AF65-F5344CB8AC3E}">
        <p14:creationId xmlns:p14="http://schemas.microsoft.com/office/powerpoint/2010/main" val="725310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dirty="0"/>
              <a:t>ENTORNO ECONÓMICO 2019</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83166077"/>
              </p:ext>
            </p:extLst>
          </p:nvPr>
        </p:nvGraphicFramePr>
        <p:xfrm>
          <a:off x="2454274" y="1484784"/>
          <a:ext cx="7281867" cy="3705126"/>
        </p:xfrm>
        <a:graphic>
          <a:graphicData uri="http://schemas.openxmlformats.org/drawingml/2006/table">
            <a:tbl>
              <a:tblPr/>
              <a:tblGrid>
                <a:gridCol w="7281867">
                  <a:extLst>
                    <a:ext uri="{9D8B030D-6E8A-4147-A177-3AD203B41FA5}">
                      <a16:colId xmlns:a16="http://schemas.microsoft.com/office/drawing/2014/main" val="20000"/>
                    </a:ext>
                  </a:extLst>
                </a:gridCol>
              </a:tblGrid>
              <a:tr h="544060">
                <a:tc>
                  <a:txBody>
                    <a:bodyPr/>
                    <a:lstStyle/>
                    <a:p>
                      <a:pPr marR="471805" algn="l">
                        <a:lnSpc>
                          <a:spcPct val="115000"/>
                        </a:lnSpc>
                        <a:spcBef>
                          <a:spcPts val="330"/>
                        </a:spcBef>
                        <a:spcAft>
                          <a:spcPts val="0"/>
                        </a:spcAft>
                      </a:pPr>
                      <a:r>
                        <a:rPr lang="es-MX" sz="1800" b="1" spc="275" dirty="0">
                          <a:solidFill>
                            <a:srgbClr val="FFFFFF"/>
                          </a:solidFill>
                          <a:effectLst/>
                          <a:latin typeface="Calibri"/>
                          <a:ea typeface="Times New Roman"/>
                          <a:cs typeface="Calibri"/>
                        </a:rPr>
                        <a:t> </a:t>
                      </a:r>
                      <a:endParaRPr lang="es-MX" sz="1100" dirty="0">
                        <a:effectLst/>
                        <a:latin typeface="Calibri"/>
                        <a:ea typeface="Times New Roman"/>
                        <a:cs typeface="Times New Roman"/>
                      </a:endParaRPr>
                    </a:p>
                  </a:txBody>
                  <a:tcPr marL="0" marR="0" marT="0" marB="0">
                    <a:lnL>
                      <a:noFill/>
                    </a:lnL>
                    <a:lnR>
                      <a:noFill/>
                    </a:lnR>
                    <a:lnT>
                      <a:noFill/>
                    </a:lnT>
                    <a:lnB w="38100" cap="flat" cmpd="sng" algn="ctr">
                      <a:solidFill>
                        <a:srgbClr val="FFFFFF"/>
                      </a:solidFill>
                      <a:prstDash val="solid"/>
                      <a:round/>
                      <a:headEnd type="none" w="med" len="med"/>
                      <a:tailEnd type="none" w="med" len="med"/>
                    </a:lnB>
                    <a:solidFill>
                      <a:srgbClr val="4F81BC"/>
                    </a:solidFill>
                  </a:tcPr>
                </a:tc>
                <a:extLst>
                  <a:ext uri="{0D108BD9-81ED-4DB2-BD59-A6C34878D82A}">
                    <a16:rowId xmlns:a16="http://schemas.microsoft.com/office/drawing/2014/main" val="10000"/>
                  </a:ext>
                </a:extLst>
              </a:tr>
              <a:tr h="544060">
                <a:tc>
                  <a:txBody>
                    <a:bodyPr/>
                    <a:lstStyle/>
                    <a:p>
                      <a:pPr marL="91440">
                        <a:lnSpc>
                          <a:spcPct val="115000"/>
                        </a:lnSpc>
                        <a:spcBef>
                          <a:spcPts val="180"/>
                        </a:spcBef>
                        <a:spcAft>
                          <a:spcPts val="0"/>
                        </a:spcAft>
                      </a:pPr>
                      <a:r>
                        <a:rPr lang="es-MX" sz="2000" dirty="0">
                          <a:effectLst/>
                          <a:latin typeface="Calibri"/>
                          <a:ea typeface="Times New Roman"/>
                          <a:cs typeface="Calibri"/>
                        </a:rPr>
                        <a:t>C</a:t>
                      </a:r>
                      <a:r>
                        <a:rPr lang="es-MX" sz="2000" spc="-25" dirty="0">
                          <a:effectLst/>
                          <a:latin typeface="Calibri"/>
                          <a:ea typeface="Times New Roman"/>
                          <a:cs typeface="Calibri"/>
                        </a:rPr>
                        <a:t>r</a:t>
                      </a:r>
                      <a:r>
                        <a:rPr lang="es-MX" sz="2000" dirty="0">
                          <a:effectLst/>
                          <a:latin typeface="Calibri"/>
                          <a:ea typeface="Times New Roman"/>
                          <a:cs typeface="Calibri"/>
                        </a:rPr>
                        <a:t>ec</a:t>
                      </a:r>
                      <a:r>
                        <a:rPr lang="es-MX" sz="2000" spc="-5" dirty="0">
                          <a:effectLst/>
                          <a:latin typeface="Calibri"/>
                          <a:ea typeface="Times New Roman"/>
                          <a:cs typeface="Calibri"/>
                        </a:rPr>
                        <a:t>i</a:t>
                      </a:r>
                      <a:r>
                        <a:rPr lang="es-MX" sz="2000" dirty="0">
                          <a:effectLst/>
                          <a:latin typeface="Calibri"/>
                          <a:ea typeface="Times New Roman"/>
                          <a:cs typeface="Calibri"/>
                        </a:rPr>
                        <a:t>mie</a:t>
                      </a:r>
                      <a:r>
                        <a:rPr lang="es-MX" sz="2000" spc="-10" dirty="0">
                          <a:effectLst/>
                          <a:latin typeface="Calibri"/>
                          <a:ea typeface="Times New Roman"/>
                          <a:cs typeface="Calibri"/>
                        </a:rPr>
                        <a:t>n</a:t>
                      </a:r>
                      <a:r>
                        <a:rPr lang="es-MX" sz="2000" spc="-15" dirty="0">
                          <a:effectLst/>
                          <a:latin typeface="Calibri"/>
                          <a:ea typeface="Times New Roman"/>
                          <a:cs typeface="Calibri"/>
                        </a:rPr>
                        <a:t>t</a:t>
                      </a:r>
                      <a:r>
                        <a:rPr lang="es-MX" sz="2000" dirty="0">
                          <a:effectLst/>
                          <a:latin typeface="Calibri"/>
                          <a:ea typeface="Times New Roman"/>
                          <a:cs typeface="Calibri"/>
                        </a:rPr>
                        <a:t>o d</a:t>
                      </a:r>
                      <a:r>
                        <a:rPr lang="es-MX" sz="2000" spc="5" dirty="0">
                          <a:effectLst/>
                          <a:latin typeface="Calibri"/>
                          <a:ea typeface="Times New Roman"/>
                          <a:cs typeface="Calibri"/>
                        </a:rPr>
                        <a:t>e</a:t>
                      </a:r>
                      <a:r>
                        <a:rPr lang="es-MX" sz="2000" dirty="0">
                          <a:effectLst/>
                          <a:latin typeface="Calibri"/>
                          <a:ea typeface="Times New Roman"/>
                          <a:cs typeface="Calibri"/>
                        </a:rPr>
                        <a:t>l</a:t>
                      </a:r>
                      <a:r>
                        <a:rPr lang="es-MX" sz="2000" spc="5" dirty="0">
                          <a:effectLst/>
                          <a:latin typeface="Calibri"/>
                          <a:ea typeface="Times New Roman"/>
                          <a:cs typeface="Calibri"/>
                        </a:rPr>
                        <a:t> </a:t>
                      </a:r>
                      <a:r>
                        <a:rPr lang="es-MX" sz="2000" spc="-5" dirty="0">
                          <a:effectLst/>
                          <a:latin typeface="Calibri"/>
                          <a:ea typeface="Times New Roman"/>
                          <a:cs typeface="Calibri"/>
                        </a:rPr>
                        <a:t>P</a:t>
                      </a:r>
                      <a:r>
                        <a:rPr lang="es-MX" sz="2000" dirty="0">
                          <a:effectLst/>
                          <a:latin typeface="Calibri"/>
                          <a:ea typeface="Times New Roman"/>
                          <a:cs typeface="Calibri"/>
                        </a:rPr>
                        <a:t>IB</a:t>
                      </a:r>
                      <a:r>
                        <a:rPr lang="es-MX" sz="2000" spc="-5" dirty="0">
                          <a:effectLst/>
                          <a:latin typeface="Calibri"/>
                          <a:ea typeface="Times New Roman"/>
                          <a:cs typeface="Calibri"/>
                        </a:rPr>
                        <a:t> </a:t>
                      </a:r>
                      <a:r>
                        <a:rPr lang="es-MX" sz="2000" dirty="0">
                          <a:effectLst/>
                          <a:latin typeface="Calibri"/>
                          <a:ea typeface="Times New Roman"/>
                          <a:cs typeface="Calibri"/>
                        </a:rPr>
                        <a:t>(</a:t>
                      </a:r>
                      <a:r>
                        <a:rPr lang="es-MX" sz="2000" spc="-10" dirty="0">
                          <a:effectLst/>
                          <a:latin typeface="Calibri"/>
                          <a:ea typeface="Times New Roman"/>
                          <a:cs typeface="Calibri"/>
                        </a:rPr>
                        <a:t>%</a:t>
                      </a:r>
                      <a:r>
                        <a:rPr lang="es-MX" sz="2000" spc="-30" dirty="0">
                          <a:effectLst/>
                          <a:latin typeface="Calibri"/>
                          <a:ea typeface="Times New Roman"/>
                          <a:cs typeface="Calibri"/>
                        </a:rPr>
                        <a:t>r</a:t>
                      </a:r>
                      <a:r>
                        <a:rPr lang="es-MX" sz="2000" dirty="0">
                          <a:effectLst/>
                          <a:latin typeface="Calibri"/>
                          <a:ea typeface="Times New Roman"/>
                          <a:cs typeface="Calibri"/>
                        </a:rPr>
                        <a:t>e</a:t>
                      </a:r>
                      <a:r>
                        <a:rPr lang="es-MX" sz="2000" spc="5" dirty="0">
                          <a:effectLst/>
                          <a:latin typeface="Calibri"/>
                          <a:ea typeface="Times New Roman"/>
                          <a:cs typeface="Calibri"/>
                        </a:rPr>
                        <a:t>a</a:t>
                      </a:r>
                      <a:r>
                        <a:rPr lang="es-MX" sz="2000" spc="-5" dirty="0">
                          <a:effectLst/>
                          <a:latin typeface="Calibri"/>
                          <a:ea typeface="Times New Roman"/>
                          <a:cs typeface="Calibri"/>
                        </a:rPr>
                        <a:t>l</a:t>
                      </a:r>
                      <a:r>
                        <a:rPr lang="es-MX" sz="2000" dirty="0">
                          <a:effectLst/>
                          <a:latin typeface="Calibri"/>
                          <a:ea typeface="Times New Roman"/>
                          <a:cs typeface="Calibri"/>
                        </a:rPr>
                        <a:t>)                                   </a:t>
                      </a:r>
                      <a:r>
                        <a:rPr lang="es-MX" sz="2000" spc="325" dirty="0">
                          <a:effectLst/>
                          <a:latin typeface="Calibri"/>
                          <a:ea typeface="Times New Roman"/>
                          <a:cs typeface="Calibri"/>
                        </a:rPr>
                        <a:t> </a:t>
                      </a:r>
                      <a:r>
                        <a:rPr lang="es-MX" sz="2000" dirty="0">
                          <a:effectLst/>
                          <a:latin typeface="Calibri"/>
                          <a:ea typeface="Times New Roman"/>
                          <a:cs typeface="Calibri"/>
                        </a:rPr>
                        <a:t>      </a:t>
                      </a:r>
                      <a:r>
                        <a:rPr lang="es-MX" sz="2000" spc="65" dirty="0">
                          <a:effectLst/>
                          <a:latin typeface="Calibri"/>
                          <a:ea typeface="Times New Roman"/>
                          <a:cs typeface="Calibri"/>
                        </a:rPr>
                        <a:t> 1.5</a:t>
                      </a:r>
                      <a:r>
                        <a:rPr lang="es-MX" sz="2000" dirty="0">
                          <a:effectLst/>
                          <a:latin typeface="Calibri"/>
                          <a:ea typeface="Times New Roman"/>
                          <a:cs typeface="Calibri"/>
                        </a:rPr>
                        <a:t>%-2.5%</a:t>
                      </a:r>
                      <a:endParaRPr lang="es-MX" sz="2000" dirty="0">
                        <a:effectLst/>
                        <a:latin typeface="Calibri"/>
                        <a:ea typeface="Times New Roman"/>
                        <a:cs typeface="Times New Roman"/>
                      </a:endParaRPr>
                    </a:p>
                  </a:txBody>
                  <a:tcPr marL="0" marR="0" marT="0" marB="0">
                    <a:lnL>
                      <a:noFill/>
                    </a:lnL>
                    <a:lnR>
                      <a:noFill/>
                    </a:lnR>
                    <a:lnT w="38100" cap="flat" cmpd="sng" algn="ctr">
                      <a:solidFill>
                        <a:srgbClr val="FFFFFF"/>
                      </a:solidFill>
                      <a:prstDash val="solid"/>
                      <a:round/>
                      <a:headEnd type="none" w="med" len="med"/>
                      <a:tailEnd type="none" w="med" len="med"/>
                    </a:lnT>
                    <a:lnB>
                      <a:noFill/>
                    </a:lnB>
                    <a:solidFill>
                      <a:srgbClr val="D0D7E8"/>
                    </a:solidFill>
                  </a:tcPr>
                </a:tc>
                <a:extLst>
                  <a:ext uri="{0D108BD9-81ED-4DB2-BD59-A6C34878D82A}">
                    <a16:rowId xmlns:a16="http://schemas.microsoft.com/office/drawing/2014/main" val="10001"/>
                  </a:ext>
                </a:extLst>
              </a:tr>
              <a:tr h="544060">
                <a:tc>
                  <a:txBody>
                    <a:bodyPr/>
                    <a:lstStyle/>
                    <a:p>
                      <a:pPr marL="91440">
                        <a:lnSpc>
                          <a:spcPct val="115000"/>
                        </a:lnSpc>
                        <a:spcBef>
                          <a:spcPts val="330"/>
                        </a:spcBef>
                        <a:spcAft>
                          <a:spcPts val="0"/>
                        </a:spcAft>
                      </a:pPr>
                      <a:r>
                        <a:rPr lang="es-MX" sz="2000" dirty="0">
                          <a:effectLst/>
                          <a:latin typeface="Calibri"/>
                          <a:ea typeface="Times New Roman"/>
                          <a:cs typeface="Calibri"/>
                        </a:rPr>
                        <a:t>I</a:t>
                      </a:r>
                      <a:r>
                        <a:rPr lang="es-MX" sz="2000" spc="-10" dirty="0">
                          <a:effectLst/>
                          <a:latin typeface="Calibri"/>
                          <a:ea typeface="Times New Roman"/>
                          <a:cs typeface="Calibri"/>
                        </a:rPr>
                        <a:t>n</a:t>
                      </a:r>
                      <a:r>
                        <a:rPr lang="es-MX" sz="2000" dirty="0">
                          <a:effectLst/>
                          <a:latin typeface="Calibri"/>
                          <a:ea typeface="Times New Roman"/>
                          <a:cs typeface="Calibri"/>
                        </a:rPr>
                        <a:t>fla</a:t>
                      </a:r>
                      <a:r>
                        <a:rPr lang="es-MX" sz="2000" spc="-5" dirty="0">
                          <a:effectLst/>
                          <a:latin typeface="Calibri"/>
                          <a:ea typeface="Times New Roman"/>
                          <a:cs typeface="Calibri"/>
                        </a:rPr>
                        <a:t>ci</a:t>
                      </a:r>
                      <a:r>
                        <a:rPr lang="es-MX" sz="2000" dirty="0">
                          <a:effectLst/>
                          <a:latin typeface="Calibri"/>
                          <a:ea typeface="Times New Roman"/>
                          <a:cs typeface="Calibri"/>
                        </a:rPr>
                        <a:t>ón                                                                     </a:t>
                      </a:r>
                      <a:r>
                        <a:rPr lang="es-MX" sz="2000" spc="375" dirty="0">
                          <a:effectLst/>
                          <a:latin typeface="Calibri"/>
                          <a:ea typeface="Times New Roman"/>
                          <a:cs typeface="Calibri"/>
                        </a:rPr>
                        <a:t> </a:t>
                      </a:r>
                      <a:r>
                        <a:rPr lang="es-MX" sz="2000" dirty="0">
                          <a:effectLst/>
                          <a:latin typeface="Calibri"/>
                          <a:ea typeface="Times New Roman"/>
                          <a:cs typeface="Calibri"/>
                        </a:rPr>
                        <a:t>                 3.4%</a:t>
                      </a:r>
                      <a:endParaRPr lang="es-MX" sz="2000" dirty="0">
                        <a:effectLst/>
                        <a:latin typeface="Calibri"/>
                        <a:ea typeface="Times New Roman"/>
                        <a:cs typeface="Times New Roman"/>
                      </a:endParaRPr>
                    </a:p>
                  </a:txBody>
                  <a:tcPr marL="0" marR="0" marT="0" marB="0">
                    <a:lnL>
                      <a:noFill/>
                    </a:lnL>
                    <a:lnR>
                      <a:noFill/>
                    </a:lnR>
                    <a:lnT>
                      <a:noFill/>
                    </a:lnT>
                    <a:lnB>
                      <a:noFill/>
                    </a:lnB>
                    <a:solidFill>
                      <a:srgbClr val="E9ECF4"/>
                    </a:solidFill>
                  </a:tcPr>
                </a:tc>
                <a:extLst>
                  <a:ext uri="{0D108BD9-81ED-4DB2-BD59-A6C34878D82A}">
                    <a16:rowId xmlns:a16="http://schemas.microsoft.com/office/drawing/2014/main" val="10002"/>
                  </a:ext>
                </a:extLst>
              </a:tr>
              <a:tr h="785335">
                <a:tc>
                  <a:txBody>
                    <a:bodyPr/>
                    <a:lstStyle/>
                    <a:p>
                      <a:pPr marL="91440">
                        <a:lnSpc>
                          <a:spcPct val="115000"/>
                        </a:lnSpc>
                        <a:spcBef>
                          <a:spcPts val="330"/>
                        </a:spcBef>
                        <a:spcAft>
                          <a:spcPts val="0"/>
                        </a:spcAft>
                      </a:pPr>
                      <a:r>
                        <a:rPr lang="es-MX" sz="2000" spc="-5" dirty="0">
                          <a:effectLst/>
                          <a:latin typeface="Calibri"/>
                          <a:ea typeface="Times New Roman"/>
                          <a:cs typeface="Calibri"/>
                        </a:rPr>
                        <a:t>P</a:t>
                      </a:r>
                      <a:r>
                        <a:rPr lang="es-MX" sz="2000" spc="-30" dirty="0">
                          <a:effectLst/>
                          <a:latin typeface="Calibri"/>
                          <a:ea typeface="Times New Roman"/>
                          <a:cs typeface="Calibri"/>
                        </a:rPr>
                        <a:t>r</a:t>
                      </a:r>
                      <a:r>
                        <a:rPr lang="es-MX" sz="2000" dirty="0">
                          <a:effectLst/>
                          <a:latin typeface="Calibri"/>
                          <a:ea typeface="Times New Roman"/>
                          <a:cs typeface="Calibri"/>
                        </a:rPr>
                        <a:t>ec</a:t>
                      </a:r>
                      <a:r>
                        <a:rPr lang="es-MX" sz="2000" spc="-5" dirty="0">
                          <a:effectLst/>
                          <a:latin typeface="Calibri"/>
                          <a:ea typeface="Times New Roman"/>
                          <a:cs typeface="Calibri"/>
                        </a:rPr>
                        <a:t>i</a:t>
                      </a:r>
                      <a:r>
                        <a:rPr lang="es-MX" sz="2000" dirty="0">
                          <a:effectLst/>
                          <a:latin typeface="Calibri"/>
                          <a:ea typeface="Times New Roman"/>
                          <a:cs typeface="Calibri"/>
                        </a:rPr>
                        <a:t>o</a:t>
                      </a:r>
                      <a:r>
                        <a:rPr lang="es-MX" sz="2000" spc="15" dirty="0">
                          <a:effectLst/>
                          <a:latin typeface="Calibri"/>
                          <a:ea typeface="Times New Roman"/>
                          <a:cs typeface="Calibri"/>
                        </a:rPr>
                        <a:t> </a:t>
                      </a:r>
                      <a:r>
                        <a:rPr lang="es-MX" sz="2000" dirty="0">
                          <a:effectLst/>
                          <a:latin typeface="Calibri"/>
                          <a:ea typeface="Times New Roman"/>
                          <a:cs typeface="Calibri"/>
                        </a:rPr>
                        <a:t>d</a:t>
                      </a:r>
                      <a:r>
                        <a:rPr lang="es-MX" sz="2000" spc="5" dirty="0">
                          <a:effectLst/>
                          <a:latin typeface="Calibri"/>
                          <a:ea typeface="Times New Roman"/>
                          <a:cs typeface="Calibri"/>
                        </a:rPr>
                        <a:t>e</a:t>
                      </a:r>
                      <a:r>
                        <a:rPr lang="es-MX" sz="2000" dirty="0">
                          <a:effectLst/>
                          <a:latin typeface="Calibri"/>
                          <a:ea typeface="Times New Roman"/>
                          <a:cs typeface="Calibri"/>
                        </a:rPr>
                        <a:t>l</a:t>
                      </a:r>
                      <a:r>
                        <a:rPr lang="es-MX" sz="2000" spc="5" dirty="0">
                          <a:effectLst/>
                          <a:latin typeface="Calibri"/>
                          <a:ea typeface="Times New Roman"/>
                          <a:cs typeface="Calibri"/>
                        </a:rPr>
                        <a:t> </a:t>
                      </a:r>
                      <a:r>
                        <a:rPr lang="es-MX" sz="2000" spc="-40" dirty="0">
                          <a:effectLst/>
                          <a:latin typeface="Calibri"/>
                          <a:ea typeface="Times New Roman"/>
                          <a:cs typeface="Calibri"/>
                        </a:rPr>
                        <a:t>P</a:t>
                      </a:r>
                      <a:r>
                        <a:rPr lang="es-MX" sz="2000" spc="-10" dirty="0">
                          <a:effectLst/>
                          <a:latin typeface="Calibri"/>
                          <a:ea typeface="Times New Roman"/>
                          <a:cs typeface="Calibri"/>
                        </a:rPr>
                        <a:t>e</a:t>
                      </a:r>
                      <a:r>
                        <a:rPr lang="es-MX" sz="2000" dirty="0">
                          <a:effectLst/>
                          <a:latin typeface="Calibri"/>
                          <a:ea typeface="Times New Roman"/>
                          <a:cs typeface="Calibri"/>
                        </a:rPr>
                        <a:t>t</a:t>
                      </a:r>
                      <a:r>
                        <a:rPr lang="es-MX" sz="2000" spc="-30" dirty="0">
                          <a:effectLst/>
                          <a:latin typeface="Calibri"/>
                          <a:ea typeface="Times New Roman"/>
                          <a:cs typeface="Calibri"/>
                        </a:rPr>
                        <a:t>r</a:t>
                      </a:r>
                      <a:r>
                        <a:rPr lang="es-MX" sz="2000" dirty="0">
                          <a:effectLst/>
                          <a:latin typeface="Calibri"/>
                          <a:ea typeface="Times New Roman"/>
                          <a:cs typeface="Calibri"/>
                        </a:rPr>
                        <a:t>ó</a:t>
                      </a:r>
                      <a:r>
                        <a:rPr lang="es-MX" sz="2000" spc="-5" dirty="0">
                          <a:effectLst/>
                          <a:latin typeface="Calibri"/>
                          <a:ea typeface="Times New Roman"/>
                          <a:cs typeface="Calibri"/>
                        </a:rPr>
                        <a:t>l</a:t>
                      </a:r>
                      <a:r>
                        <a:rPr lang="es-MX" sz="2000" dirty="0">
                          <a:effectLst/>
                          <a:latin typeface="Calibri"/>
                          <a:ea typeface="Times New Roman"/>
                          <a:cs typeface="Calibri"/>
                        </a:rPr>
                        <a:t>eo</a:t>
                      </a:r>
                      <a:r>
                        <a:rPr lang="es-MX" sz="2000" spc="15" dirty="0">
                          <a:effectLst/>
                          <a:latin typeface="Calibri"/>
                          <a:ea typeface="Times New Roman"/>
                          <a:cs typeface="Calibri"/>
                        </a:rPr>
                        <a:t> </a:t>
                      </a:r>
                      <a:r>
                        <a:rPr lang="es-MX" sz="2000" dirty="0">
                          <a:effectLst/>
                          <a:latin typeface="Calibri"/>
                          <a:ea typeface="Times New Roman"/>
                          <a:cs typeface="Calibri"/>
                        </a:rPr>
                        <a:t>(D</a:t>
                      </a:r>
                      <a:r>
                        <a:rPr lang="es-MX" sz="2000" spc="-10" dirty="0">
                          <a:effectLst/>
                          <a:latin typeface="Calibri"/>
                          <a:ea typeface="Times New Roman"/>
                          <a:cs typeface="Calibri"/>
                        </a:rPr>
                        <a:t>l</a:t>
                      </a:r>
                      <a:r>
                        <a:rPr lang="es-MX" sz="2000" spc="-5" dirty="0">
                          <a:effectLst/>
                          <a:latin typeface="Calibri"/>
                          <a:ea typeface="Times New Roman"/>
                          <a:cs typeface="Calibri"/>
                        </a:rPr>
                        <a:t>l</a:t>
                      </a:r>
                      <a:r>
                        <a:rPr lang="es-MX" sz="2000" dirty="0">
                          <a:effectLst/>
                          <a:latin typeface="Calibri"/>
                          <a:ea typeface="Times New Roman"/>
                          <a:cs typeface="Calibri"/>
                        </a:rPr>
                        <a:t>s</a:t>
                      </a:r>
                      <a:r>
                        <a:rPr lang="es-MX" sz="2000" spc="30" dirty="0">
                          <a:effectLst/>
                          <a:latin typeface="Calibri"/>
                          <a:ea typeface="Times New Roman"/>
                          <a:cs typeface="Calibri"/>
                        </a:rPr>
                        <a:t> </a:t>
                      </a:r>
                      <a:r>
                        <a:rPr lang="es-MX" sz="2000" dirty="0">
                          <a:effectLst/>
                          <a:latin typeface="Calibri"/>
                          <a:ea typeface="Times New Roman"/>
                          <a:cs typeface="Calibri"/>
                        </a:rPr>
                        <a:t>por barr</a:t>
                      </a:r>
                      <a:r>
                        <a:rPr lang="es-MX" sz="2000" spc="-10" dirty="0">
                          <a:effectLst/>
                          <a:latin typeface="Calibri"/>
                          <a:ea typeface="Times New Roman"/>
                          <a:cs typeface="Calibri"/>
                        </a:rPr>
                        <a:t>i</a:t>
                      </a:r>
                      <a:r>
                        <a:rPr lang="es-MX" sz="2000" spc="-5" dirty="0">
                          <a:effectLst/>
                          <a:latin typeface="Calibri"/>
                          <a:ea typeface="Times New Roman"/>
                          <a:cs typeface="Calibri"/>
                        </a:rPr>
                        <a:t>l</a:t>
                      </a:r>
                      <a:r>
                        <a:rPr lang="es-MX" sz="2000" dirty="0">
                          <a:effectLst/>
                          <a:latin typeface="Calibri"/>
                          <a:ea typeface="Times New Roman"/>
                          <a:cs typeface="Calibri"/>
                        </a:rPr>
                        <a:t>)                     </a:t>
                      </a:r>
                      <a:r>
                        <a:rPr lang="es-MX" sz="2000" spc="75" dirty="0">
                          <a:effectLst/>
                          <a:latin typeface="Calibri"/>
                          <a:ea typeface="Times New Roman"/>
                          <a:cs typeface="Calibri"/>
                        </a:rPr>
                        <a:t> </a:t>
                      </a:r>
                      <a:r>
                        <a:rPr lang="es-MX" sz="2000" dirty="0">
                          <a:effectLst/>
                          <a:latin typeface="Calibri"/>
                          <a:ea typeface="Times New Roman"/>
                          <a:cs typeface="Calibri"/>
                        </a:rPr>
                        <a:t>             </a:t>
                      </a:r>
                      <a:r>
                        <a:rPr lang="es-MX" sz="2000" spc="310" dirty="0">
                          <a:effectLst/>
                          <a:latin typeface="Calibri"/>
                          <a:ea typeface="Times New Roman"/>
                          <a:cs typeface="Calibri"/>
                        </a:rPr>
                        <a:t> 55.00 </a:t>
                      </a:r>
                      <a:endParaRPr lang="es-MX" sz="2000" dirty="0">
                        <a:effectLst/>
                        <a:latin typeface="Calibri"/>
                        <a:ea typeface="Times New Roman"/>
                        <a:cs typeface="Times New Roman"/>
                      </a:endParaRPr>
                    </a:p>
                  </a:txBody>
                  <a:tcPr marL="0" marR="0" marT="0" marB="0">
                    <a:lnL>
                      <a:noFill/>
                    </a:lnL>
                    <a:lnR>
                      <a:noFill/>
                    </a:lnR>
                    <a:lnT>
                      <a:noFill/>
                    </a:lnT>
                    <a:lnB>
                      <a:noFill/>
                    </a:lnB>
                    <a:solidFill>
                      <a:srgbClr val="D0D7E8"/>
                    </a:solidFill>
                  </a:tcPr>
                </a:tc>
                <a:extLst>
                  <a:ext uri="{0D108BD9-81ED-4DB2-BD59-A6C34878D82A}">
                    <a16:rowId xmlns:a16="http://schemas.microsoft.com/office/drawing/2014/main" val="10003"/>
                  </a:ext>
                </a:extLst>
              </a:tr>
              <a:tr h="743551">
                <a:tc>
                  <a:txBody>
                    <a:bodyPr/>
                    <a:lstStyle/>
                    <a:p>
                      <a:pPr marL="91440">
                        <a:lnSpc>
                          <a:spcPct val="115000"/>
                        </a:lnSpc>
                        <a:spcBef>
                          <a:spcPts val="335"/>
                        </a:spcBef>
                        <a:spcAft>
                          <a:spcPts val="0"/>
                        </a:spcAft>
                      </a:pPr>
                      <a:r>
                        <a:rPr lang="es-MX" sz="2000" dirty="0">
                          <a:effectLst/>
                          <a:latin typeface="Calibri"/>
                          <a:ea typeface="Times New Roman"/>
                          <a:cs typeface="Calibri"/>
                        </a:rPr>
                        <a:t>T</a:t>
                      </a:r>
                      <a:r>
                        <a:rPr lang="es-MX" sz="2000" spc="-5" dirty="0">
                          <a:effectLst/>
                          <a:latin typeface="Calibri"/>
                          <a:ea typeface="Times New Roman"/>
                          <a:cs typeface="Calibri"/>
                        </a:rPr>
                        <a:t>i</a:t>
                      </a:r>
                      <a:r>
                        <a:rPr lang="es-MX" sz="2000" dirty="0">
                          <a:effectLst/>
                          <a:latin typeface="Calibri"/>
                          <a:ea typeface="Times New Roman"/>
                          <a:cs typeface="Calibri"/>
                        </a:rPr>
                        <a:t>po </a:t>
                      </a:r>
                      <a:r>
                        <a:rPr lang="es-MX" sz="2000" spc="5" dirty="0">
                          <a:effectLst/>
                          <a:latin typeface="Calibri"/>
                          <a:ea typeface="Times New Roman"/>
                          <a:cs typeface="Calibri"/>
                        </a:rPr>
                        <a:t>d</a:t>
                      </a:r>
                      <a:r>
                        <a:rPr lang="es-MX" sz="2000" dirty="0">
                          <a:effectLst/>
                          <a:latin typeface="Calibri"/>
                          <a:ea typeface="Times New Roman"/>
                          <a:cs typeface="Calibri"/>
                        </a:rPr>
                        <a:t>e</a:t>
                      </a:r>
                      <a:r>
                        <a:rPr lang="es-MX" sz="2000" spc="15" dirty="0">
                          <a:effectLst/>
                          <a:latin typeface="Calibri"/>
                          <a:ea typeface="Times New Roman"/>
                          <a:cs typeface="Calibri"/>
                        </a:rPr>
                        <a:t> </a:t>
                      </a:r>
                      <a:r>
                        <a:rPr lang="es-MX" sz="2000" spc="-20" dirty="0">
                          <a:effectLst/>
                          <a:latin typeface="Calibri"/>
                          <a:ea typeface="Times New Roman"/>
                          <a:cs typeface="Calibri"/>
                        </a:rPr>
                        <a:t>c</a:t>
                      </a:r>
                      <a:r>
                        <a:rPr lang="es-MX" sz="2000" dirty="0">
                          <a:effectLst/>
                          <a:latin typeface="Calibri"/>
                          <a:ea typeface="Times New Roman"/>
                          <a:cs typeface="Calibri"/>
                        </a:rPr>
                        <a:t>am</a:t>
                      </a:r>
                      <a:r>
                        <a:rPr lang="es-MX" sz="2000" spc="5" dirty="0">
                          <a:effectLst/>
                          <a:latin typeface="Calibri"/>
                          <a:ea typeface="Times New Roman"/>
                          <a:cs typeface="Calibri"/>
                        </a:rPr>
                        <a:t>b</a:t>
                      </a:r>
                      <a:r>
                        <a:rPr lang="es-MX" sz="2000" spc="-5" dirty="0">
                          <a:effectLst/>
                          <a:latin typeface="Calibri"/>
                          <a:ea typeface="Times New Roman"/>
                          <a:cs typeface="Calibri"/>
                        </a:rPr>
                        <a:t>i</a:t>
                      </a:r>
                      <a:r>
                        <a:rPr lang="es-MX" sz="2000" dirty="0">
                          <a:effectLst/>
                          <a:latin typeface="Calibri"/>
                          <a:ea typeface="Times New Roman"/>
                          <a:cs typeface="Calibri"/>
                        </a:rPr>
                        <a:t>o</a:t>
                      </a:r>
                      <a:r>
                        <a:rPr lang="es-MX" sz="2000" spc="10" dirty="0">
                          <a:effectLst/>
                          <a:latin typeface="Calibri"/>
                          <a:ea typeface="Times New Roman"/>
                          <a:cs typeface="Calibri"/>
                        </a:rPr>
                        <a:t> </a:t>
                      </a:r>
                      <a:r>
                        <a:rPr lang="es-MX" sz="2000" dirty="0">
                          <a:effectLst/>
                          <a:latin typeface="Calibri"/>
                          <a:ea typeface="Times New Roman"/>
                          <a:cs typeface="Calibri"/>
                        </a:rPr>
                        <a:t>p</a:t>
                      </a:r>
                      <a:r>
                        <a:rPr lang="es-MX" sz="2000" spc="-25" dirty="0">
                          <a:effectLst/>
                          <a:latin typeface="Calibri"/>
                          <a:ea typeface="Times New Roman"/>
                          <a:cs typeface="Calibri"/>
                        </a:rPr>
                        <a:t>r</a:t>
                      </a:r>
                      <a:r>
                        <a:rPr lang="es-MX" sz="2000" dirty="0">
                          <a:effectLst/>
                          <a:latin typeface="Calibri"/>
                          <a:ea typeface="Times New Roman"/>
                          <a:cs typeface="Calibri"/>
                        </a:rPr>
                        <a:t>ome</a:t>
                      </a:r>
                      <a:r>
                        <a:rPr lang="es-MX" sz="2000" spc="5" dirty="0">
                          <a:effectLst/>
                          <a:latin typeface="Calibri"/>
                          <a:ea typeface="Times New Roman"/>
                          <a:cs typeface="Calibri"/>
                        </a:rPr>
                        <a:t>d</a:t>
                      </a:r>
                      <a:r>
                        <a:rPr lang="es-MX" sz="2000" spc="-5" dirty="0">
                          <a:effectLst/>
                          <a:latin typeface="Calibri"/>
                          <a:ea typeface="Times New Roman"/>
                          <a:cs typeface="Calibri"/>
                        </a:rPr>
                        <a:t>i</a:t>
                      </a:r>
                      <a:r>
                        <a:rPr lang="es-MX" sz="2000" dirty="0">
                          <a:effectLst/>
                          <a:latin typeface="Calibri"/>
                          <a:ea typeface="Times New Roman"/>
                          <a:cs typeface="Calibri"/>
                        </a:rPr>
                        <a:t>o                                                     </a:t>
                      </a:r>
                      <a:r>
                        <a:rPr lang="es-MX" sz="2000" spc="125" dirty="0">
                          <a:effectLst/>
                          <a:latin typeface="Calibri"/>
                          <a:ea typeface="Times New Roman"/>
                          <a:cs typeface="Calibri"/>
                        </a:rPr>
                        <a:t> 20.00</a:t>
                      </a:r>
                      <a:endParaRPr lang="es-MX" sz="2000" dirty="0">
                        <a:effectLst/>
                        <a:latin typeface="Calibri"/>
                        <a:ea typeface="Times New Roman"/>
                        <a:cs typeface="Times New Roman"/>
                      </a:endParaRPr>
                    </a:p>
                  </a:txBody>
                  <a:tcPr marL="0" marR="0" marT="0" marB="0">
                    <a:lnL>
                      <a:noFill/>
                    </a:lnL>
                    <a:lnR>
                      <a:noFill/>
                    </a:lnR>
                    <a:lnT>
                      <a:noFill/>
                    </a:lnT>
                    <a:lnB>
                      <a:noFill/>
                    </a:lnB>
                    <a:solidFill>
                      <a:srgbClr val="D0D7E8"/>
                    </a:solidFill>
                  </a:tcPr>
                </a:tc>
                <a:extLst>
                  <a:ext uri="{0D108BD9-81ED-4DB2-BD59-A6C34878D82A}">
                    <a16:rowId xmlns:a16="http://schemas.microsoft.com/office/drawing/2014/main" val="10004"/>
                  </a:ext>
                </a:extLst>
              </a:tr>
              <a:tr h="544060">
                <a:tc>
                  <a:txBody>
                    <a:bodyPr/>
                    <a:lstStyle/>
                    <a:p>
                      <a:pPr marL="91440">
                        <a:lnSpc>
                          <a:spcPct val="115000"/>
                        </a:lnSpc>
                        <a:spcBef>
                          <a:spcPts val="335"/>
                        </a:spcBef>
                        <a:spcAft>
                          <a:spcPts val="0"/>
                        </a:spcAft>
                      </a:pPr>
                      <a:endParaRPr lang="es-MX" sz="1100" dirty="0">
                        <a:solidFill>
                          <a:schemeClr val="tx1"/>
                        </a:solidFill>
                        <a:effectLst/>
                        <a:latin typeface="Calibri"/>
                        <a:ea typeface="Times New Roman"/>
                        <a:cs typeface="Times New Roman"/>
                      </a:endParaRPr>
                    </a:p>
                  </a:txBody>
                  <a:tcPr marL="0" marR="0" marT="0" marB="0">
                    <a:lnL>
                      <a:noFill/>
                    </a:lnL>
                    <a:lnR>
                      <a:noFill/>
                    </a:lnR>
                    <a:lnT>
                      <a:noFill/>
                    </a:lnT>
                    <a:lnB>
                      <a:noFill/>
                    </a:lnB>
                    <a:solidFill>
                      <a:srgbClr val="E9ECF4"/>
                    </a:solidFill>
                  </a:tcPr>
                </a:tc>
                <a:extLst>
                  <a:ext uri="{0D108BD9-81ED-4DB2-BD59-A6C34878D82A}">
                    <a16:rowId xmlns:a16="http://schemas.microsoft.com/office/drawing/2014/main" val="10005"/>
                  </a:ext>
                </a:extLst>
              </a:tr>
            </a:tbl>
          </a:graphicData>
        </a:graphic>
      </p:graphicFrame>
      <p:sp>
        <p:nvSpPr>
          <p:cNvPr id="3" name="2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10</a:t>
            </a:fld>
            <a:endParaRPr lang="es-ES" altLang="es-MX"/>
          </a:p>
        </p:txBody>
      </p:sp>
    </p:spTree>
    <p:extLst>
      <p:ext uri="{BB962C8B-B14F-4D97-AF65-F5344CB8AC3E}">
        <p14:creationId xmlns:p14="http://schemas.microsoft.com/office/powerpoint/2010/main" val="1197974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0" y="0"/>
            <a:ext cx="12102907" cy="6858000"/>
          </a:xfrm>
          <a:prstGeom prst="rect">
            <a:avLst/>
          </a:prstGeom>
        </p:spPr>
      </p:pic>
      <p:sp>
        <p:nvSpPr>
          <p:cNvPr id="2" name="1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11</a:t>
            </a:fld>
            <a:endParaRPr lang="es-ES" altLang="es-MX"/>
          </a:p>
        </p:txBody>
      </p:sp>
    </p:spTree>
    <p:extLst>
      <p:ext uri="{BB962C8B-B14F-4D97-AF65-F5344CB8AC3E}">
        <p14:creationId xmlns:p14="http://schemas.microsoft.com/office/powerpoint/2010/main" val="3094890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0D6E833-ADF0-4AB8-B7AC-9DB295667DE5}"/>
              </a:ext>
            </a:extLst>
          </p:cNvPr>
          <p:cNvSpPr txBox="1"/>
          <p:nvPr/>
        </p:nvSpPr>
        <p:spPr>
          <a:xfrm>
            <a:off x="4089554" y="1470454"/>
            <a:ext cx="184707" cy="369332"/>
          </a:xfrm>
          <a:prstGeom prst="rect">
            <a:avLst/>
          </a:prstGeom>
          <a:noFill/>
        </p:spPr>
        <p:txBody>
          <a:bodyPr wrap="none" rtlCol="0">
            <a:spAutoFit/>
          </a:bodyPr>
          <a:lstStyle/>
          <a:p>
            <a:endParaRPr lang="es-MX" dirty="0"/>
          </a:p>
        </p:txBody>
      </p:sp>
      <p:graphicFrame>
        <p:nvGraphicFramePr>
          <p:cNvPr id="7" name="Diagrama 6">
            <a:extLst>
              <a:ext uri="{FF2B5EF4-FFF2-40B4-BE49-F238E27FC236}">
                <a16:creationId xmlns:a16="http://schemas.microsoft.com/office/drawing/2014/main" id="{FF746B09-7D87-41D9-9F27-BE60B23D70DB}"/>
              </a:ext>
            </a:extLst>
          </p:cNvPr>
          <p:cNvGraphicFramePr/>
          <p:nvPr>
            <p:extLst/>
          </p:nvPr>
        </p:nvGraphicFramePr>
        <p:xfrm>
          <a:off x="1165043" y="1277116"/>
          <a:ext cx="3453950" cy="4050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CuadroTexto 13">
            <a:extLst>
              <a:ext uri="{FF2B5EF4-FFF2-40B4-BE49-F238E27FC236}">
                <a16:creationId xmlns:a16="http://schemas.microsoft.com/office/drawing/2014/main" id="{E2054FB5-9C3F-4945-A8EA-AFFCB7486C45}"/>
              </a:ext>
            </a:extLst>
          </p:cNvPr>
          <p:cNvSpPr txBox="1"/>
          <p:nvPr/>
        </p:nvSpPr>
        <p:spPr>
          <a:xfrm>
            <a:off x="2083930" y="148929"/>
            <a:ext cx="1780451" cy="523220"/>
          </a:xfrm>
          <a:prstGeom prst="rect">
            <a:avLst/>
          </a:prstGeom>
          <a:noFill/>
        </p:spPr>
        <p:txBody>
          <a:bodyPr wrap="square" rtlCol="0">
            <a:spAutoFit/>
          </a:bodyPr>
          <a:lstStyle/>
          <a:p>
            <a:pPr algn="ctr"/>
            <a:r>
              <a:rPr lang="es-MX" sz="2800" b="1" dirty="0"/>
              <a:t>LIF 2018</a:t>
            </a:r>
          </a:p>
        </p:txBody>
      </p:sp>
      <p:graphicFrame>
        <p:nvGraphicFramePr>
          <p:cNvPr id="16" name="Diagrama 15">
            <a:extLst>
              <a:ext uri="{FF2B5EF4-FFF2-40B4-BE49-F238E27FC236}">
                <a16:creationId xmlns:a16="http://schemas.microsoft.com/office/drawing/2014/main" id="{DA867357-72CD-43CF-9932-A819DC47651C}"/>
              </a:ext>
            </a:extLst>
          </p:cNvPr>
          <p:cNvGraphicFramePr/>
          <p:nvPr>
            <p:extLst/>
          </p:nvPr>
        </p:nvGraphicFramePr>
        <p:xfrm>
          <a:off x="7571420" y="1277116"/>
          <a:ext cx="3453950" cy="40500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6" name="CuadroTexto 25">
            <a:extLst>
              <a:ext uri="{FF2B5EF4-FFF2-40B4-BE49-F238E27FC236}">
                <a16:creationId xmlns:a16="http://schemas.microsoft.com/office/drawing/2014/main" id="{A944F064-47F5-439D-B3E3-BE1AC9F2094E}"/>
              </a:ext>
            </a:extLst>
          </p:cNvPr>
          <p:cNvSpPr txBox="1"/>
          <p:nvPr/>
        </p:nvSpPr>
        <p:spPr>
          <a:xfrm>
            <a:off x="1364455" y="1655120"/>
            <a:ext cx="840150" cy="954107"/>
          </a:xfrm>
          <a:prstGeom prst="rect">
            <a:avLst/>
          </a:prstGeom>
          <a:noFill/>
        </p:spPr>
        <p:txBody>
          <a:bodyPr wrap="square" rtlCol="0">
            <a:spAutoFit/>
          </a:bodyPr>
          <a:lstStyle/>
          <a:p>
            <a:r>
              <a:rPr lang="es-MX" sz="2800" dirty="0"/>
              <a:t>I.S.R</a:t>
            </a:r>
          </a:p>
        </p:txBody>
      </p:sp>
      <p:sp>
        <p:nvSpPr>
          <p:cNvPr id="28" name="CuadroTexto 27">
            <a:extLst>
              <a:ext uri="{FF2B5EF4-FFF2-40B4-BE49-F238E27FC236}">
                <a16:creationId xmlns:a16="http://schemas.microsoft.com/office/drawing/2014/main" id="{4CDFDD8B-F449-4B0E-BBA3-EDE1E8BDF936}"/>
              </a:ext>
            </a:extLst>
          </p:cNvPr>
          <p:cNvSpPr txBox="1"/>
          <p:nvPr/>
        </p:nvSpPr>
        <p:spPr>
          <a:xfrm>
            <a:off x="1364455" y="3071304"/>
            <a:ext cx="840150" cy="954107"/>
          </a:xfrm>
          <a:prstGeom prst="rect">
            <a:avLst/>
          </a:prstGeom>
          <a:noFill/>
        </p:spPr>
        <p:txBody>
          <a:bodyPr wrap="square" rtlCol="0">
            <a:spAutoFit/>
          </a:bodyPr>
          <a:lstStyle/>
          <a:p>
            <a:r>
              <a:rPr lang="es-MX" sz="2800" dirty="0"/>
              <a:t>I.V.A</a:t>
            </a:r>
          </a:p>
        </p:txBody>
      </p:sp>
      <p:sp>
        <p:nvSpPr>
          <p:cNvPr id="29" name="CuadroTexto 28">
            <a:extLst>
              <a:ext uri="{FF2B5EF4-FFF2-40B4-BE49-F238E27FC236}">
                <a16:creationId xmlns:a16="http://schemas.microsoft.com/office/drawing/2014/main" id="{3D1A994D-7DB1-40EC-935B-A55572D6F71E}"/>
              </a:ext>
            </a:extLst>
          </p:cNvPr>
          <p:cNvSpPr txBox="1"/>
          <p:nvPr/>
        </p:nvSpPr>
        <p:spPr>
          <a:xfrm>
            <a:off x="1260403" y="4406332"/>
            <a:ext cx="1048251" cy="954107"/>
          </a:xfrm>
          <a:prstGeom prst="rect">
            <a:avLst/>
          </a:prstGeom>
          <a:noFill/>
        </p:spPr>
        <p:txBody>
          <a:bodyPr wrap="square" rtlCol="0">
            <a:spAutoFit/>
          </a:bodyPr>
          <a:lstStyle/>
          <a:p>
            <a:r>
              <a:rPr lang="es-MX" sz="2800" dirty="0"/>
              <a:t>I.E.P.S</a:t>
            </a:r>
          </a:p>
        </p:txBody>
      </p:sp>
      <p:sp>
        <p:nvSpPr>
          <p:cNvPr id="31" name="CuadroTexto 30">
            <a:extLst>
              <a:ext uri="{FF2B5EF4-FFF2-40B4-BE49-F238E27FC236}">
                <a16:creationId xmlns:a16="http://schemas.microsoft.com/office/drawing/2014/main" id="{296E13B6-FA52-4BD8-994F-1ECDDEA8E9E5}"/>
              </a:ext>
            </a:extLst>
          </p:cNvPr>
          <p:cNvSpPr txBox="1"/>
          <p:nvPr/>
        </p:nvSpPr>
        <p:spPr>
          <a:xfrm>
            <a:off x="2710380" y="1704938"/>
            <a:ext cx="1543773" cy="461665"/>
          </a:xfrm>
          <a:prstGeom prst="rect">
            <a:avLst/>
          </a:prstGeom>
          <a:noFill/>
        </p:spPr>
        <p:txBody>
          <a:bodyPr wrap="square" rtlCol="0">
            <a:spAutoFit/>
          </a:bodyPr>
          <a:lstStyle/>
          <a:p>
            <a:r>
              <a:rPr lang="es-MX" sz="2400" dirty="0"/>
              <a:t>1,566,187</a:t>
            </a:r>
          </a:p>
        </p:txBody>
      </p:sp>
      <p:sp>
        <p:nvSpPr>
          <p:cNvPr id="32" name="CuadroTexto 31">
            <a:extLst>
              <a:ext uri="{FF2B5EF4-FFF2-40B4-BE49-F238E27FC236}">
                <a16:creationId xmlns:a16="http://schemas.microsoft.com/office/drawing/2014/main" id="{C886DC20-C84B-4A67-B937-855816B7F901}"/>
              </a:ext>
            </a:extLst>
          </p:cNvPr>
          <p:cNvSpPr txBox="1"/>
          <p:nvPr/>
        </p:nvSpPr>
        <p:spPr>
          <a:xfrm>
            <a:off x="2974156" y="3071305"/>
            <a:ext cx="1642614" cy="461665"/>
          </a:xfrm>
          <a:prstGeom prst="rect">
            <a:avLst/>
          </a:prstGeom>
          <a:noFill/>
        </p:spPr>
        <p:txBody>
          <a:bodyPr wrap="square" rtlCol="0">
            <a:spAutoFit/>
          </a:bodyPr>
          <a:lstStyle/>
          <a:p>
            <a:r>
              <a:rPr lang="es-MX" sz="2400" dirty="0"/>
              <a:t>876,936</a:t>
            </a:r>
          </a:p>
        </p:txBody>
      </p:sp>
      <p:sp>
        <p:nvSpPr>
          <p:cNvPr id="33" name="CuadroTexto 32">
            <a:extLst>
              <a:ext uri="{FF2B5EF4-FFF2-40B4-BE49-F238E27FC236}">
                <a16:creationId xmlns:a16="http://schemas.microsoft.com/office/drawing/2014/main" id="{68AAD3DD-E3A5-4F90-B42C-01576CF2BC77}"/>
              </a:ext>
            </a:extLst>
          </p:cNvPr>
          <p:cNvSpPr txBox="1"/>
          <p:nvPr/>
        </p:nvSpPr>
        <p:spPr>
          <a:xfrm>
            <a:off x="2974156" y="4441490"/>
            <a:ext cx="1543773" cy="461665"/>
          </a:xfrm>
          <a:prstGeom prst="rect">
            <a:avLst/>
          </a:prstGeom>
          <a:noFill/>
        </p:spPr>
        <p:txBody>
          <a:bodyPr wrap="square" rtlCol="0">
            <a:spAutoFit/>
          </a:bodyPr>
          <a:lstStyle/>
          <a:p>
            <a:r>
              <a:rPr lang="es-MX" sz="2400" dirty="0"/>
              <a:t>421,777</a:t>
            </a:r>
          </a:p>
        </p:txBody>
      </p:sp>
      <p:sp>
        <p:nvSpPr>
          <p:cNvPr id="35" name="CuadroTexto 34">
            <a:extLst>
              <a:ext uri="{FF2B5EF4-FFF2-40B4-BE49-F238E27FC236}">
                <a16:creationId xmlns:a16="http://schemas.microsoft.com/office/drawing/2014/main" id="{81F82F00-C927-4430-93B0-564BE9D52A8C}"/>
              </a:ext>
            </a:extLst>
          </p:cNvPr>
          <p:cNvSpPr txBox="1"/>
          <p:nvPr/>
        </p:nvSpPr>
        <p:spPr>
          <a:xfrm>
            <a:off x="9781949" y="1643384"/>
            <a:ext cx="1243422" cy="461665"/>
          </a:xfrm>
          <a:prstGeom prst="rect">
            <a:avLst/>
          </a:prstGeom>
          <a:noFill/>
        </p:spPr>
        <p:txBody>
          <a:bodyPr wrap="square" rtlCol="0">
            <a:spAutoFit/>
          </a:bodyPr>
          <a:lstStyle/>
          <a:p>
            <a:r>
              <a:rPr lang="es-MX" sz="2400" dirty="0"/>
              <a:t>11.89%</a:t>
            </a:r>
          </a:p>
        </p:txBody>
      </p:sp>
      <p:sp>
        <p:nvSpPr>
          <p:cNvPr id="36" name="CuadroTexto 35">
            <a:extLst>
              <a:ext uri="{FF2B5EF4-FFF2-40B4-BE49-F238E27FC236}">
                <a16:creationId xmlns:a16="http://schemas.microsoft.com/office/drawing/2014/main" id="{433E7BA8-A628-48FC-BD38-D90D7A7FF6F0}"/>
              </a:ext>
            </a:extLst>
          </p:cNvPr>
          <p:cNvSpPr txBox="1"/>
          <p:nvPr/>
        </p:nvSpPr>
        <p:spPr>
          <a:xfrm>
            <a:off x="9897347" y="3071305"/>
            <a:ext cx="1158374" cy="830997"/>
          </a:xfrm>
          <a:prstGeom prst="rect">
            <a:avLst/>
          </a:prstGeom>
          <a:noFill/>
        </p:spPr>
        <p:txBody>
          <a:bodyPr wrap="square" rtlCol="0">
            <a:spAutoFit/>
          </a:bodyPr>
          <a:lstStyle/>
          <a:p>
            <a:r>
              <a:rPr lang="es-MX" sz="2400" dirty="0"/>
              <a:t>13.49%</a:t>
            </a:r>
          </a:p>
        </p:txBody>
      </p:sp>
      <p:sp>
        <p:nvSpPr>
          <p:cNvPr id="37" name="CuadroTexto 36">
            <a:extLst>
              <a:ext uri="{FF2B5EF4-FFF2-40B4-BE49-F238E27FC236}">
                <a16:creationId xmlns:a16="http://schemas.microsoft.com/office/drawing/2014/main" id="{8E37C223-5637-4BFE-ABD8-57A3E5A19853}"/>
              </a:ext>
            </a:extLst>
          </p:cNvPr>
          <p:cNvSpPr txBox="1"/>
          <p:nvPr/>
        </p:nvSpPr>
        <p:spPr>
          <a:xfrm>
            <a:off x="9860391" y="4407785"/>
            <a:ext cx="1048251" cy="461665"/>
          </a:xfrm>
          <a:prstGeom prst="rect">
            <a:avLst/>
          </a:prstGeom>
          <a:noFill/>
        </p:spPr>
        <p:txBody>
          <a:bodyPr wrap="square" rtlCol="0">
            <a:spAutoFit/>
          </a:bodyPr>
          <a:lstStyle/>
          <a:p>
            <a:r>
              <a:rPr lang="es-MX" sz="2400" dirty="0"/>
              <a:t>3.82%</a:t>
            </a:r>
          </a:p>
        </p:txBody>
      </p:sp>
      <p:sp>
        <p:nvSpPr>
          <p:cNvPr id="40" name="CuadroTexto 39">
            <a:extLst>
              <a:ext uri="{FF2B5EF4-FFF2-40B4-BE49-F238E27FC236}">
                <a16:creationId xmlns:a16="http://schemas.microsoft.com/office/drawing/2014/main" id="{CC3DDFD9-9D44-44C3-8AF1-1BA70F1942DD}"/>
              </a:ext>
            </a:extLst>
          </p:cNvPr>
          <p:cNvSpPr txBox="1"/>
          <p:nvPr/>
        </p:nvSpPr>
        <p:spPr>
          <a:xfrm>
            <a:off x="7943227" y="1704938"/>
            <a:ext cx="1668552" cy="461665"/>
          </a:xfrm>
          <a:prstGeom prst="rect">
            <a:avLst/>
          </a:prstGeom>
          <a:noFill/>
        </p:spPr>
        <p:txBody>
          <a:bodyPr wrap="square" rtlCol="0">
            <a:spAutoFit/>
          </a:bodyPr>
          <a:lstStyle/>
          <a:p>
            <a:r>
              <a:rPr lang="es-MX" sz="2400" dirty="0"/>
              <a:t>1,752,500</a:t>
            </a:r>
          </a:p>
        </p:txBody>
      </p:sp>
      <p:sp>
        <p:nvSpPr>
          <p:cNvPr id="41" name="CuadroTexto 40">
            <a:extLst>
              <a:ext uri="{FF2B5EF4-FFF2-40B4-BE49-F238E27FC236}">
                <a16:creationId xmlns:a16="http://schemas.microsoft.com/office/drawing/2014/main" id="{FBC05B0E-30CE-4B99-8EE8-5F0DADE65BF6}"/>
              </a:ext>
            </a:extLst>
          </p:cNvPr>
          <p:cNvSpPr txBox="1"/>
          <p:nvPr/>
        </p:nvSpPr>
        <p:spPr>
          <a:xfrm>
            <a:off x="8068006" y="3071304"/>
            <a:ext cx="1543773" cy="461665"/>
          </a:xfrm>
          <a:prstGeom prst="rect">
            <a:avLst/>
          </a:prstGeom>
          <a:noFill/>
        </p:spPr>
        <p:txBody>
          <a:bodyPr wrap="square" rtlCol="0">
            <a:spAutoFit/>
          </a:bodyPr>
          <a:lstStyle/>
          <a:p>
            <a:r>
              <a:rPr lang="es-MX" sz="2400" dirty="0"/>
              <a:t>995,203</a:t>
            </a:r>
          </a:p>
        </p:txBody>
      </p:sp>
      <p:sp>
        <p:nvSpPr>
          <p:cNvPr id="42" name="CuadroTexto 41">
            <a:extLst>
              <a:ext uri="{FF2B5EF4-FFF2-40B4-BE49-F238E27FC236}">
                <a16:creationId xmlns:a16="http://schemas.microsoft.com/office/drawing/2014/main" id="{A0B664A8-0D68-4D9F-9BAB-0B15B8DC81AD}"/>
              </a:ext>
            </a:extLst>
          </p:cNvPr>
          <p:cNvSpPr txBox="1"/>
          <p:nvPr/>
        </p:nvSpPr>
        <p:spPr>
          <a:xfrm>
            <a:off x="8068006" y="4441490"/>
            <a:ext cx="1543773" cy="461665"/>
          </a:xfrm>
          <a:prstGeom prst="rect">
            <a:avLst/>
          </a:prstGeom>
          <a:noFill/>
        </p:spPr>
        <p:txBody>
          <a:bodyPr wrap="square" rtlCol="0">
            <a:spAutoFit/>
          </a:bodyPr>
          <a:lstStyle/>
          <a:p>
            <a:r>
              <a:rPr lang="es-MX" sz="2400" dirty="0"/>
              <a:t>437,901</a:t>
            </a:r>
          </a:p>
        </p:txBody>
      </p:sp>
      <p:sp>
        <p:nvSpPr>
          <p:cNvPr id="43" name="CuadroTexto 42">
            <a:extLst>
              <a:ext uri="{FF2B5EF4-FFF2-40B4-BE49-F238E27FC236}">
                <a16:creationId xmlns:a16="http://schemas.microsoft.com/office/drawing/2014/main" id="{0B1D1170-F409-4745-AB38-74A3388D3271}"/>
              </a:ext>
            </a:extLst>
          </p:cNvPr>
          <p:cNvSpPr txBox="1"/>
          <p:nvPr/>
        </p:nvSpPr>
        <p:spPr>
          <a:xfrm>
            <a:off x="8326035" y="152583"/>
            <a:ext cx="1780451" cy="954107"/>
          </a:xfrm>
          <a:prstGeom prst="rect">
            <a:avLst/>
          </a:prstGeom>
          <a:noFill/>
        </p:spPr>
        <p:txBody>
          <a:bodyPr wrap="square" rtlCol="0">
            <a:spAutoFit/>
          </a:bodyPr>
          <a:lstStyle/>
          <a:p>
            <a:pPr algn="ctr"/>
            <a:r>
              <a:rPr lang="es-MX" sz="2800" b="1" dirty="0"/>
              <a:t>LIF 2019</a:t>
            </a:r>
          </a:p>
          <a:p>
            <a:pPr algn="ctr"/>
            <a:endParaRPr lang="es-MX" sz="2800" b="1" dirty="0"/>
          </a:p>
        </p:txBody>
      </p:sp>
      <p:sp>
        <p:nvSpPr>
          <p:cNvPr id="2" name="1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12</a:t>
            </a:fld>
            <a:endParaRPr lang="es-ES" altLang="es-MX"/>
          </a:p>
        </p:txBody>
      </p:sp>
    </p:spTree>
    <p:extLst>
      <p:ext uri="{BB962C8B-B14F-4D97-AF65-F5344CB8AC3E}">
        <p14:creationId xmlns:p14="http://schemas.microsoft.com/office/powerpoint/2010/main" val="1849528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838091" y="365126"/>
            <a:ext cx="10514231" cy="648863"/>
          </a:xfrm>
        </p:spPr>
        <p:txBody>
          <a:bodyPr>
            <a:normAutofit fontScale="90000"/>
          </a:bodyPr>
          <a:lstStyle/>
          <a:p>
            <a:pPr algn="ctr"/>
            <a:r>
              <a:rPr lang="es-MX" dirty="0"/>
              <a:t>RECARGOS</a:t>
            </a:r>
          </a:p>
        </p:txBody>
      </p:sp>
      <p:sp>
        <p:nvSpPr>
          <p:cNvPr id="7" name="6 Marcador de contenido"/>
          <p:cNvSpPr>
            <a:spLocks noGrp="1"/>
          </p:cNvSpPr>
          <p:nvPr>
            <p:ph idx="1"/>
          </p:nvPr>
        </p:nvSpPr>
        <p:spPr>
          <a:xfrm>
            <a:off x="838091" y="1481071"/>
            <a:ext cx="10514231" cy="5046479"/>
          </a:xfrm>
        </p:spPr>
        <p:txBody>
          <a:bodyPr>
            <a:normAutofit lnSpcReduction="10000"/>
          </a:bodyPr>
          <a:lstStyle/>
          <a:p>
            <a:pPr marL="0" indent="0" algn="just">
              <a:buNone/>
            </a:pPr>
            <a:r>
              <a:rPr lang="es-MX" dirty="0">
                <a:latin typeface="Arial" pitchFamily="34" charset="0"/>
                <a:cs typeface="Arial" pitchFamily="34" charset="0"/>
              </a:rPr>
              <a:t>Art. 8 LIF. En los casos de prórroga para el pago de créditos fiscales se causarán recargos:</a:t>
            </a:r>
          </a:p>
          <a:p>
            <a:pPr algn="just"/>
            <a:endParaRPr lang="es-MX" dirty="0">
              <a:latin typeface="Arial" pitchFamily="34" charset="0"/>
              <a:cs typeface="Arial" pitchFamily="34" charset="0"/>
            </a:endParaRPr>
          </a:p>
          <a:p>
            <a:pPr marL="0" indent="0" algn="just">
              <a:buNone/>
            </a:pPr>
            <a:r>
              <a:rPr lang="es-MX" dirty="0">
                <a:latin typeface="Arial" pitchFamily="34" charset="0"/>
                <a:cs typeface="Arial" pitchFamily="34" charset="0"/>
              </a:rPr>
              <a:t>I.- 0.98 % mensual sobre los saldos insolutos.</a:t>
            </a:r>
          </a:p>
          <a:p>
            <a:pPr marL="0" indent="0" algn="just">
              <a:buNone/>
            </a:pPr>
            <a:r>
              <a:rPr lang="es-MX" dirty="0">
                <a:latin typeface="Arial" pitchFamily="34" charset="0"/>
                <a:cs typeface="Arial" pitchFamily="34" charset="0"/>
              </a:rPr>
              <a:t>II.-Pagos en parcialidades hasta 12 meses, tasa 1.26% mensual.</a:t>
            </a:r>
          </a:p>
          <a:p>
            <a:pPr algn="just">
              <a:buFont typeface="Wingdings" pitchFamily="2" charset="2"/>
              <a:buChar char="Ø"/>
            </a:pPr>
            <a:r>
              <a:rPr lang="es-MX" dirty="0">
                <a:latin typeface="Arial" pitchFamily="34" charset="0"/>
                <a:cs typeface="Arial" pitchFamily="34" charset="0"/>
              </a:rPr>
              <a:t>Parcialidades más  de  12  y  hasta  24  meses,  tasa  1.53% mensual.</a:t>
            </a:r>
          </a:p>
          <a:p>
            <a:pPr algn="just">
              <a:buFont typeface="Wingdings" pitchFamily="2" charset="2"/>
              <a:buChar char="Ø"/>
            </a:pPr>
            <a:r>
              <a:rPr lang="es-MX" dirty="0">
                <a:latin typeface="Arial" pitchFamily="34" charset="0"/>
                <a:cs typeface="Arial" pitchFamily="34" charset="0"/>
              </a:rPr>
              <a:t>Parcialidades superiores a 24 meses, tasa 1.82% mensual.</a:t>
            </a:r>
          </a:p>
          <a:p>
            <a:endParaRPr lang="es-MX" dirty="0"/>
          </a:p>
        </p:txBody>
      </p:sp>
      <p:pic>
        <p:nvPicPr>
          <p:cNvPr id="3" name="Imagen 2"/>
          <p:cNvPicPr>
            <a:picLocks noChangeAspect="1"/>
          </p:cNvPicPr>
          <p:nvPr/>
        </p:nvPicPr>
        <p:blipFill>
          <a:blip r:embed="rId2"/>
          <a:stretch>
            <a:fillRect/>
          </a:stretch>
        </p:blipFill>
        <p:spPr>
          <a:xfrm>
            <a:off x="8357302" y="1931831"/>
            <a:ext cx="2871614" cy="1427252"/>
          </a:xfrm>
          <a:prstGeom prst="rect">
            <a:avLst/>
          </a:prstGeom>
        </p:spPr>
      </p:pic>
      <p:sp>
        <p:nvSpPr>
          <p:cNvPr id="2" name="1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13</a:t>
            </a:fld>
            <a:endParaRPr lang="es-ES" altLang="es-MX"/>
          </a:p>
        </p:txBody>
      </p:sp>
    </p:spTree>
    <p:extLst>
      <p:ext uri="{BB962C8B-B14F-4D97-AF65-F5344CB8AC3E}">
        <p14:creationId xmlns:p14="http://schemas.microsoft.com/office/powerpoint/2010/main" val="1667738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48189285"/>
              </p:ext>
            </p:extLst>
          </p:nvPr>
        </p:nvGraphicFramePr>
        <p:xfrm>
          <a:off x="815869" y="1068389"/>
          <a:ext cx="8560802" cy="3990977"/>
        </p:xfrm>
        <a:graphic>
          <a:graphicData uri="http://schemas.openxmlformats.org/drawingml/2006/table">
            <a:tbl>
              <a:tblPr firstRow="1" bandRow="1">
                <a:tableStyleId>{5C22544A-7EE6-4342-B048-85BDC9FD1C3A}</a:tableStyleId>
              </a:tblPr>
              <a:tblGrid>
                <a:gridCol w="6021134">
                  <a:extLst>
                    <a:ext uri="{9D8B030D-6E8A-4147-A177-3AD203B41FA5}">
                      <a16:colId xmlns:a16="http://schemas.microsoft.com/office/drawing/2014/main" val="20000"/>
                    </a:ext>
                  </a:extLst>
                </a:gridCol>
                <a:gridCol w="846556">
                  <a:extLst>
                    <a:ext uri="{9D8B030D-6E8A-4147-A177-3AD203B41FA5}">
                      <a16:colId xmlns:a16="http://schemas.microsoft.com/office/drawing/2014/main" val="20001"/>
                    </a:ext>
                  </a:extLst>
                </a:gridCol>
                <a:gridCol w="846556">
                  <a:extLst>
                    <a:ext uri="{9D8B030D-6E8A-4147-A177-3AD203B41FA5}">
                      <a16:colId xmlns:a16="http://schemas.microsoft.com/office/drawing/2014/main" val="20002"/>
                    </a:ext>
                  </a:extLst>
                </a:gridCol>
                <a:gridCol w="846556">
                  <a:extLst>
                    <a:ext uri="{9D8B030D-6E8A-4147-A177-3AD203B41FA5}">
                      <a16:colId xmlns:a16="http://schemas.microsoft.com/office/drawing/2014/main" val="20003"/>
                    </a:ext>
                  </a:extLst>
                </a:gridCol>
              </a:tblGrid>
              <a:tr h="515758">
                <a:tc>
                  <a:txBody>
                    <a:bodyPr/>
                    <a:lstStyle/>
                    <a:p>
                      <a:r>
                        <a:rPr lang="es-MX" sz="1800" dirty="0">
                          <a:solidFill>
                            <a:schemeClr val="tx1"/>
                          </a:solidFill>
                        </a:rPr>
                        <a:t>TASA DE RECARGOS POR MORA 8 LIF F I – 21 CFF</a:t>
                      </a:r>
                    </a:p>
                  </a:txBody>
                  <a:tcPr marL="91427" marR="91427"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MX" sz="1800" dirty="0">
                          <a:solidFill>
                            <a:schemeClr val="tx1"/>
                          </a:solidFill>
                        </a:rPr>
                        <a:t>2017</a:t>
                      </a:r>
                    </a:p>
                  </a:txBody>
                  <a:tcPr marL="91427" marR="91427"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MX" sz="1800" dirty="0">
                          <a:solidFill>
                            <a:schemeClr val="tx1"/>
                          </a:solidFill>
                        </a:rPr>
                        <a:t>2018</a:t>
                      </a:r>
                    </a:p>
                  </a:txBody>
                  <a:tcPr marL="91427" marR="91427"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MX" sz="1800" dirty="0">
                          <a:solidFill>
                            <a:schemeClr val="tx1"/>
                          </a:solidFill>
                        </a:rPr>
                        <a:t>2019</a:t>
                      </a:r>
                    </a:p>
                  </a:txBody>
                  <a:tcPr marL="91427" marR="91427"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914531">
                <a:tc>
                  <a:txBody>
                    <a:bodyPr/>
                    <a:lstStyle/>
                    <a:p>
                      <a:endParaRPr lang="es-MX" sz="1800" dirty="0">
                        <a:solidFill>
                          <a:schemeClr val="tx1"/>
                        </a:solidFill>
                      </a:endParaRPr>
                    </a:p>
                    <a:p>
                      <a:r>
                        <a:rPr lang="es-MX" sz="1800" dirty="0">
                          <a:solidFill>
                            <a:schemeClr val="tx1"/>
                          </a:solidFill>
                        </a:rPr>
                        <a:t>TASA POR PRÓRROGA  8 LIF F-1</a:t>
                      </a:r>
                    </a:p>
                    <a:p>
                      <a:endParaRPr lang="es-MX" sz="1800" dirty="0">
                        <a:solidFill>
                          <a:schemeClr val="tx1"/>
                        </a:solidFill>
                      </a:endParaRPr>
                    </a:p>
                  </a:txBody>
                  <a:tcPr marL="91427" marR="91427"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a:r>
                        <a:rPr lang="es-MX" sz="1800" dirty="0">
                          <a:solidFill>
                            <a:schemeClr val="tx1"/>
                          </a:solidFill>
                        </a:rPr>
                        <a:t>0.75%</a:t>
                      </a:r>
                    </a:p>
                  </a:txBody>
                  <a:tcPr marL="91427" marR="91427"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a:r>
                        <a:rPr lang="es-MX" sz="1800" dirty="0">
                          <a:solidFill>
                            <a:schemeClr val="tx1"/>
                          </a:solidFill>
                        </a:rPr>
                        <a:t>0.98%</a:t>
                      </a:r>
                    </a:p>
                  </a:txBody>
                  <a:tcPr marL="91427" marR="91427"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r"/>
                      <a:r>
                        <a:rPr lang="es-MX" sz="1800" dirty="0">
                          <a:solidFill>
                            <a:schemeClr val="tx1"/>
                          </a:solidFill>
                        </a:rPr>
                        <a:t>0.98%</a:t>
                      </a:r>
                    </a:p>
                  </a:txBody>
                  <a:tcPr marL="91427" marR="91427"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640172">
                <a:tc>
                  <a:txBody>
                    <a:bodyPr/>
                    <a:lstStyle/>
                    <a:p>
                      <a:r>
                        <a:rPr lang="es-MX" sz="1800" dirty="0">
                          <a:solidFill>
                            <a:schemeClr val="tx1"/>
                          </a:solidFill>
                        </a:rPr>
                        <a:t>MÁS 50% ACORDE AL 21 DE CFF</a:t>
                      </a:r>
                    </a:p>
                    <a:p>
                      <a:endParaRPr lang="es-MX" sz="1800" dirty="0">
                        <a:solidFill>
                          <a:schemeClr val="tx1"/>
                        </a:solidFill>
                      </a:endParaRPr>
                    </a:p>
                  </a:txBody>
                  <a:tcPr marL="91427" marR="91427"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es-MX" sz="1800" dirty="0">
                          <a:solidFill>
                            <a:schemeClr val="tx1"/>
                          </a:solidFill>
                        </a:rPr>
                        <a:t>50%</a:t>
                      </a:r>
                    </a:p>
                  </a:txBody>
                  <a:tcPr marL="91427" marR="91427"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es-MX" sz="1800" dirty="0">
                          <a:solidFill>
                            <a:schemeClr val="tx1"/>
                          </a:solidFill>
                        </a:rPr>
                        <a:t>50%</a:t>
                      </a:r>
                    </a:p>
                  </a:txBody>
                  <a:tcPr marL="91427" marR="91427"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r"/>
                      <a:endParaRPr lang="es-MX" sz="1800" dirty="0">
                        <a:solidFill>
                          <a:schemeClr val="tx1"/>
                        </a:solidFill>
                      </a:endParaRPr>
                    </a:p>
                  </a:txBody>
                  <a:tcPr marL="91427" marR="91427"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640172">
                <a:tc>
                  <a:txBody>
                    <a:bodyPr/>
                    <a:lstStyle/>
                    <a:p>
                      <a:r>
                        <a:rPr lang="es-MX" sz="1800" dirty="0">
                          <a:solidFill>
                            <a:schemeClr val="tx1"/>
                          </a:solidFill>
                        </a:rPr>
                        <a:t>PORCENTAJE ADICIONAL</a:t>
                      </a:r>
                    </a:p>
                    <a:p>
                      <a:endParaRPr lang="es-MX" sz="1800" dirty="0">
                        <a:solidFill>
                          <a:schemeClr val="tx1"/>
                        </a:solidFill>
                      </a:endParaRPr>
                    </a:p>
                  </a:txBody>
                  <a:tcPr marL="91427" marR="91427"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es-MX" sz="1800" dirty="0">
                          <a:solidFill>
                            <a:schemeClr val="tx1"/>
                          </a:solidFill>
                        </a:rPr>
                        <a:t>0.38%</a:t>
                      </a:r>
                    </a:p>
                  </a:txBody>
                  <a:tcPr marL="91427" marR="91427"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es-MX" sz="1800" dirty="0">
                          <a:solidFill>
                            <a:schemeClr val="tx1"/>
                          </a:solidFill>
                        </a:rPr>
                        <a:t>0.49%</a:t>
                      </a:r>
                    </a:p>
                  </a:txBody>
                  <a:tcPr marL="91427" marR="91427"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r"/>
                      <a:endParaRPr lang="es-MX" sz="1800" dirty="0">
                        <a:solidFill>
                          <a:schemeClr val="tx1"/>
                        </a:solidFill>
                      </a:endParaRPr>
                    </a:p>
                  </a:txBody>
                  <a:tcPr marL="91427" marR="91427"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640172">
                <a:tc>
                  <a:txBody>
                    <a:bodyPr/>
                    <a:lstStyle/>
                    <a:p>
                      <a:r>
                        <a:rPr lang="es-MX" sz="1800" b="1" dirty="0">
                          <a:solidFill>
                            <a:srgbClr val="FF0000"/>
                          </a:solidFill>
                        </a:rPr>
                        <a:t>TASA DE RECARGOS EFECTIVA POR MORA</a:t>
                      </a:r>
                    </a:p>
                    <a:p>
                      <a:endParaRPr lang="es-MX" sz="1800" b="1" dirty="0">
                        <a:solidFill>
                          <a:srgbClr val="FF0000"/>
                        </a:solidFill>
                      </a:endParaRPr>
                    </a:p>
                  </a:txBody>
                  <a:tcPr marL="91427" marR="91427"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es-MX" sz="1800" b="1" dirty="0">
                          <a:solidFill>
                            <a:srgbClr val="FF0000"/>
                          </a:solidFill>
                        </a:rPr>
                        <a:t>1.13%</a:t>
                      </a:r>
                    </a:p>
                  </a:txBody>
                  <a:tcPr marL="91427" marR="91427"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es-MX" sz="1800" b="1" dirty="0">
                          <a:solidFill>
                            <a:srgbClr val="FF0000"/>
                          </a:solidFill>
                        </a:rPr>
                        <a:t>1.47%</a:t>
                      </a:r>
                    </a:p>
                  </a:txBody>
                  <a:tcPr marL="91427" marR="91427"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r"/>
                      <a:r>
                        <a:rPr lang="es-MX" sz="1800" b="1" dirty="0">
                          <a:solidFill>
                            <a:srgbClr val="FF0000"/>
                          </a:solidFill>
                        </a:rPr>
                        <a:t>1.47%</a:t>
                      </a:r>
                    </a:p>
                  </a:txBody>
                  <a:tcPr marL="91427" marR="91427"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640172">
                <a:tc>
                  <a:txBody>
                    <a:bodyPr/>
                    <a:lstStyle/>
                    <a:p>
                      <a:r>
                        <a:rPr lang="es-MX" sz="1800" b="1" dirty="0">
                          <a:solidFill>
                            <a:srgbClr val="FFC000"/>
                          </a:solidFill>
                        </a:rPr>
                        <a:t>INCREMENTO</a:t>
                      </a:r>
                    </a:p>
                    <a:p>
                      <a:endParaRPr lang="es-MX" sz="1800" b="1" dirty="0">
                        <a:solidFill>
                          <a:srgbClr val="FFC000"/>
                        </a:solidFill>
                      </a:endParaRPr>
                    </a:p>
                  </a:txBody>
                  <a:tcPr marL="91427" marR="91427"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s-MX" sz="1800" b="1" dirty="0">
                        <a:solidFill>
                          <a:srgbClr val="FFC000"/>
                        </a:solidFill>
                      </a:endParaRPr>
                    </a:p>
                  </a:txBody>
                  <a:tcPr marL="91427" marR="91427"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MX" sz="1800" b="1" dirty="0">
                          <a:solidFill>
                            <a:srgbClr val="FFC000"/>
                          </a:solidFill>
                        </a:rPr>
                        <a:t>30.67%</a:t>
                      </a:r>
                    </a:p>
                  </a:txBody>
                  <a:tcPr marL="91427" marR="91427"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r"/>
                      <a:endParaRPr lang="es-MX" sz="1800" b="1" dirty="0">
                        <a:solidFill>
                          <a:srgbClr val="FFC000"/>
                        </a:solidFill>
                      </a:endParaRPr>
                    </a:p>
                  </a:txBody>
                  <a:tcPr marL="91427" marR="91427"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 name="1 Marcador de número de diapositiva"/>
          <p:cNvSpPr>
            <a:spLocks noGrp="1"/>
          </p:cNvSpPr>
          <p:nvPr>
            <p:ph type="sldNum" sz="quarter" idx="12"/>
          </p:nvPr>
        </p:nvSpPr>
        <p:spPr/>
        <p:txBody>
          <a:bodyPr/>
          <a:lstStyle/>
          <a:p>
            <a:pPr>
              <a:defRPr/>
            </a:pPr>
            <a:fld id="{405DA077-4653-47C7-8897-E6685D1D2060}" type="slidenum">
              <a:rPr lang="es-ES" altLang="es-MX" smtClean="0"/>
              <a:pPr>
                <a:defRPr/>
              </a:pPr>
              <a:t>14</a:t>
            </a:fld>
            <a:endParaRPr lang="es-ES" altLang="es-MX"/>
          </a:p>
        </p:txBody>
      </p:sp>
    </p:spTree>
    <p:extLst>
      <p:ext uri="{BB962C8B-B14F-4D97-AF65-F5344CB8AC3E}">
        <p14:creationId xmlns:p14="http://schemas.microsoft.com/office/powerpoint/2010/main" val="1759379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957569058"/>
              </p:ext>
            </p:extLst>
          </p:nvPr>
        </p:nvGraphicFramePr>
        <p:xfrm>
          <a:off x="815869" y="1125538"/>
          <a:ext cx="9449425" cy="2654300"/>
        </p:xfrm>
        <a:graphic>
          <a:graphicData uri="http://schemas.openxmlformats.org/drawingml/2006/table">
            <a:tbl>
              <a:tblPr firstRow="1" bandRow="1">
                <a:tableStyleId>{5C22544A-7EE6-4342-B048-85BDC9FD1C3A}</a:tableStyleId>
              </a:tblPr>
              <a:tblGrid>
                <a:gridCol w="6498366">
                  <a:extLst>
                    <a:ext uri="{9D8B030D-6E8A-4147-A177-3AD203B41FA5}">
                      <a16:colId xmlns:a16="http://schemas.microsoft.com/office/drawing/2014/main" val="20000"/>
                    </a:ext>
                  </a:extLst>
                </a:gridCol>
                <a:gridCol w="1097127">
                  <a:extLst>
                    <a:ext uri="{9D8B030D-6E8A-4147-A177-3AD203B41FA5}">
                      <a16:colId xmlns:a16="http://schemas.microsoft.com/office/drawing/2014/main" val="20001"/>
                    </a:ext>
                  </a:extLst>
                </a:gridCol>
                <a:gridCol w="998666">
                  <a:extLst>
                    <a:ext uri="{9D8B030D-6E8A-4147-A177-3AD203B41FA5}">
                      <a16:colId xmlns:a16="http://schemas.microsoft.com/office/drawing/2014/main" val="20002"/>
                    </a:ext>
                  </a:extLst>
                </a:gridCol>
                <a:gridCol w="855266">
                  <a:extLst>
                    <a:ext uri="{9D8B030D-6E8A-4147-A177-3AD203B41FA5}">
                      <a16:colId xmlns:a16="http://schemas.microsoft.com/office/drawing/2014/main" val="20003"/>
                    </a:ext>
                  </a:extLst>
                </a:gridCol>
              </a:tblGrid>
              <a:tr h="459470">
                <a:tc>
                  <a:txBody>
                    <a:bodyPr/>
                    <a:lstStyle/>
                    <a:p>
                      <a:r>
                        <a:rPr lang="es-MX" sz="1800" dirty="0">
                          <a:solidFill>
                            <a:schemeClr val="tx1"/>
                          </a:solidFill>
                        </a:rPr>
                        <a:t>PAGOS A PLAZOS 8 LIF FII</a:t>
                      </a:r>
                    </a:p>
                  </a:txBody>
                  <a:tcPr marL="91427" marR="91427"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MX" sz="1800" dirty="0">
                          <a:solidFill>
                            <a:schemeClr val="tx1"/>
                          </a:solidFill>
                        </a:rPr>
                        <a:t>2017</a:t>
                      </a:r>
                    </a:p>
                  </a:txBody>
                  <a:tcPr marL="91427" marR="91427"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MX" sz="1800" dirty="0">
                          <a:solidFill>
                            <a:schemeClr val="tx1"/>
                          </a:solidFill>
                        </a:rPr>
                        <a:t>2018</a:t>
                      </a:r>
                    </a:p>
                  </a:txBody>
                  <a:tcPr marL="91427" marR="91427"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MX" sz="1800" dirty="0">
                          <a:solidFill>
                            <a:schemeClr val="tx1"/>
                          </a:solidFill>
                        </a:rPr>
                        <a:t>2019</a:t>
                      </a:r>
                    </a:p>
                  </a:txBody>
                  <a:tcPr marL="91427" marR="91427"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914512">
                <a:tc>
                  <a:txBody>
                    <a:bodyPr/>
                    <a:lstStyle/>
                    <a:p>
                      <a:endParaRPr lang="es-MX" sz="1800" dirty="0">
                        <a:solidFill>
                          <a:schemeClr val="tx1"/>
                        </a:solidFill>
                      </a:endParaRPr>
                    </a:p>
                    <a:p>
                      <a:r>
                        <a:rPr lang="es-MX" sz="1800" dirty="0">
                          <a:solidFill>
                            <a:schemeClr val="tx1"/>
                          </a:solidFill>
                        </a:rPr>
                        <a:t>A 12 MESES</a:t>
                      </a:r>
                    </a:p>
                    <a:p>
                      <a:endParaRPr lang="es-MX" sz="1800" dirty="0">
                        <a:solidFill>
                          <a:schemeClr val="tx1"/>
                        </a:solidFill>
                      </a:endParaRPr>
                    </a:p>
                  </a:txBody>
                  <a:tcPr marL="91427" marR="91427"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a:r>
                        <a:rPr lang="es-MX" sz="1800" dirty="0">
                          <a:solidFill>
                            <a:schemeClr val="tx1"/>
                          </a:solidFill>
                        </a:rPr>
                        <a:t>1%</a:t>
                      </a:r>
                    </a:p>
                  </a:txBody>
                  <a:tcPr marL="91427" marR="91427"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r"/>
                      <a:r>
                        <a:rPr lang="es-MX" sz="1800" dirty="0">
                          <a:solidFill>
                            <a:schemeClr val="tx1"/>
                          </a:solidFill>
                        </a:rPr>
                        <a:t>1.26%</a:t>
                      </a:r>
                    </a:p>
                  </a:txBody>
                  <a:tcPr marL="91427" marR="91427"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r"/>
                      <a:r>
                        <a:rPr lang="es-MX" sz="1800" dirty="0">
                          <a:solidFill>
                            <a:schemeClr val="tx1"/>
                          </a:solidFill>
                        </a:rPr>
                        <a:t>1.26%</a:t>
                      </a:r>
                    </a:p>
                  </a:txBody>
                  <a:tcPr marL="91427" marR="91427"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640159">
                <a:tc>
                  <a:txBody>
                    <a:bodyPr/>
                    <a:lstStyle/>
                    <a:p>
                      <a:r>
                        <a:rPr lang="es-MX" sz="1800" dirty="0">
                          <a:solidFill>
                            <a:schemeClr val="tx1"/>
                          </a:solidFill>
                        </a:rPr>
                        <a:t>MAS 12 MESES Y HASTA 24 MESES</a:t>
                      </a:r>
                    </a:p>
                    <a:p>
                      <a:endParaRPr lang="es-MX" sz="1800" dirty="0">
                        <a:solidFill>
                          <a:schemeClr val="tx1"/>
                        </a:solidFill>
                      </a:endParaRPr>
                    </a:p>
                  </a:txBody>
                  <a:tcPr marL="91427" marR="91427"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es-MX" sz="1800" dirty="0">
                          <a:solidFill>
                            <a:schemeClr val="tx1"/>
                          </a:solidFill>
                        </a:rPr>
                        <a:t>1.25%</a:t>
                      </a:r>
                    </a:p>
                  </a:txBody>
                  <a:tcPr marL="91427" marR="91427"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es-MX" sz="1800" dirty="0">
                          <a:solidFill>
                            <a:schemeClr val="tx1"/>
                          </a:solidFill>
                        </a:rPr>
                        <a:t>1.53%</a:t>
                      </a:r>
                    </a:p>
                  </a:txBody>
                  <a:tcPr marL="91427" marR="91427"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r"/>
                      <a:r>
                        <a:rPr lang="es-MX" sz="1800" dirty="0">
                          <a:solidFill>
                            <a:schemeClr val="tx1"/>
                          </a:solidFill>
                        </a:rPr>
                        <a:t>1.53%</a:t>
                      </a:r>
                    </a:p>
                  </a:txBody>
                  <a:tcPr marL="91427" marR="91427"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640159">
                <a:tc>
                  <a:txBody>
                    <a:bodyPr/>
                    <a:lstStyle/>
                    <a:p>
                      <a:r>
                        <a:rPr lang="es-MX" sz="1800" dirty="0">
                          <a:solidFill>
                            <a:schemeClr val="tx1"/>
                          </a:solidFill>
                        </a:rPr>
                        <a:t>SUPERIORES A 24 MESES</a:t>
                      </a:r>
                    </a:p>
                    <a:p>
                      <a:endParaRPr lang="es-MX" sz="1800" dirty="0">
                        <a:solidFill>
                          <a:schemeClr val="tx1"/>
                        </a:solidFill>
                      </a:endParaRPr>
                    </a:p>
                  </a:txBody>
                  <a:tcPr marL="91427" marR="91427"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MX" sz="1800" dirty="0">
                          <a:solidFill>
                            <a:schemeClr val="tx1"/>
                          </a:solidFill>
                        </a:rPr>
                        <a:t>1.50%</a:t>
                      </a:r>
                    </a:p>
                  </a:txBody>
                  <a:tcPr marL="91427" marR="91427"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s-MX" sz="1800" dirty="0">
                          <a:solidFill>
                            <a:schemeClr val="tx1"/>
                          </a:solidFill>
                        </a:rPr>
                        <a:t>1.82%</a:t>
                      </a:r>
                    </a:p>
                  </a:txBody>
                  <a:tcPr marL="91427" marR="91427"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r"/>
                      <a:r>
                        <a:rPr lang="es-MX" sz="1800" dirty="0">
                          <a:solidFill>
                            <a:schemeClr val="tx1"/>
                          </a:solidFill>
                        </a:rPr>
                        <a:t>1.82%</a:t>
                      </a:r>
                    </a:p>
                  </a:txBody>
                  <a:tcPr marL="91427" marR="91427"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1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15</a:t>
            </a:fld>
            <a:endParaRPr lang="es-ES" altLang="es-MX"/>
          </a:p>
        </p:txBody>
      </p:sp>
    </p:spTree>
    <p:extLst>
      <p:ext uri="{BB962C8B-B14F-4D97-AF65-F5344CB8AC3E}">
        <p14:creationId xmlns:p14="http://schemas.microsoft.com/office/powerpoint/2010/main" val="3529331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091" y="1"/>
            <a:ext cx="10514231" cy="796705"/>
          </a:xfrm>
        </p:spPr>
        <p:txBody>
          <a:bodyPr>
            <a:normAutofit/>
          </a:bodyPr>
          <a:lstStyle/>
          <a:p>
            <a:pPr algn="ctr"/>
            <a:r>
              <a:rPr lang="es-MX" dirty="0"/>
              <a:t>DEDUCCIÓN EN AUTOMOVILES </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338210114"/>
              </p:ext>
            </p:extLst>
          </p:nvPr>
        </p:nvGraphicFramePr>
        <p:xfrm>
          <a:off x="432812" y="796706"/>
          <a:ext cx="7146630" cy="5656523"/>
        </p:xfrm>
        <a:graphic>
          <a:graphicData uri="http://schemas.openxmlformats.org/drawingml/2006/table">
            <a:tbl>
              <a:tblPr/>
              <a:tblGrid>
                <a:gridCol w="3417366">
                  <a:extLst>
                    <a:ext uri="{9D8B030D-6E8A-4147-A177-3AD203B41FA5}">
                      <a16:colId xmlns:a16="http://schemas.microsoft.com/office/drawing/2014/main" val="20000"/>
                    </a:ext>
                  </a:extLst>
                </a:gridCol>
                <a:gridCol w="3729264">
                  <a:extLst>
                    <a:ext uri="{9D8B030D-6E8A-4147-A177-3AD203B41FA5}">
                      <a16:colId xmlns:a16="http://schemas.microsoft.com/office/drawing/2014/main" val="20001"/>
                    </a:ext>
                  </a:extLst>
                </a:gridCol>
              </a:tblGrid>
              <a:tr h="682171">
                <a:tc>
                  <a:txBody>
                    <a:bodyPr/>
                    <a:lstStyle/>
                    <a:p>
                      <a:r>
                        <a:rPr lang="es-MX" sz="1400" b="1" dirty="0">
                          <a:solidFill>
                            <a:srgbClr val="000000"/>
                          </a:solidFill>
                          <a:effectLst/>
                          <a:latin typeface="Lato"/>
                        </a:rPr>
                        <a:t>Año</a:t>
                      </a:r>
                    </a:p>
                  </a:txBody>
                  <a:tcPr marL="20023" marR="20023" marT="20026" marB="20026" anchor="ctr">
                    <a:lnL>
                      <a:noFill/>
                    </a:lnL>
                    <a:lnR>
                      <a:noFill/>
                    </a:lnR>
                    <a:lnT>
                      <a:noFill/>
                    </a:lnT>
                    <a:lnB>
                      <a:noFill/>
                    </a:lnB>
                    <a:solidFill>
                      <a:srgbClr val="BFE1EB"/>
                    </a:solidFill>
                  </a:tcPr>
                </a:tc>
                <a:tc>
                  <a:txBody>
                    <a:bodyPr/>
                    <a:lstStyle/>
                    <a:p>
                      <a:r>
                        <a:rPr lang="es-MX" sz="1400" b="1" dirty="0">
                          <a:solidFill>
                            <a:srgbClr val="000000"/>
                          </a:solidFill>
                          <a:effectLst/>
                          <a:latin typeface="Lato"/>
                        </a:rPr>
                        <a:t>Monto límite de deducción de automóviles</a:t>
                      </a:r>
                    </a:p>
                  </a:txBody>
                  <a:tcPr marL="20023" marR="20023" marT="20026" marB="20026" anchor="ctr">
                    <a:lnL>
                      <a:noFill/>
                    </a:lnL>
                    <a:lnR>
                      <a:noFill/>
                    </a:lnR>
                    <a:lnT>
                      <a:noFill/>
                    </a:lnT>
                    <a:lnB>
                      <a:noFill/>
                    </a:lnB>
                    <a:solidFill>
                      <a:srgbClr val="BFE1EB"/>
                    </a:solidFill>
                  </a:tcPr>
                </a:tc>
                <a:extLst>
                  <a:ext uri="{0D108BD9-81ED-4DB2-BD59-A6C34878D82A}">
                    <a16:rowId xmlns:a16="http://schemas.microsoft.com/office/drawing/2014/main" val="10000"/>
                  </a:ext>
                </a:extLst>
              </a:tr>
              <a:tr h="261808">
                <a:tc>
                  <a:txBody>
                    <a:bodyPr/>
                    <a:lstStyle/>
                    <a:p>
                      <a:r>
                        <a:rPr lang="es-MX" sz="1400" dirty="0">
                          <a:solidFill>
                            <a:srgbClr val="333333"/>
                          </a:solidFill>
                          <a:effectLst/>
                          <a:latin typeface="Lato"/>
                        </a:rPr>
                        <a:t>2001</a:t>
                      </a:r>
                    </a:p>
                  </a:txBody>
                  <a:tcPr marL="20023" marR="20023" marT="20026" marB="20026" anchor="ctr">
                    <a:lnL>
                      <a:noFill/>
                    </a:lnL>
                    <a:lnR>
                      <a:noFill/>
                    </a:lnR>
                    <a:lnT>
                      <a:noFill/>
                    </a:lnT>
                    <a:lnB>
                      <a:noFill/>
                    </a:lnB>
                    <a:solidFill>
                      <a:srgbClr val="ECF0F6"/>
                    </a:solidFill>
                  </a:tcPr>
                </a:tc>
                <a:tc>
                  <a:txBody>
                    <a:bodyPr/>
                    <a:lstStyle/>
                    <a:p>
                      <a:r>
                        <a:rPr lang="es-MX" sz="1400" dirty="0">
                          <a:solidFill>
                            <a:srgbClr val="333333"/>
                          </a:solidFill>
                          <a:effectLst/>
                          <a:latin typeface="Lato"/>
                        </a:rPr>
                        <a:t>328,447</a:t>
                      </a:r>
                    </a:p>
                  </a:txBody>
                  <a:tcPr marL="20023" marR="20023" marT="20026" marB="20026" anchor="ctr">
                    <a:lnL>
                      <a:noFill/>
                    </a:lnL>
                    <a:lnR>
                      <a:noFill/>
                    </a:lnR>
                    <a:lnT>
                      <a:noFill/>
                    </a:lnT>
                    <a:lnB>
                      <a:noFill/>
                    </a:lnB>
                    <a:solidFill>
                      <a:srgbClr val="ECF0F6"/>
                    </a:solidFill>
                  </a:tcPr>
                </a:tc>
                <a:extLst>
                  <a:ext uri="{0D108BD9-81ED-4DB2-BD59-A6C34878D82A}">
                    <a16:rowId xmlns:a16="http://schemas.microsoft.com/office/drawing/2014/main" val="10001"/>
                  </a:ext>
                </a:extLst>
              </a:tr>
              <a:tr h="261808">
                <a:tc>
                  <a:txBody>
                    <a:bodyPr/>
                    <a:lstStyle/>
                    <a:p>
                      <a:r>
                        <a:rPr lang="es-MX" sz="1400" dirty="0">
                          <a:solidFill>
                            <a:srgbClr val="333333"/>
                          </a:solidFill>
                          <a:effectLst/>
                          <a:latin typeface="Lato"/>
                        </a:rPr>
                        <a:t>2002</a:t>
                      </a:r>
                    </a:p>
                  </a:txBody>
                  <a:tcPr marL="20023" marR="20023" marT="20026" marB="20026" anchor="ctr">
                    <a:lnL>
                      <a:noFill/>
                    </a:lnL>
                    <a:lnR>
                      <a:noFill/>
                    </a:lnR>
                    <a:lnT>
                      <a:noFill/>
                    </a:lnT>
                    <a:lnB>
                      <a:noFill/>
                    </a:lnB>
                  </a:tcPr>
                </a:tc>
                <a:tc>
                  <a:txBody>
                    <a:bodyPr/>
                    <a:lstStyle/>
                    <a:p>
                      <a:r>
                        <a:rPr lang="es-MX" sz="1400" dirty="0">
                          <a:solidFill>
                            <a:srgbClr val="333333"/>
                          </a:solidFill>
                          <a:effectLst/>
                          <a:latin typeface="Lato"/>
                        </a:rPr>
                        <a:t>200,000</a:t>
                      </a:r>
                    </a:p>
                  </a:txBody>
                  <a:tcPr marL="20023" marR="20023" marT="20026" marB="20026" anchor="ctr">
                    <a:lnL>
                      <a:noFill/>
                    </a:lnL>
                    <a:lnR>
                      <a:noFill/>
                    </a:lnR>
                    <a:lnT>
                      <a:noFill/>
                    </a:lnT>
                    <a:lnB>
                      <a:noFill/>
                    </a:lnB>
                  </a:tcPr>
                </a:tc>
                <a:extLst>
                  <a:ext uri="{0D108BD9-81ED-4DB2-BD59-A6C34878D82A}">
                    <a16:rowId xmlns:a16="http://schemas.microsoft.com/office/drawing/2014/main" val="10002"/>
                  </a:ext>
                </a:extLst>
              </a:tr>
              <a:tr h="261808">
                <a:tc>
                  <a:txBody>
                    <a:bodyPr/>
                    <a:lstStyle/>
                    <a:p>
                      <a:r>
                        <a:rPr lang="es-MX" sz="1400" dirty="0">
                          <a:solidFill>
                            <a:srgbClr val="333333"/>
                          </a:solidFill>
                          <a:effectLst/>
                          <a:latin typeface="Lato"/>
                        </a:rPr>
                        <a:t>2003</a:t>
                      </a:r>
                    </a:p>
                  </a:txBody>
                  <a:tcPr marL="20023" marR="20023" marT="20026" marB="20026" anchor="ctr">
                    <a:lnL>
                      <a:noFill/>
                    </a:lnL>
                    <a:lnR>
                      <a:noFill/>
                    </a:lnR>
                    <a:lnT>
                      <a:noFill/>
                    </a:lnT>
                    <a:lnB>
                      <a:noFill/>
                    </a:lnB>
                    <a:solidFill>
                      <a:srgbClr val="ECF0F6"/>
                    </a:solidFill>
                  </a:tcPr>
                </a:tc>
                <a:tc>
                  <a:txBody>
                    <a:bodyPr/>
                    <a:lstStyle/>
                    <a:p>
                      <a:r>
                        <a:rPr lang="es-MX" sz="1400" dirty="0">
                          <a:solidFill>
                            <a:srgbClr val="333333"/>
                          </a:solidFill>
                          <a:effectLst/>
                          <a:latin typeface="Lato"/>
                        </a:rPr>
                        <a:t>300,000</a:t>
                      </a:r>
                    </a:p>
                  </a:txBody>
                  <a:tcPr marL="20023" marR="20023" marT="20026" marB="20026" anchor="ctr">
                    <a:lnL>
                      <a:noFill/>
                    </a:lnL>
                    <a:lnR>
                      <a:noFill/>
                    </a:lnR>
                    <a:lnT>
                      <a:noFill/>
                    </a:lnT>
                    <a:lnB>
                      <a:noFill/>
                    </a:lnB>
                    <a:solidFill>
                      <a:srgbClr val="ECF0F6"/>
                    </a:solidFill>
                  </a:tcPr>
                </a:tc>
                <a:extLst>
                  <a:ext uri="{0D108BD9-81ED-4DB2-BD59-A6C34878D82A}">
                    <a16:rowId xmlns:a16="http://schemas.microsoft.com/office/drawing/2014/main" val="10003"/>
                  </a:ext>
                </a:extLst>
              </a:tr>
              <a:tr h="261808">
                <a:tc>
                  <a:txBody>
                    <a:bodyPr/>
                    <a:lstStyle/>
                    <a:p>
                      <a:r>
                        <a:rPr lang="es-MX" sz="1400" dirty="0">
                          <a:solidFill>
                            <a:srgbClr val="333333"/>
                          </a:solidFill>
                          <a:effectLst/>
                          <a:latin typeface="Lato"/>
                        </a:rPr>
                        <a:t>2004</a:t>
                      </a:r>
                    </a:p>
                  </a:txBody>
                  <a:tcPr marL="20023" marR="20023" marT="20026" marB="20026" anchor="ctr">
                    <a:lnL>
                      <a:noFill/>
                    </a:lnL>
                    <a:lnR>
                      <a:noFill/>
                    </a:lnR>
                    <a:lnT>
                      <a:noFill/>
                    </a:lnT>
                    <a:lnB>
                      <a:noFill/>
                    </a:lnB>
                  </a:tcPr>
                </a:tc>
                <a:tc>
                  <a:txBody>
                    <a:bodyPr/>
                    <a:lstStyle/>
                    <a:p>
                      <a:r>
                        <a:rPr lang="es-MX" sz="1400" dirty="0">
                          <a:solidFill>
                            <a:srgbClr val="333333"/>
                          </a:solidFill>
                          <a:effectLst/>
                          <a:latin typeface="Lato"/>
                        </a:rPr>
                        <a:t>300,000</a:t>
                      </a:r>
                    </a:p>
                  </a:txBody>
                  <a:tcPr marL="20023" marR="20023" marT="20026" marB="20026" anchor="ctr">
                    <a:lnL>
                      <a:noFill/>
                    </a:lnL>
                    <a:lnR>
                      <a:noFill/>
                    </a:lnR>
                    <a:lnT>
                      <a:noFill/>
                    </a:lnT>
                    <a:lnB>
                      <a:noFill/>
                    </a:lnB>
                  </a:tcPr>
                </a:tc>
                <a:extLst>
                  <a:ext uri="{0D108BD9-81ED-4DB2-BD59-A6C34878D82A}">
                    <a16:rowId xmlns:a16="http://schemas.microsoft.com/office/drawing/2014/main" val="10004"/>
                  </a:ext>
                </a:extLst>
              </a:tr>
              <a:tr h="261808">
                <a:tc>
                  <a:txBody>
                    <a:bodyPr/>
                    <a:lstStyle/>
                    <a:p>
                      <a:r>
                        <a:rPr lang="es-MX" sz="1400" dirty="0">
                          <a:solidFill>
                            <a:srgbClr val="333333"/>
                          </a:solidFill>
                          <a:effectLst/>
                          <a:latin typeface="Lato"/>
                        </a:rPr>
                        <a:t>2005</a:t>
                      </a:r>
                    </a:p>
                  </a:txBody>
                  <a:tcPr marL="20023" marR="20023" marT="20026" marB="20026" anchor="ctr">
                    <a:lnL>
                      <a:noFill/>
                    </a:lnL>
                    <a:lnR>
                      <a:noFill/>
                    </a:lnR>
                    <a:lnT>
                      <a:noFill/>
                    </a:lnT>
                    <a:lnB>
                      <a:noFill/>
                    </a:lnB>
                    <a:solidFill>
                      <a:srgbClr val="ECF0F6"/>
                    </a:solidFill>
                  </a:tcPr>
                </a:tc>
                <a:tc>
                  <a:txBody>
                    <a:bodyPr/>
                    <a:lstStyle/>
                    <a:p>
                      <a:r>
                        <a:rPr lang="es-MX" sz="1400" dirty="0">
                          <a:solidFill>
                            <a:srgbClr val="333333"/>
                          </a:solidFill>
                          <a:effectLst/>
                          <a:latin typeface="Lato"/>
                        </a:rPr>
                        <a:t>300,000</a:t>
                      </a:r>
                    </a:p>
                  </a:txBody>
                  <a:tcPr marL="20023" marR="20023" marT="20026" marB="20026" anchor="ctr">
                    <a:lnL>
                      <a:noFill/>
                    </a:lnL>
                    <a:lnR>
                      <a:noFill/>
                    </a:lnR>
                    <a:lnT>
                      <a:noFill/>
                    </a:lnT>
                    <a:lnB>
                      <a:noFill/>
                    </a:lnB>
                    <a:solidFill>
                      <a:srgbClr val="ECF0F6"/>
                    </a:solidFill>
                  </a:tcPr>
                </a:tc>
                <a:extLst>
                  <a:ext uri="{0D108BD9-81ED-4DB2-BD59-A6C34878D82A}">
                    <a16:rowId xmlns:a16="http://schemas.microsoft.com/office/drawing/2014/main" val="10005"/>
                  </a:ext>
                </a:extLst>
              </a:tr>
              <a:tr h="261808">
                <a:tc>
                  <a:txBody>
                    <a:bodyPr/>
                    <a:lstStyle/>
                    <a:p>
                      <a:r>
                        <a:rPr lang="es-MX" sz="1400" dirty="0">
                          <a:solidFill>
                            <a:srgbClr val="333333"/>
                          </a:solidFill>
                          <a:effectLst/>
                          <a:latin typeface="Lato"/>
                        </a:rPr>
                        <a:t>2006</a:t>
                      </a:r>
                    </a:p>
                  </a:txBody>
                  <a:tcPr marL="20023" marR="20023" marT="20026" marB="20026" anchor="ctr">
                    <a:lnL>
                      <a:noFill/>
                    </a:lnL>
                    <a:lnR>
                      <a:noFill/>
                    </a:lnR>
                    <a:lnT>
                      <a:noFill/>
                    </a:lnT>
                    <a:lnB>
                      <a:noFill/>
                    </a:lnB>
                  </a:tcPr>
                </a:tc>
                <a:tc>
                  <a:txBody>
                    <a:bodyPr/>
                    <a:lstStyle/>
                    <a:p>
                      <a:r>
                        <a:rPr lang="es-MX" sz="1400" dirty="0">
                          <a:solidFill>
                            <a:srgbClr val="333333"/>
                          </a:solidFill>
                          <a:effectLst/>
                          <a:latin typeface="Lato"/>
                        </a:rPr>
                        <a:t>300,000</a:t>
                      </a:r>
                    </a:p>
                  </a:txBody>
                  <a:tcPr marL="20023" marR="20023" marT="20026" marB="20026" anchor="ctr">
                    <a:lnL>
                      <a:noFill/>
                    </a:lnL>
                    <a:lnR>
                      <a:noFill/>
                    </a:lnR>
                    <a:lnT>
                      <a:noFill/>
                    </a:lnT>
                    <a:lnB>
                      <a:noFill/>
                    </a:lnB>
                  </a:tcPr>
                </a:tc>
                <a:extLst>
                  <a:ext uri="{0D108BD9-81ED-4DB2-BD59-A6C34878D82A}">
                    <a16:rowId xmlns:a16="http://schemas.microsoft.com/office/drawing/2014/main" val="10006"/>
                  </a:ext>
                </a:extLst>
              </a:tr>
              <a:tr h="261808">
                <a:tc>
                  <a:txBody>
                    <a:bodyPr/>
                    <a:lstStyle/>
                    <a:p>
                      <a:r>
                        <a:rPr lang="es-MX" sz="1400" dirty="0">
                          <a:solidFill>
                            <a:srgbClr val="333333"/>
                          </a:solidFill>
                          <a:effectLst/>
                          <a:latin typeface="Lato"/>
                        </a:rPr>
                        <a:t>2007</a:t>
                      </a:r>
                    </a:p>
                  </a:txBody>
                  <a:tcPr marL="20023" marR="20023" marT="20026" marB="20026" anchor="ctr">
                    <a:lnL>
                      <a:noFill/>
                    </a:lnL>
                    <a:lnR>
                      <a:noFill/>
                    </a:lnR>
                    <a:lnT>
                      <a:noFill/>
                    </a:lnT>
                    <a:lnB>
                      <a:noFill/>
                    </a:lnB>
                    <a:solidFill>
                      <a:srgbClr val="ECF0F6"/>
                    </a:solidFill>
                  </a:tcPr>
                </a:tc>
                <a:tc>
                  <a:txBody>
                    <a:bodyPr/>
                    <a:lstStyle/>
                    <a:p>
                      <a:r>
                        <a:rPr lang="es-MX" sz="1400" dirty="0">
                          <a:solidFill>
                            <a:srgbClr val="333333"/>
                          </a:solidFill>
                          <a:effectLst/>
                          <a:latin typeface="Lato"/>
                        </a:rPr>
                        <a:t>175,000</a:t>
                      </a:r>
                    </a:p>
                  </a:txBody>
                  <a:tcPr marL="20023" marR="20023" marT="20026" marB="20026" anchor="ctr">
                    <a:lnL>
                      <a:noFill/>
                    </a:lnL>
                    <a:lnR>
                      <a:noFill/>
                    </a:lnR>
                    <a:lnT>
                      <a:noFill/>
                    </a:lnT>
                    <a:lnB>
                      <a:noFill/>
                    </a:lnB>
                    <a:solidFill>
                      <a:srgbClr val="ECF0F6"/>
                    </a:solidFill>
                  </a:tcPr>
                </a:tc>
                <a:extLst>
                  <a:ext uri="{0D108BD9-81ED-4DB2-BD59-A6C34878D82A}">
                    <a16:rowId xmlns:a16="http://schemas.microsoft.com/office/drawing/2014/main" val="10007"/>
                  </a:ext>
                </a:extLst>
              </a:tr>
              <a:tr h="261808">
                <a:tc>
                  <a:txBody>
                    <a:bodyPr/>
                    <a:lstStyle/>
                    <a:p>
                      <a:r>
                        <a:rPr lang="es-MX" sz="1400" dirty="0">
                          <a:solidFill>
                            <a:srgbClr val="333333"/>
                          </a:solidFill>
                          <a:effectLst/>
                          <a:latin typeface="Lato"/>
                        </a:rPr>
                        <a:t>2008</a:t>
                      </a:r>
                    </a:p>
                  </a:txBody>
                  <a:tcPr marL="20023" marR="20023" marT="20026" marB="20026" anchor="ctr">
                    <a:lnL>
                      <a:noFill/>
                    </a:lnL>
                    <a:lnR>
                      <a:noFill/>
                    </a:lnR>
                    <a:lnT>
                      <a:noFill/>
                    </a:lnT>
                    <a:lnB>
                      <a:noFill/>
                    </a:lnB>
                  </a:tcPr>
                </a:tc>
                <a:tc>
                  <a:txBody>
                    <a:bodyPr/>
                    <a:lstStyle/>
                    <a:p>
                      <a:r>
                        <a:rPr lang="es-MX" sz="1400" dirty="0">
                          <a:solidFill>
                            <a:srgbClr val="333333"/>
                          </a:solidFill>
                          <a:effectLst/>
                          <a:latin typeface="Lato"/>
                        </a:rPr>
                        <a:t>175,000</a:t>
                      </a:r>
                    </a:p>
                  </a:txBody>
                  <a:tcPr marL="20023" marR="20023" marT="20026" marB="20026" anchor="ctr">
                    <a:lnL>
                      <a:noFill/>
                    </a:lnL>
                    <a:lnR>
                      <a:noFill/>
                    </a:lnR>
                    <a:lnT>
                      <a:noFill/>
                    </a:lnT>
                    <a:lnB>
                      <a:noFill/>
                    </a:lnB>
                  </a:tcPr>
                </a:tc>
                <a:extLst>
                  <a:ext uri="{0D108BD9-81ED-4DB2-BD59-A6C34878D82A}">
                    <a16:rowId xmlns:a16="http://schemas.microsoft.com/office/drawing/2014/main" val="10008"/>
                  </a:ext>
                </a:extLst>
              </a:tr>
              <a:tr h="261808">
                <a:tc>
                  <a:txBody>
                    <a:bodyPr/>
                    <a:lstStyle/>
                    <a:p>
                      <a:r>
                        <a:rPr lang="es-MX" sz="1400" dirty="0">
                          <a:solidFill>
                            <a:srgbClr val="333333"/>
                          </a:solidFill>
                          <a:effectLst/>
                          <a:latin typeface="Lato"/>
                        </a:rPr>
                        <a:t>2009</a:t>
                      </a:r>
                    </a:p>
                  </a:txBody>
                  <a:tcPr marL="20023" marR="20023" marT="20026" marB="20026" anchor="ctr">
                    <a:lnL>
                      <a:noFill/>
                    </a:lnL>
                    <a:lnR>
                      <a:noFill/>
                    </a:lnR>
                    <a:lnT>
                      <a:noFill/>
                    </a:lnT>
                    <a:lnB>
                      <a:noFill/>
                    </a:lnB>
                    <a:solidFill>
                      <a:srgbClr val="ECF0F6"/>
                    </a:solidFill>
                  </a:tcPr>
                </a:tc>
                <a:tc>
                  <a:txBody>
                    <a:bodyPr/>
                    <a:lstStyle/>
                    <a:p>
                      <a:r>
                        <a:rPr lang="es-MX" sz="1400" dirty="0">
                          <a:solidFill>
                            <a:srgbClr val="333333"/>
                          </a:solidFill>
                          <a:effectLst/>
                          <a:latin typeface="Lato"/>
                        </a:rPr>
                        <a:t>175,000</a:t>
                      </a:r>
                    </a:p>
                  </a:txBody>
                  <a:tcPr marL="20023" marR="20023" marT="20026" marB="20026" anchor="ctr">
                    <a:lnL>
                      <a:noFill/>
                    </a:lnL>
                    <a:lnR>
                      <a:noFill/>
                    </a:lnR>
                    <a:lnT>
                      <a:noFill/>
                    </a:lnT>
                    <a:lnB>
                      <a:noFill/>
                    </a:lnB>
                    <a:solidFill>
                      <a:srgbClr val="ECF0F6"/>
                    </a:solidFill>
                  </a:tcPr>
                </a:tc>
                <a:extLst>
                  <a:ext uri="{0D108BD9-81ED-4DB2-BD59-A6C34878D82A}">
                    <a16:rowId xmlns:a16="http://schemas.microsoft.com/office/drawing/2014/main" val="10009"/>
                  </a:ext>
                </a:extLst>
              </a:tr>
              <a:tr h="261808">
                <a:tc>
                  <a:txBody>
                    <a:bodyPr/>
                    <a:lstStyle/>
                    <a:p>
                      <a:r>
                        <a:rPr lang="es-MX" sz="1400" dirty="0">
                          <a:solidFill>
                            <a:srgbClr val="333333"/>
                          </a:solidFill>
                          <a:effectLst/>
                          <a:latin typeface="Lato"/>
                        </a:rPr>
                        <a:t>2010</a:t>
                      </a:r>
                    </a:p>
                  </a:txBody>
                  <a:tcPr marL="20023" marR="20023" marT="20026" marB="20026" anchor="ctr">
                    <a:lnL>
                      <a:noFill/>
                    </a:lnL>
                    <a:lnR>
                      <a:noFill/>
                    </a:lnR>
                    <a:lnT>
                      <a:noFill/>
                    </a:lnT>
                    <a:lnB>
                      <a:noFill/>
                    </a:lnB>
                  </a:tcPr>
                </a:tc>
                <a:tc>
                  <a:txBody>
                    <a:bodyPr/>
                    <a:lstStyle/>
                    <a:p>
                      <a:r>
                        <a:rPr lang="es-MX" sz="1400" dirty="0">
                          <a:solidFill>
                            <a:srgbClr val="333333"/>
                          </a:solidFill>
                          <a:effectLst/>
                          <a:latin typeface="Lato"/>
                        </a:rPr>
                        <a:t>175,000</a:t>
                      </a:r>
                    </a:p>
                  </a:txBody>
                  <a:tcPr marL="20023" marR="20023" marT="20026" marB="20026" anchor="ctr">
                    <a:lnL>
                      <a:noFill/>
                    </a:lnL>
                    <a:lnR>
                      <a:noFill/>
                    </a:lnR>
                    <a:lnT>
                      <a:noFill/>
                    </a:lnT>
                    <a:lnB>
                      <a:noFill/>
                    </a:lnB>
                  </a:tcPr>
                </a:tc>
                <a:extLst>
                  <a:ext uri="{0D108BD9-81ED-4DB2-BD59-A6C34878D82A}">
                    <a16:rowId xmlns:a16="http://schemas.microsoft.com/office/drawing/2014/main" val="10010"/>
                  </a:ext>
                </a:extLst>
              </a:tr>
              <a:tr h="261808">
                <a:tc>
                  <a:txBody>
                    <a:bodyPr/>
                    <a:lstStyle/>
                    <a:p>
                      <a:r>
                        <a:rPr lang="es-MX" sz="1400" dirty="0">
                          <a:solidFill>
                            <a:srgbClr val="333333"/>
                          </a:solidFill>
                          <a:effectLst/>
                          <a:latin typeface="Lato"/>
                        </a:rPr>
                        <a:t>2011</a:t>
                      </a:r>
                    </a:p>
                  </a:txBody>
                  <a:tcPr marL="20023" marR="20023" marT="20026" marB="20026" anchor="ctr">
                    <a:lnL>
                      <a:noFill/>
                    </a:lnL>
                    <a:lnR>
                      <a:noFill/>
                    </a:lnR>
                    <a:lnT>
                      <a:noFill/>
                    </a:lnT>
                    <a:lnB>
                      <a:noFill/>
                    </a:lnB>
                    <a:solidFill>
                      <a:srgbClr val="ECF0F6"/>
                    </a:solidFill>
                  </a:tcPr>
                </a:tc>
                <a:tc>
                  <a:txBody>
                    <a:bodyPr/>
                    <a:lstStyle/>
                    <a:p>
                      <a:r>
                        <a:rPr lang="es-MX" sz="1400" dirty="0">
                          <a:solidFill>
                            <a:srgbClr val="333333"/>
                          </a:solidFill>
                          <a:effectLst/>
                          <a:latin typeface="Lato"/>
                        </a:rPr>
                        <a:t>175,000</a:t>
                      </a:r>
                    </a:p>
                  </a:txBody>
                  <a:tcPr marL="20023" marR="20023" marT="20026" marB="20026" anchor="ctr">
                    <a:lnL>
                      <a:noFill/>
                    </a:lnL>
                    <a:lnR>
                      <a:noFill/>
                    </a:lnR>
                    <a:lnT>
                      <a:noFill/>
                    </a:lnT>
                    <a:lnB>
                      <a:noFill/>
                    </a:lnB>
                    <a:solidFill>
                      <a:srgbClr val="ECF0F6"/>
                    </a:solidFill>
                  </a:tcPr>
                </a:tc>
                <a:extLst>
                  <a:ext uri="{0D108BD9-81ED-4DB2-BD59-A6C34878D82A}">
                    <a16:rowId xmlns:a16="http://schemas.microsoft.com/office/drawing/2014/main" val="10011"/>
                  </a:ext>
                </a:extLst>
              </a:tr>
              <a:tr h="261808">
                <a:tc>
                  <a:txBody>
                    <a:bodyPr/>
                    <a:lstStyle/>
                    <a:p>
                      <a:r>
                        <a:rPr lang="es-MX" sz="1400" dirty="0">
                          <a:solidFill>
                            <a:srgbClr val="333333"/>
                          </a:solidFill>
                          <a:effectLst/>
                          <a:latin typeface="Lato"/>
                        </a:rPr>
                        <a:t>2012</a:t>
                      </a:r>
                    </a:p>
                  </a:txBody>
                  <a:tcPr marL="20023" marR="20023" marT="20026" marB="20026" anchor="ctr">
                    <a:lnL>
                      <a:noFill/>
                    </a:lnL>
                    <a:lnR>
                      <a:noFill/>
                    </a:lnR>
                    <a:lnT>
                      <a:noFill/>
                    </a:lnT>
                    <a:lnB>
                      <a:noFill/>
                    </a:lnB>
                  </a:tcPr>
                </a:tc>
                <a:tc>
                  <a:txBody>
                    <a:bodyPr/>
                    <a:lstStyle/>
                    <a:p>
                      <a:r>
                        <a:rPr lang="es-MX" sz="1400" dirty="0">
                          <a:solidFill>
                            <a:srgbClr val="333333"/>
                          </a:solidFill>
                          <a:effectLst/>
                          <a:latin typeface="Lato"/>
                        </a:rPr>
                        <a:t>175,000</a:t>
                      </a:r>
                    </a:p>
                  </a:txBody>
                  <a:tcPr marL="20023" marR="20023" marT="20026" marB="20026" anchor="ctr">
                    <a:lnL>
                      <a:noFill/>
                    </a:lnL>
                    <a:lnR>
                      <a:noFill/>
                    </a:lnR>
                    <a:lnT>
                      <a:noFill/>
                    </a:lnT>
                    <a:lnB>
                      <a:noFill/>
                    </a:lnB>
                  </a:tcPr>
                </a:tc>
                <a:extLst>
                  <a:ext uri="{0D108BD9-81ED-4DB2-BD59-A6C34878D82A}">
                    <a16:rowId xmlns:a16="http://schemas.microsoft.com/office/drawing/2014/main" val="10012"/>
                  </a:ext>
                </a:extLst>
              </a:tr>
              <a:tr h="261808">
                <a:tc>
                  <a:txBody>
                    <a:bodyPr/>
                    <a:lstStyle/>
                    <a:p>
                      <a:r>
                        <a:rPr lang="es-MX" sz="1400" dirty="0">
                          <a:solidFill>
                            <a:srgbClr val="333333"/>
                          </a:solidFill>
                          <a:effectLst/>
                          <a:latin typeface="Lato"/>
                        </a:rPr>
                        <a:t>2013</a:t>
                      </a:r>
                    </a:p>
                  </a:txBody>
                  <a:tcPr marL="20023" marR="20023" marT="20026" marB="20026" anchor="ctr">
                    <a:lnL>
                      <a:noFill/>
                    </a:lnL>
                    <a:lnR>
                      <a:noFill/>
                    </a:lnR>
                    <a:lnT>
                      <a:noFill/>
                    </a:lnT>
                    <a:lnB>
                      <a:noFill/>
                    </a:lnB>
                    <a:solidFill>
                      <a:srgbClr val="ECF0F6"/>
                    </a:solidFill>
                  </a:tcPr>
                </a:tc>
                <a:tc>
                  <a:txBody>
                    <a:bodyPr/>
                    <a:lstStyle/>
                    <a:p>
                      <a:r>
                        <a:rPr lang="es-MX" sz="1400" dirty="0">
                          <a:solidFill>
                            <a:srgbClr val="333333"/>
                          </a:solidFill>
                          <a:effectLst/>
                          <a:latin typeface="Lato"/>
                        </a:rPr>
                        <a:t>175,000</a:t>
                      </a:r>
                    </a:p>
                  </a:txBody>
                  <a:tcPr marL="20023" marR="20023" marT="20026" marB="20026" anchor="ctr">
                    <a:lnL>
                      <a:noFill/>
                    </a:lnL>
                    <a:lnR>
                      <a:noFill/>
                    </a:lnR>
                    <a:lnT>
                      <a:noFill/>
                    </a:lnT>
                    <a:lnB>
                      <a:noFill/>
                    </a:lnB>
                    <a:solidFill>
                      <a:srgbClr val="ECF0F6"/>
                    </a:solidFill>
                  </a:tcPr>
                </a:tc>
                <a:extLst>
                  <a:ext uri="{0D108BD9-81ED-4DB2-BD59-A6C34878D82A}">
                    <a16:rowId xmlns:a16="http://schemas.microsoft.com/office/drawing/2014/main" val="10013"/>
                  </a:ext>
                </a:extLst>
              </a:tr>
              <a:tr h="261808">
                <a:tc>
                  <a:txBody>
                    <a:bodyPr/>
                    <a:lstStyle/>
                    <a:p>
                      <a:r>
                        <a:rPr lang="es-MX" sz="1400" dirty="0">
                          <a:solidFill>
                            <a:srgbClr val="333333"/>
                          </a:solidFill>
                          <a:effectLst/>
                          <a:latin typeface="Lato"/>
                        </a:rPr>
                        <a:t>2014</a:t>
                      </a:r>
                    </a:p>
                  </a:txBody>
                  <a:tcPr marL="20023" marR="20023" marT="20026" marB="20026" anchor="ctr">
                    <a:lnL>
                      <a:noFill/>
                    </a:lnL>
                    <a:lnR>
                      <a:noFill/>
                    </a:lnR>
                    <a:lnT>
                      <a:noFill/>
                    </a:lnT>
                    <a:lnB>
                      <a:noFill/>
                    </a:lnB>
                  </a:tcPr>
                </a:tc>
                <a:tc>
                  <a:txBody>
                    <a:bodyPr/>
                    <a:lstStyle/>
                    <a:p>
                      <a:r>
                        <a:rPr lang="es-MX" sz="1400" dirty="0">
                          <a:solidFill>
                            <a:srgbClr val="333333"/>
                          </a:solidFill>
                          <a:effectLst/>
                          <a:latin typeface="Lato"/>
                        </a:rPr>
                        <a:t>130,000</a:t>
                      </a:r>
                    </a:p>
                  </a:txBody>
                  <a:tcPr marL="20023" marR="20023" marT="20026" marB="20026" anchor="ctr">
                    <a:lnL>
                      <a:noFill/>
                    </a:lnL>
                    <a:lnR>
                      <a:noFill/>
                    </a:lnR>
                    <a:lnT>
                      <a:noFill/>
                    </a:lnT>
                    <a:lnB>
                      <a:noFill/>
                    </a:lnB>
                  </a:tcPr>
                </a:tc>
                <a:extLst>
                  <a:ext uri="{0D108BD9-81ED-4DB2-BD59-A6C34878D82A}">
                    <a16:rowId xmlns:a16="http://schemas.microsoft.com/office/drawing/2014/main" val="10014"/>
                  </a:ext>
                </a:extLst>
              </a:tr>
              <a:tr h="261808">
                <a:tc>
                  <a:txBody>
                    <a:bodyPr/>
                    <a:lstStyle/>
                    <a:p>
                      <a:r>
                        <a:rPr lang="es-MX" sz="1400" dirty="0">
                          <a:solidFill>
                            <a:srgbClr val="333333"/>
                          </a:solidFill>
                          <a:effectLst/>
                          <a:latin typeface="Lato"/>
                        </a:rPr>
                        <a:t>2015</a:t>
                      </a:r>
                    </a:p>
                  </a:txBody>
                  <a:tcPr marL="20023" marR="20023" marT="20026" marB="20026" anchor="ctr">
                    <a:lnL>
                      <a:noFill/>
                    </a:lnL>
                    <a:lnR>
                      <a:noFill/>
                    </a:lnR>
                    <a:lnT>
                      <a:noFill/>
                    </a:lnT>
                    <a:lnB>
                      <a:noFill/>
                    </a:lnB>
                    <a:solidFill>
                      <a:srgbClr val="ECF0F6"/>
                    </a:solidFill>
                  </a:tcPr>
                </a:tc>
                <a:tc>
                  <a:txBody>
                    <a:bodyPr/>
                    <a:lstStyle/>
                    <a:p>
                      <a:r>
                        <a:rPr lang="es-MX" sz="1400" dirty="0">
                          <a:solidFill>
                            <a:srgbClr val="333333"/>
                          </a:solidFill>
                          <a:effectLst/>
                          <a:latin typeface="Lato"/>
                        </a:rPr>
                        <a:t>130,000</a:t>
                      </a:r>
                    </a:p>
                  </a:txBody>
                  <a:tcPr marL="20023" marR="20023" marT="20026" marB="20026" anchor="ctr">
                    <a:lnL>
                      <a:noFill/>
                    </a:lnL>
                    <a:lnR>
                      <a:noFill/>
                    </a:lnR>
                    <a:lnT>
                      <a:noFill/>
                    </a:lnT>
                    <a:lnB>
                      <a:noFill/>
                    </a:lnB>
                    <a:solidFill>
                      <a:srgbClr val="ECF0F6"/>
                    </a:solidFill>
                  </a:tcPr>
                </a:tc>
                <a:extLst>
                  <a:ext uri="{0D108BD9-81ED-4DB2-BD59-A6C34878D82A}">
                    <a16:rowId xmlns:a16="http://schemas.microsoft.com/office/drawing/2014/main" val="10015"/>
                  </a:ext>
                </a:extLst>
              </a:tr>
              <a:tr h="261808">
                <a:tc>
                  <a:txBody>
                    <a:bodyPr/>
                    <a:lstStyle/>
                    <a:p>
                      <a:r>
                        <a:rPr lang="es-MX" sz="1400" dirty="0">
                          <a:solidFill>
                            <a:srgbClr val="333333"/>
                          </a:solidFill>
                          <a:effectLst/>
                          <a:latin typeface="Lato"/>
                        </a:rPr>
                        <a:t>2016</a:t>
                      </a:r>
                    </a:p>
                  </a:txBody>
                  <a:tcPr marL="20023" marR="20023" marT="20026" marB="20026" anchor="ctr">
                    <a:lnL>
                      <a:noFill/>
                    </a:lnL>
                    <a:lnR>
                      <a:noFill/>
                    </a:lnR>
                    <a:lnT>
                      <a:noFill/>
                    </a:lnT>
                    <a:lnB>
                      <a:noFill/>
                    </a:lnB>
                  </a:tcPr>
                </a:tc>
                <a:tc>
                  <a:txBody>
                    <a:bodyPr/>
                    <a:lstStyle/>
                    <a:p>
                      <a:r>
                        <a:rPr lang="es-MX" sz="1400" dirty="0">
                          <a:solidFill>
                            <a:srgbClr val="333333"/>
                          </a:solidFill>
                          <a:effectLst/>
                          <a:latin typeface="Lato"/>
                        </a:rPr>
                        <a:t>175,000</a:t>
                      </a:r>
                    </a:p>
                  </a:txBody>
                  <a:tcPr marL="20023" marR="20023" marT="20026" marB="20026" anchor="ctr">
                    <a:lnL>
                      <a:noFill/>
                    </a:lnL>
                    <a:lnR>
                      <a:noFill/>
                    </a:lnR>
                    <a:lnT>
                      <a:noFill/>
                    </a:lnT>
                    <a:lnB>
                      <a:noFill/>
                    </a:lnB>
                  </a:tcPr>
                </a:tc>
                <a:extLst>
                  <a:ext uri="{0D108BD9-81ED-4DB2-BD59-A6C34878D82A}">
                    <a16:rowId xmlns:a16="http://schemas.microsoft.com/office/drawing/2014/main" val="10016"/>
                  </a:ext>
                </a:extLst>
              </a:tr>
              <a:tr h="261808">
                <a:tc>
                  <a:txBody>
                    <a:bodyPr/>
                    <a:lstStyle/>
                    <a:p>
                      <a:r>
                        <a:rPr lang="es-MX" sz="1400" dirty="0">
                          <a:solidFill>
                            <a:srgbClr val="333333"/>
                          </a:solidFill>
                          <a:effectLst/>
                          <a:latin typeface="Lato"/>
                        </a:rPr>
                        <a:t>2017</a:t>
                      </a:r>
                    </a:p>
                  </a:txBody>
                  <a:tcPr marL="20023" marR="20023" marT="20026" marB="20026" anchor="ctr">
                    <a:lnL>
                      <a:noFill/>
                    </a:lnL>
                    <a:lnR>
                      <a:noFill/>
                    </a:lnR>
                    <a:lnT>
                      <a:noFill/>
                    </a:lnT>
                    <a:lnB>
                      <a:noFill/>
                    </a:lnB>
                  </a:tcPr>
                </a:tc>
                <a:tc>
                  <a:txBody>
                    <a:bodyPr/>
                    <a:lstStyle/>
                    <a:p>
                      <a:r>
                        <a:rPr lang="es-MX" sz="1400" dirty="0">
                          <a:solidFill>
                            <a:srgbClr val="333333"/>
                          </a:solidFill>
                          <a:effectLst/>
                          <a:latin typeface="Lato"/>
                        </a:rPr>
                        <a:t>175,000</a:t>
                      </a:r>
                    </a:p>
                  </a:txBody>
                  <a:tcPr marL="20023" marR="20023" marT="20026" marB="20026" anchor="ctr">
                    <a:lnL>
                      <a:noFill/>
                    </a:lnL>
                    <a:lnR>
                      <a:noFill/>
                    </a:lnR>
                    <a:lnT>
                      <a:noFill/>
                    </a:lnT>
                    <a:lnB>
                      <a:noFill/>
                    </a:lnB>
                  </a:tcPr>
                </a:tc>
                <a:extLst>
                  <a:ext uri="{0D108BD9-81ED-4DB2-BD59-A6C34878D82A}">
                    <a16:rowId xmlns:a16="http://schemas.microsoft.com/office/drawing/2014/main" val="10017"/>
                  </a:ext>
                </a:extLst>
              </a:tr>
              <a:tr h="261808">
                <a:tc>
                  <a:txBody>
                    <a:bodyPr/>
                    <a:lstStyle/>
                    <a:p>
                      <a:r>
                        <a:rPr lang="es-MX" sz="1400" dirty="0">
                          <a:solidFill>
                            <a:srgbClr val="333333"/>
                          </a:solidFill>
                          <a:effectLst/>
                          <a:latin typeface="Lato"/>
                        </a:rPr>
                        <a:t>2018</a:t>
                      </a:r>
                    </a:p>
                  </a:txBody>
                  <a:tcPr marL="20023" marR="20023" marT="20026" marB="20026" anchor="ctr">
                    <a:lnL>
                      <a:noFill/>
                    </a:lnL>
                    <a:lnR>
                      <a:noFill/>
                    </a:lnR>
                    <a:lnT>
                      <a:noFill/>
                    </a:lnT>
                    <a:lnB>
                      <a:noFill/>
                    </a:lnB>
                  </a:tcPr>
                </a:tc>
                <a:tc>
                  <a:txBody>
                    <a:bodyPr/>
                    <a:lstStyle/>
                    <a:p>
                      <a:r>
                        <a:rPr lang="es-MX" sz="1400" dirty="0">
                          <a:solidFill>
                            <a:srgbClr val="333333"/>
                          </a:solidFill>
                          <a:effectLst/>
                          <a:latin typeface="Lato"/>
                        </a:rPr>
                        <a:t>175,000</a:t>
                      </a:r>
                    </a:p>
                  </a:txBody>
                  <a:tcPr marL="20023" marR="20023" marT="20026" marB="20026" anchor="ctr">
                    <a:lnL>
                      <a:noFill/>
                    </a:lnL>
                    <a:lnR>
                      <a:noFill/>
                    </a:lnR>
                    <a:lnT>
                      <a:noFill/>
                    </a:lnT>
                    <a:lnB>
                      <a:noFill/>
                    </a:lnB>
                  </a:tcPr>
                </a:tc>
                <a:extLst>
                  <a:ext uri="{0D108BD9-81ED-4DB2-BD59-A6C34878D82A}">
                    <a16:rowId xmlns:a16="http://schemas.microsoft.com/office/drawing/2014/main" val="10018"/>
                  </a:ext>
                </a:extLst>
              </a:tr>
              <a:tr h="261808">
                <a:tc>
                  <a:txBody>
                    <a:bodyPr/>
                    <a:lstStyle/>
                    <a:p>
                      <a:r>
                        <a:rPr lang="es-MX" sz="1400" dirty="0">
                          <a:solidFill>
                            <a:srgbClr val="333333"/>
                          </a:solidFill>
                          <a:effectLst/>
                          <a:latin typeface="Lato"/>
                        </a:rPr>
                        <a:t>2019</a:t>
                      </a:r>
                    </a:p>
                  </a:txBody>
                  <a:tcPr marL="20023" marR="20023" marT="20026" marB="20026" anchor="ctr">
                    <a:lnL>
                      <a:noFill/>
                    </a:lnL>
                    <a:lnR>
                      <a:noFill/>
                    </a:lnR>
                    <a:lnT>
                      <a:noFill/>
                    </a:lnT>
                    <a:lnB>
                      <a:noFill/>
                    </a:lnB>
                  </a:tcPr>
                </a:tc>
                <a:tc>
                  <a:txBody>
                    <a:bodyPr/>
                    <a:lstStyle/>
                    <a:p>
                      <a:r>
                        <a:rPr lang="es-MX" sz="1400" dirty="0">
                          <a:solidFill>
                            <a:srgbClr val="333333"/>
                          </a:solidFill>
                          <a:effectLst/>
                          <a:latin typeface="Lato"/>
                        </a:rPr>
                        <a:t>175,000</a:t>
                      </a:r>
                    </a:p>
                  </a:txBody>
                  <a:tcPr marL="20023" marR="20023" marT="20026" marB="20026" anchor="ctr">
                    <a:lnL>
                      <a:noFill/>
                    </a:lnL>
                    <a:lnR>
                      <a:noFill/>
                    </a:lnR>
                    <a:lnT>
                      <a:noFill/>
                    </a:lnT>
                    <a:lnB>
                      <a:noFill/>
                    </a:lnB>
                  </a:tcPr>
                </a:tc>
                <a:extLst>
                  <a:ext uri="{0D108BD9-81ED-4DB2-BD59-A6C34878D82A}">
                    <a16:rowId xmlns:a16="http://schemas.microsoft.com/office/drawing/2014/main" val="10019"/>
                  </a:ext>
                </a:extLst>
              </a:tr>
            </a:tbl>
          </a:graphicData>
        </a:graphic>
      </p:graphicFrame>
      <p:pic>
        <p:nvPicPr>
          <p:cNvPr id="1026" name="Picture 2" descr="Resultado de imagen para imagenes marcas de au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1042" y="1486524"/>
            <a:ext cx="7459372" cy="495049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16</a:t>
            </a:fld>
            <a:endParaRPr lang="es-ES" altLang="es-MX"/>
          </a:p>
        </p:txBody>
      </p:sp>
    </p:spTree>
    <p:extLst>
      <p:ext uri="{BB962C8B-B14F-4D97-AF65-F5344CB8AC3E}">
        <p14:creationId xmlns:p14="http://schemas.microsoft.com/office/powerpoint/2010/main" val="3049446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MX" dirty="0"/>
              <a:t>ESTÍMULOS FISCALES</a:t>
            </a:r>
            <a:br>
              <a:rPr lang="es-MX" dirty="0"/>
            </a:br>
            <a:r>
              <a:rPr lang="es-MX" dirty="0"/>
              <a:t>2019</a:t>
            </a:r>
          </a:p>
        </p:txBody>
      </p:sp>
      <p:sp>
        <p:nvSpPr>
          <p:cNvPr id="3" name="Marcador de contenido 2"/>
          <p:cNvSpPr>
            <a:spLocks noGrp="1"/>
          </p:cNvSpPr>
          <p:nvPr>
            <p:ph idx="1"/>
          </p:nvPr>
        </p:nvSpPr>
        <p:spPr/>
        <p:txBody>
          <a:bodyPr>
            <a:normAutofit fontScale="85000" lnSpcReduction="20000"/>
          </a:bodyPr>
          <a:lstStyle/>
          <a:p>
            <a:endParaRPr lang="es-MX" dirty="0"/>
          </a:p>
          <a:p>
            <a:pPr algn="ctr"/>
            <a:r>
              <a:rPr lang="es-MX" dirty="0">
                <a:latin typeface="Algerian" panose="04020705040A02060702" pitchFamily="82" charset="0"/>
              </a:rPr>
              <a:t>LEY DE INGRESOS DE LA FED.</a:t>
            </a:r>
          </a:p>
          <a:p>
            <a:pPr algn="ctr"/>
            <a:endParaRPr lang="es-MX" dirty="0">
              <a:latin typeface="Algerian" panose="04020705040A02060702" pitchFamily="82" charset="0"/>
            </a:endParaRPr>
          </a:p>
          <a:p>
            <a:pPr algn="ctr"/>
            <a:r>
              <a:rPr lang="es-MX" dirty="0">
                <a:latin typeface="Algerian" panose="04020705040A02060702" pitchFamily="82" charset="0"/>
              </a:rPr>
              <a:t>DECRETO PRESIDENCIAL.</a:t>
            </a:r>
          </a:p>
          <a:p>
            <a:pPr algn="ctr"/>
            <a:endParaRPr lang="es-MX" dirty="0">
              <a:latin typeface="Algerian" panose="04020705040A02060702" pitchFamily="82" charset="0"/>
            </a:endParaRPr>
          </a:p>
          <a:p>
            <a:pPr algn="ctr"/>
            <a:r>
              <a:rPr lang="es-MX" dirty="0">
                <a:latin typeface="Algerian" panose="04020705040A02060702" pitchFamily="82" charset="0"/>
              </a:rPr>
              <a:t>LEY DE IMPUESTO SOBRE LA RENTA.</a:t>
            </a:r>
          </a:p>
          <a:p>
            <a:pPr algn="ctr"/>
            <a:endParaRPr lang="es-MX" dirty="0">
              <a:latin typeface="Algerian" panose="04020705040A02060702" pitchFamily="82" charset="0"/>
            </a:endParaRPr>
          </a:p>
          <a:p>
            <a:pPr algn="ctr"/>
            <a:r>
              <a:rPr lang="es-MX" dirty="0">
                <a:latin typeface="Algerian" panose="04020705040A02060702" pitchFamily="82" charset="0"/>
              </a:rPr>
              <a:t>FACILIDADES ADMINISTRATIVAS.</a:t>
            </a:r>
          </a:p>
          <a:p>
            <a:pPr algn="ctr"/>
            <a:endParaRPr lang="es-MX" dirty="0">
              <a:latin typeface="Algerian" panose="04020705040A02060702" pitchFamily="82" charset="0"/>
            </a:endParaRPr>
          </a:p>
          <a:p>
            <a:pPr algn="ctr"/>
            <a:r>
              <a:rPr lang="es-MX" dirty="0">
                <a:latin typeface="Algerian" panose="04020705040A02060702" pitchFamily="82" charset="0"/>
              </a:rPr>
              <a:t>PRESUPUESTO DE GASTOS FISCALES.</a:t>
            </a:r>
          </a:p>
        </p:txBody>
      </p:sp>
      <p:pic>
        <p:nvPicPr>
          <p:cNvPr id="4" name="Imagen 3"/>
          <p:cNvPicPr>
            <a:picLocks noChangeAspect="1"/>
          </p:cNvPicPr>
          <p:nvPr/>
        </p:nvPicPr>
        <p:blipFill>
          <a:blip r:embed="rId2"/>
          <a:stretch>
            <a:fillRect/>
          </a:stretch>
        </p:blipFill>
        <p:spPr>
          <a:xfrm>
            <a:off x="8601968" y="365126"/>
            <a:ext cx="3210111" cy="2970503"/>
          </a:xfrm>
          <a:prstGeom prst="rect">
            <a:avLst/>
          </a:prstGeom>
        </p:spPr>
      </p:pic>
      <p:pic>
        <p:nvPicPr>
          <p:cNvPr id="5" name="Imagen 4"/>
          <p:cNvPicPr>
            <a:picLocks noChangeAspect="1"/>
          </p:cNvPicPr>
          <p:nvPr/>
        </p:nvPicPr>
        <p:blipFill>
          <a:blip r:embed="rId3"/>
          <a:stretch>
            <a:fillRect/>
          </a:stretch>
        </p:blipFill>
        <p:spPr>
          <a:xfrm>
            <a:off x="378335" y="341121"/>
            <a:ext cx="3212452" cy="2969009"/>
          </a:xfrm>
          <a:prstGeom prst="rect">
            <a:avLst/>
          </a:prstGeom>
        </p:spPr>
      </p:pic>
      <p:sp>
        <p:nvSpPr>
          <p:cNvPr id="6" name="5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17</a:t>
            </a:fld>
            <a:endParaRPr lang="es-ES" altLang="es-MX"/>
          </a:p>
        </p:txBody>
      </p:sp>
    </p:spTree>
    <p:extLst>
      <p:ext uri="{BB962C8B-B14F-4D97-AF65-F5344CB8AC3E}">
        <p14:creationId xmlns:p14="http://schemas.microsoft.com/office/powerpoint/2010/main" val="3152352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091" y="286296"/>
            <a:ext cx="10514231" cy="779464"/>
          </a:xfrm>
        </p:spPr>
        <p:txBody>
          <a:bodyPr/>
          <a:lstStyle/>
          <a:p>
            <a:r>
              <a:rPr lang="es-MX" dirty="0"/>
              <a:t>ESTÍMULOS FISCALES ARTÍCULO 16 LIF 2019</a:t>
            </a:r>
          </a:p>
        </p:txBody>
      </p:sp>
      <p:sp>
        <p:nvSpPr>
          <p:cNvPr id="3" name="2 Marcador de contenido"/>
          <p:cNvSpPr>
            <a:spLocks noGrp="1"/>
          </p:cNvSpPr>
          <p:nvPr>
            <p:ph idx="1"/>
          </p:nvPr>
        </p:nvSpPr>
        <p:spPr>
          <a:xfrm>
            <a:off x="838091" y="1098697"/>
            <a:ext cx="10514231" cy="5570111"/>
          </a:xfrm>
        </p:spPr>
        <p:txBody>
          <a:bodyPr>
            <a:normAutofit/>
          </a:bodyPr>
          <a:lstStyle/>
          <a:p>
            <a:pPr algn="ctr">
              <a:buFont typeface="Wingdings" pitchFamily="2" charset="2"/>
              <a:buChar char="Ø"/>
            </a:pPr>
            <a:r>
              <a:rPr lang="es-MX" dirty="0">
                <a:latin typeface="Arial" pitchFamily="34" charset="0"/>
                <a:cs typeface="Arial" pitchFamily="34" charset="0"/>
              </a:rPr>
              <a:t>Se mantienen los estímulos fiscales para el ejercicio fiscal, con adecuaciones  2019.</a:t>
            </a:r>
          </a:p>
        </p:txBody>
      </p:sp>
      <p:pic>
        <p:nvPicPr>
          <p:cNvPr id="4" name="Imagen 3"/>
          <p:cNvPicPr>
            <a:picLocks noChangeAspect="1"/>
          </p:cNvPicPr>
          <p:nvPr/>
        </p:nvPicPr>
        <p:blipFill>
          <a:blip r:embed="rId2"/>
          <a:stretch>
            <a:fillRect/>
          </a:stretch>
        </p:blipFill>
        <p:spPr>
          <a:xfrm>
            <a:off x="1797252" y="2900346"/>
            <a:ext cx="8987494" cy="3957654"/>
          </a:xfrm>
          <a:prstGeom prst="rect">
            <a:avLst/>
          </a:prstGeom>
        </p:spPr>
      </p:pic>
      <p:sp>
        <p:nvSpPr>
          <p:cNvPr id="5" name="4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18</a:t>
            </a:fld>
            <a:endParaRPr lang="es-ES" altLang="es-MX"/>
          </a:p>
        </p:txBody>
      </p:sp>
    </p:spTree>
    <p:extLst>
      <p:ext uri="{BB962C8B-B14F-4D97-AF65-F5344CB8AC3E}">
        <p14:creationId xmlns:p14="http://schemas.microsoft.com/office/powerpoint/2010/main" val="1843136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091" y="365126"/>
            <a:ext cx="10514231" cy="155380"/>
          </a:xfrm>
        </p:spPr>
        <p:txBody>
          <a:bodyPr>
            <a:normAutofit fontScale="90000"/>
          </a:bodyPr>
          <a:lstStyle/>
          <a:p>
            <a:pPr algn="ctr"/>
            <a:r>
              <a:rPr lang="es-MX" dirty="0">
                <a:latin typeface="Arial" panose="020B0604020202020204" pitchFamily="34" charset="0"/>
                <a:cs typeface="Arial" panose="020B0604020202020204" pitchFamily="34" charset="0"/>
              </a:rPr>
              <a:t>ESTÍMULOS FISCALES </a:t>
            </a:r>
          </a:p>
        </p:txBody>
      </p:sp>
      <p:sp>
        <p:nvSpPr>
          <p:cNvPr id="3" name="2 Marcador de contenido"/>
          <p:cNvSpPr>
            <a:spLocks noGrp="1"/>
          </p:cNvSpPr>
          <p:nvPr>
            <p:ph idx="1"/>
          </p:nvPr>
        </p:nvSpPr>
        <p:spPr>
          <a:xfrm>
            <a:off x="838091" y="1300766"/>
            <a:ext cx="10514231" cy="4958366"/>
          </a:xfrm>
        </p:spPr>
        <p:txBody>
          <a:bodyPr>
            <a:normAutofit fontScale="85000" lnSpcReduction="20000"/>
          </a:bodyPr>
          <a:lstStyle/>
          <a:p>
            <a:pPr algn="just">
              <a:buFont typeface="Wingdings" pitchFamily="2" charset="2"/>
              <a:buChar char="Ø"/>
            </a:pPr>
            <a:r>
              <a:rPr lang="es-MX" dirty="0">
                <a:latin typeface="Arial" pitchFamily="34" charset="0"/>
                <a:cs typeface="Arial" pitchFamily="34" charset="0"/>
              </a:rPr>
              <a:t>I. Estímulo a los contribuyentes </a:t>
            </a:r>
            <a:r>
              <a:rPr lang="es-MX" dirty="0">
                <a:solidFill>
                  <a:srgbClr val="FFC000"/>
                </a:solidFill>
                <a:latin typeface="Arial" pitchFamily="34" charset="0"/>
                <a:cs typeface="Arial" pitchFamily="34" charset="0"/>
              </a:rPr>
              <a:t>con actividad empresarial que adquieran diesel para su consumo final,  </a:t>
            </a:r>
            <a:r>
              <a:rPr lang="es-MX" b="1" dirty="0">
                <a:solidFill>
                  <a:srgbClr val="C00000"/>
                </a:solidFill>
              </a:rPr>
              <a:t>se utilicen exclusivamente como combustible en maquinaria en general,</a:t>
            </a:r>
            <a:r>
              <a:rPr lang="es-MX" dirty="0"/>
              <a:t> excepto vehículos también </a:t>
            </a:r>
            <a:r>
              <a:rPr lang="es-MX" b="1" dirty="0">
                <a:solidFill>
                  <a:srgbClr val="C00000"/>
                </a:solidFill>
              </a:rPr>
              <a:t>será aplicable a los vehículos marinos.</a:t>
            </a:r>
            <a:r>
              <a:rPr lang="es-MX" dirty="0"/>
              <a:t> </a:t>
            </a:r>
            <a:r>
              <a:rPr lang="es-MX" dirty="0">
                <a:latin typeface="Arial" pitchFamily="34" charset="0"/>
                <a:cs typeface="Arial" pitchFamily="34" charset="0"/>
              </a:rPr>
              <a:t> </a:t>
            </a:r>
          </a:p>
          <a:p>
            <a:pPr algn="just">
              <a:buFont typeface="Wingdings" pitchFamily="2" charset="2"/>
              <a:buChar char="Ø"/>
            </a:pPr>
            <a:r>
              <a:rPr lang="es-MX" b="1" dirty="0">
                <a:solidFill>
                  <a:srgbClr val="FFC000"/>
                </a:solidFill>
                <a:latin typeface="Arial" pitchFamily="34" charset="0"/>
                <a:cs typeface="Arial" pitchFamily="34" charset="0"/>
              </a:rPr>
              <a:t>Consistente en el acreditamiento del monto del IEPS, contra </a:t>
            </a:r>
            <a:r>
              <a:rPr lang="es-MX" b="1" dirty="0">
                <a:solidFill>
                  <a:srgbClr val="CC00FF"/>
                </a:solidFill>
                <a:latin typeface="Arial" pitchFamily="34" charset="0"/>
                <a:cs typeface="Arial" pitchFamily="34" charset="0"/>
              </a:rPr>
              <a:t>ISR CAUSADO EN EL EJERCICIO </a:t>
            </a:r>
            <a:r>
              <a:rPr lang="es-MX" b="1" strike="sngStrike" dirty="0">
                <a:solidFill>
                  <a:srgbClr val="FFC000"/>
                </a:solidFill>
                <a:latin typeface="Arial" pitchFamily="34" charset="0"/>
                <a:cs typeface="Arial" pitchFamily="34" charset="0"/>
              </a:rPr>
              <a:t>a su cargo o retenido.</a:t>
            </a:r>
          </a:p>
          <a:p>
            <a:pPr marL="0" indent="0" algn="just">
              <a:buNone/>
            </a:pPr>
            <a:r>
              <a:rPr lang="es-MX" dirty="0"/>
              <a:t>   II.- 1.- El monto que se podrá acreditar será el que resulte de</a:t>
            </a:r>
          </a:p>
          <a:p>
            <a:pPr marL="0" indent="0" algn="just">
              <a:buNone/>
            </a:pPr>
            <a:r>
              <a:rPr lang="es-MX" dirty="0"/>
              <a:t>    multiplicar la </a:t>
            </a:r>
            <a:r>
              <a:rPr lang="es-MX" b="1" dirty="0">
                <a:solidFill>
                  <a:srgbClr val="002060"/>
                </a:solidFill>
              </a:rPr>
              <a:t>cuota del IEPS, por el número de litros </a:t>
            </a:r>
            <a:r>
              <a:rPr lang="es-MX" dirty="0"/>
              <a:t>de diésel o de</a:t>
            </a:r>
          </a:p>
          <a:p>
            <a:pPr marL="0" indent="0" algn="just">
              <a:buNone/>
            </a:pPr>
            <a:r>
              <a:rPr lang="es-MX" dirty="0"/>
              <a:t>    biodiésel y sus mezclas importados o adquiridos.</a:t>
            </a:r>
            <a:endParaRPr lang="es-MX" dirty="0">
              <a:latin typeface="Arial" pitchFamily="34" charset="0"/>
              <a:cs typeface="Arial" pitchFamily="34" charset="0"/>
            </a:endParaRPr>
          </a:p>
          <a:p>
            <a:pPr marL="0" indent="0" algn="just">
              <a:buNone/>
            </a:pPr>
            <a:r>
              <a:rPr lang="es-MX" dirty="0">
                <a:latin typeface="Arial" pitchFamily="34" charset="0"/>
                <a:cs typeface="Arial" pitchFamily="34" charset="0"/>
              </a:rPr>
              <a:t>        2.-A</a:t>
            </a:r>
            <a:r>
              <a:rPr lang="es-MX" dirty="0"/>
              <a:t>ctividades agropecuarias o silvícolas, podrán acreditar un monto </a:t>
            </a:r>
          </a:p>
          <a:p>
            <a:pPr marL="0" indent="0" algn="just">
              <a:buNone/>
            </a:pPr>
            <a:r>
              <a:rPr lang="es-MX" dirty="0"/>
              <a:t>    equivalente (</a:t>
            </a:r>
            <a:r>
              <a:rPr lang="es-MX" b="1" dirty="0">
                <a:solidFill>
                  <a:srgbClr val="C00000"/>
                </a:solidFill>
                <a:latin typeface="Arial" pitchFamily="34" charset="0"/>
                <a:cs typeface="Arial" pitchFamily="34" charset="0"/>
              </a:rPr>
              <a:t>Valor factura, IVA incluido, por 0.355 agropecuarias</a:t>
            </a:r>
          </a:p>
          <a:p>
            <a:pPr marL="0" indent="0" algn="just">
              <a:buNone/>
            </a:pPr>
            <a:r>
              <a:rPr lang="es-MX" b="1" dirty="0">
                <a:solidFill>
                  <a:srgbClr val="C00000"/>
                </a:solidFill>
                <a:latin typeface="Arial" pitchFamily="34" charset="0"/>
                <a:cs typeface="Arial" pitchFamily="34" charset="0"/>
              </a:rPr>
              <a:t>   o silvícolas).</a:t>
            </a:r>
          </a:p>
        </p:txBody>
      </p:sp>
      <p:pic>
        <p:nvPicPr>
          <p:cNvPr id="4" name="Imagen 3"/>
          <p:cNvPicPr>
            <a:picLocks noChangeAspect="1"/>
          </p:cNvPicPr>
          <p:nvPr/>
        </p:nvPicPr>
        <p:blipFill>
          <a:blip r:embed="rId2"/>
          <a:stretch>
            <a:fillRect/>
          </a:stretch>
        </p:blipFill>
        <p:spPr>
          <a:xfrm>
            <a:off x="8853137" y="2"/>
            <a:ext cx="3337277" cy="1300765"/>
          </a:xfrm>
          <a:prstGeom prst="rect">
            <a:avLst/>
          </a:prstGeom>
        </p:spPr>
      </p:pic>
      <p:pic>
        <p:nvPicPr>
          <p:cNvPr id="5" name="Imagen 4"/>
          <p:cNvPicPr>
            <a:picLocks noChangeAspect="1"/>
          </p:cNvPicPr>
          <p:nvPr/>
        </p:nvPicPr>
        <p:blipFill>
          <a:blip r:embed="rId3"/>
          <a:stretch>
            <a:fillRect/>
          </a:stretch>
        </p:blipFill>
        <p:spPr>
          <a:xfrm>
            <a:off x="7649182" y="5640309"/>
            <a:ext cx="4541231" cy="1217691"/>
          </a:xfrm>
          <a:prstGeom prst="rect">
            <a:avLst/>
          </a:prstGeom>
        </p:spPr>
      </p:pic>
      <p:sp>
        <p:nvSpPr>
          <p:cNvPr id="6" name="5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19</a:t>
            </a:fld>
            <a:endParaRPr lang="es-ES" altLang="es-MX"/>
          </a:p>
        </p:txBody>
      </p:sp>
    </p:spTree>
    <p:extLst>
      <p:ext uri="{BB962C8B-B14F-4D97-AF65-F5344CB8AC3E}">
        <p14:creationId xmlns:p14="http://schemas.microsoft.com/office/powerpoint/2010/main" val="3159167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latin typeface="Algerian" panose="04020705040A02060702" pitchFamily="82" charset="0"/>
              </a:rPr>
              <a:t>PAQUETE ECONÓMICO 2019</a:t>
            </a:r>
          </a:p>
        </p:txBody>
      </p:sp>
      <p:sp>
        <p:nvSpPr>
          <p:cNvPr id="3" name="2 Marcador de contenido"/>
          <p:cNvSpPr>
            <a:spLocks noGrp="1"/>
          </p:cNvSpPr>
          <p:nvPr>
            <p:ph idx="1"/>
          </p:nvPr>
        </p:nvSpPr>
        <p:spPr/>
        <p:txBody>
          <a:bodyPr>
            <a:normAutofit fontScale="92500" lnSpcReduction="20000"/>
          </a:bodyPr>
          <a:lstStyle/>
          <a:p>
            <a:pPr algn="ctr"/>
            <a:endParaRPr lang="es-MX" dirty="0">
              <a:latin typeface="Algerian" panose="04020705040A02060702" pitchFamily="82" charset="0"/>
              <a:cs typeface="Arial" pitchFamily="34" charset="0"/>
            </a:endParaRPr>
          </a:p>
          <a:p>
            <a:pPr algn="ctr">
              <a:buFont typeface="Wingdings" panose="05000000000000000000" pitchFamily="2" charset="2"/>
              <a:buChar char="Ø"/>
            </a:pPr>
            <a:r>
              <a:rPr lang="es-MX" dirty="0">
                <a:latin typeface="Algerian" panose="04020705040A02060702" pitchFamily="82" charset="0"/>
                <a:cs typeface="Arial" pitchFamily="34" charset="0"/>
              </a:rPr>
              <a:t>Política Hacendaria:</a:t>
            </a:r>
          </a:p>
          <a:p>
            <a:pPr algn="ctr"/>
            <a:endParaRPr lang="es-MX" dirty="0">
              <a:latin typeface="Algerian" panose="04020705040A02060702" pitchFamily="82" charset="0"/>
              <a:cs typeface="Arial" pitchFamily="34" charset="0"/>
            </a:endParaRPr>
          </a:p>
          <a:p>
            <a:pPr algn="ctr">
              <a:buFont typeface="Wingdings" pitchFamily="2" charset="2"/>
              <a:buChar char="Ø"/>
            </a:pPr>
            <a:r>
              <a:rPr lang="es-MX" dirty="0">
                <a:latin typeface="Algerian" panose="04020705040A02060702" pitchFamily="82" charset="0"/>
                <a:cs typeface="Arial" pitchFamily="34" charset="0"/>
              </a:rPr>
              <a:t> Criterios Generales de Política Económica. </a:t>
            </a:r>
          </a:p>
          <a:p>
            <a:pPr algn="ctr">
              <a:buFont typeface="Wingdings" pitchFamily="2" charset="2"/>
              <a:buChar char="Ø"/>
            </a:pPr>
            <a:endParaRPr lang="es-MX" dirty="0">
              <a:latin typeface="Algerian" panose="04020705040A02060702" pitchFamily="82" charset="0"/>
              <a:cs typeface="Arial" pitchFamily="34" charset="0"/>
            </a:endParaRPr>
          </a:p>
          <a:p>
            <a:pPr algn="ctr">
              <a:buFont typeface="Wingdings" pitchFamily="2" charset="2"/>
              <a:buChar char="Ø"/>
            </a:pPr>
            <a:r>
              <a:rPr lang="es-MX" dirty="0">
                <a:latin typeface="Algerian" panose="04020705040A02060702" pitchFamily="82" charset="0"/>
                <a:cs typeface="Arial" pitchFamily="34" charset="0"/>
              </a:rPr>
              <a:t>Ley de Ingresos de la Federación   2019. </a:t>
            </a:r>
          </a:p>
          <a:p>
            <a:pPr algn="ctr">
              <a:buFont typeface="Wingdings" pitchFamily="2" charset="2"/>
              <a:buChar char="Ø"/>
            </a:pPr>
            <a:endParaRPr lang="es-MX" dirty="0">
              <a:latin typeface="Algerian" panose="04020705040A02060702" pitchFamily="82" charset="0"/>
              <a:cs typeface="Arial" pitchFamily="34" charset="0"/>
            </a:endParaRPr>
          </a:p>
          <a:p>
            <a:pPr algn="ctr">
              <a:buFont typeface="Wingdings" pitchFamily="2" charset="2"/>
              <a:buChar char="Ø"/>
            </a:pPr>
            <a:r>
              <a:rPr lang="es-MX" dirty="0">
                <a:latin typeface="Algerian" panose="04020705040A02060702" pitchFamily="82" charset="0"/>
                <a:cs typeface="Arial" pitchFamily="34" charset="0"/>
              </a:rPr>
              <a:t>PRESUPUESTO DE EGRESOS DE LA FEDERACIÓN 2019.</a:t>
            </a:r>
          </a:p>
          <a:p>
            <a:pPr marL="0" indent="0" algn="ctr">
              <a:buNone/>
            </a:pPr>
            <a:r>
              <a:rPr lang="es-MX" dirty="0">
                <a:latin typeface="Algerian" panose="04020705040A02060702" pitchFamily="82" charset="0"/>
                <a:cs typeface="Arial" pitchFamily="34" charset="0"/>
              </a:rPr>
              <a:t> </a:t>
            </a:r>
          </a:p>
          <a:p>
            <a:pPr algn="just">
              <a:buFont typeface="Wingdings" pitchFamily="2" charset="2"/>
              <a:buChar char="Ø"/>
            </a:pPr>
            <a:endParaRPr lang="es-MX" dirty="0">
              <a:latin typeface="Arial" pitchFamily="34" charset="0"/>
              <a:cs typeface="Arial" pitchFamily="34" charset="0"/>
            </a:endParaRPr>
          </a:p>
        </p:txBody>
      </p:sp>
      <p:sp>
        <p:nvSpPr>
          <p:cNvPr id="4" name="3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2</a:t>
            </a:fld>
            <a:endParaRPr lang="es-ES" altLang="es-MX"/>
          </a:p>
        </p:txBody>
      </p:sp>
    </p:spTree>
    <p:extLst>
      <p:ext uri="{BB962C8B-B14F-4D97-AF65-F5344CB8AC3E}">
        <p14:creationId xmlns:p14="http://schemas.microsoft.com/office/powerpoint/2010/main" val="3459688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091" y="365126"/>
            <a:ext cx="10514231" cy="625475"/>
          </a:xfrm>
        </p:spPr>
        <p:txBody>
          <a:bodyPr>
            <a:normAutofit fontScale="90000"/>
          </a:bodyPr>
          <a:lstStyle/>
          <a:p>
            <a:pPr algn="ctr"/>
            <a:r>
              <a:rPr lang="es-MX" dirty="0">
                <a:latin typeface="Arial" panose="020B0604020202020204" pitchFamily="34" charset="0"/>
                <a:cs typeface="Arial" panose="020B0604020202020204" pitchFamily="34" charset="0"/>
              </a:rPr>
              <a:t>ESTÍMULOS FISCALES </a:t>
            </a:r>
            <a:endParaRPr lang="es-MX" dirty="0"/>
          </a:p>
        </p:txBody>
      </p:sp>
      <p:sp>
        <p:nvSpPr>
          <p:cNvPr id="3" name="Marcador de contenido 2"/>
          <p:cNvSpPr>
            <a:spLocks noGrp="1"/>
          </p:cNvSpPr>
          <p:nvPr>
            <p:ph idx="1"/>
          </p:nvPr>
        </p:nvSpPr>
        <p:spPr>
          <a:xfrm>
            <a:off x="558727" y="1368425"/>
            <a:ext cx="10514231" cy="4351338"/>
          </a:xfrm>
        </p:spPr>
        <p:txBody>
          <a:bodyPr>
            <a:normAutofit fontScale="85000" lnSpcReduction="10000"/>
          </a:bodyPr>
          <a:lstStyle/>
          <a:p>
            <a:pPr algn="just">
              <a:buFont typeface="Wingdings" pitchFamily="2" charset="2"/>
              <a:buChar char="Ø"/>
            </a:pPr>
            <a:r>
              <a:rPr lang="es-MX" dirty="0">
                <a:latin typeface="Arial" pitchFamily="34" charset="0"/>
                <a:cs typeface="Arial" pitchFamily="34" charset="0"/>
              </a:rPr>
              <a:t>III. En el caso de </a:t>
            </a:r>
            <a:r>
              <a:rPr lang="es-MX" b="1" dirty="0">
                <a:latin typeface="Arial" pitchFamily="34" charset="0"/>
                <a:cs typeface="Arial" pitchFamily="34" charset="0"/>
              </a:rPr>
              <a:t>contribuyentes del sector agropecuario o silvícola con ingresos anuales que no rebasen 20 UMAS anuales</a:t>
            </a:r>
            <a:r>
              <a:rPr lang="es-MX" dirty="0">
                <a:latin typeface="Arial" pitchFamily="34" charset="0"/>
                <a:cs typeface="Arial" pitchFamily="34" charset="0"/>
              </a:rPr>
              <a:t>, (vigente en el año 2018) el estímulo toma la forma </a:t>
            </a:r>
            <a:r>
              <a:rPr lang="es-MX" b="1" dirty="0">
                <a:solidFill>
                  <a:srgbClr val="C00000"/>
                </a:solidFill>
                <a:latin typeface="Arial" pitchFamily="34" charset="0"/>
                <a:cs typeface="Arial" pitchFamily="34" charset="0"/>
              </a:rPr>
              <a:t>de devolución del IEPS con tope de $747.69 y  $1,495.39 al mes </a:t>
            </a:r>
            <a:r>
              <a:rPr lang="es-MX" dirty="0"/>
              <a:t>Secciones I o II del Capítulo II del Título IV LISR</a:t>
            </a:r>
            <a:endParaRPr lang="es-MX" dirty="0">
              <a:latin typeface="Arial" pitchFamily="34" charset="0"/>
              <a:cs typeface="Arial" pitchFamily="34" charset="0"/>
            </a:endParaRPr>
          </a:p>
          <a:p>
            <a:r>
              <a:rPr lang="es-MX" dirty="0"/>
              <a:t>PM $747.69 c/socio máximo $7,884.96  </a:t>
            </a:r>
          </a:p>
          <a:p>
            <a:r>
              <a:rPr lang="es-MX" dirty="0"/>
              <a:t>PM $1,495.39 c/socio máximo $14,947.81 Capítulo VIII del Título II LISR</a:t>
            </a:r>
          </a:p>
          <a:p>
            <a:r>
              <a:rPr lang="es-MX" dirty="0"/>
              <a:t>Deberá ser solicitada trimestralmente en</a:t>
            </a:r>
          </a:p>
          <a:p>
            <a:pPr marL="0" indent="0">
              <a:buNone/>
            </a:pPr>
            <a:r>
              <a:rPr lang="es-MX" dirty="0"/>
              <a:t>   los meses de abril, julio y octubre de 2019</a:t>
            </a:r>
          </a:p>
          <a:p>
            <a:pPr marL="0" indent="0">
              <a:buNone/>
            </a:pPr>
            <a:r>
              <a:rPr lang="es-MX" dirty="0"/>
              <a:t>   y enero de 2020.</a:t>
            </a:r>
          </a:p>
          <a:p>
            <a:endParaRPr lang="es-MX" dirty="0"/>
          </a:p>
        </p:txBody>
      </p:sp>
      <p:pic>
        <p:nvPicPr>
          <p:cNvPr id="4" name="Imagen 3"/>
          <p:cNvPicPr>
            <a:picLocks noChangeAspect="1"/>
          </p:cNvPicPr>
          <p:nvPr/>
        </p:nvPicPr>
        <p:blipFill>
          <a:blip r:embed="rId2"/>
          <a:stretch>
            <a:fillRect/>
          </a:stretch>
        </p:blipFill>
        <p:spPr>
          <a:xfrm>
            <a:off x="6939935" y="4254501"/>
            <a:ext cx="2477898" cy="2508439"/>
          </a:xfrm>
          <a:prstGeom prst="rect">
            <a:avLst/>
          </a:prstGeom>
        </p:spPr>
      </p:pic>
      <p:pic>
        <p:nvPicPr>
          <p:cNvPr id="5" name="Imagen 4"/>
          <p:cNvPicPr>
            <a:picLocks noChangeAspect="1"/>
          </p:cNvPicPr>
          <p:nvPr/>
        </p:nvPicPr>
        <p:blipFill>
          <a:blip r:embed="rId3"/>
          <a:stretch>
            <a:fillRect/>
          </a:stretch>
        </p:blipFill>
        <p:spPr>
          <a:xfrm>
            <a:off x="9417833" y="4254501"/>
            <a:ext cx="2499854" cy="2508439"/>
          </a:xfrm>
          <a:prstGeom prst="rect">
            <a:avLst/>
          </a:prstGeom>
        </p:spPr>
      </p:pic>
      <p:sp>
        <p:nvSpPr>
          <p:cNvPr id="6" name="5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20</a:t>
            </a:fld>
            <a:endParaRPr lang="es-ES" altLang="es-MX"/>
          </a:p>
        </p:txBody>
      </p:sp>
    </p:spTree>
    <p:extLst>
      <p:ext uri="{BB962C8B-B14F-4D97-AF65-F5344CB8AC3E}">
        <p14:creationId xmlns:p14="http://schemas.microsoft.com/office/powerpoint/2010/main" val="3661688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091" y="1"/>
            <a:ext cx="10514231" cy="502920"/>
          </a:xfrm>
        </p:spPr>
        <p:txBody>
          <a:bodyPr>
            <a:normAutofit fontScale="90000"/>
          </a:bodyPr>
          <a:lstStyle/>
          <a:p>
            <a:pPr algn="ctr"/>
            <a:r>
              <a:rPr lang="es-MX" dirty="0"/>
              <a:t>ESTÍMULOS FISCALES</a:t>
            </a:r>
          </a:p>
        </p:txBody>
      </p:sp>
      <p:sp>
        <p:nvSpPr>
          <p:cNvPr id="3" name="2 Marcador de contenido"/>
          <p:cNvSpPr>
            <a:spLocks noGrp="1"/>
          </p:cNvSpPr>
          <p:nvPr>
            <p:ph idx="1"/>
          </p:nvPr>
        </p:nvSpPr>
        <p:spPr>
          <a:xfrm>
            <a:off x="838091" y="502921"/>
            <a:ext cx="10514231" cy="5035869"/>
          </a:xfrm>
        </p:spPr>
        <p:txBody>
          <a:bodyPr>
            <a:normAutofit fontScale="92500" lnSpcReduction="20000"/>
          </a:bodyPr>
          <a:lstStyle/>
          <a:p>
            <a:pPr algn="just">
              <a:buFont typeface="Wingdings" pitchFamily="2" charset="2"/>
              <a:buChar char="Ø"/>
            </a:pPr>
            <a:r>
              <a:rPr lang="es-MX" sz="2600" dirty="0">
                <a:latin typeface="Arial" pitchFamily="34" charset="0"/>
                <a:cs typeface="Arial" pitchFamily="34" charset="0"/>
              </a:rPr>
              <a:t>IV. </a:t>
            </a:r>
            <a:r>
              <a:rPr lang="es-MX" sz="2600" b="1" dirty="0">
                <a:solidFill>
                  <a:srgbClr val="C00000"/>
                </a:solidFill>
                <a:effectLst>
                  <a:outerShdw blurRad="38100" dist="38100" dir="2700000" algn="tl">
                    <a:srgbClr val="000000">
                      <a:alpha val="43137"/>
                    </a:srgbClr>
                  </a:outerShdw>
                </a:effectLst>
                <a:latin typeface="Arial" pitchFamily="34" charset="0"/>
                <a:cs typeface="Arial" pitchFamily="34" charset="0"/>
              </a:rPr>
              <a:t>A los contribuyentes que importe o adquieran diésel </a:t>
            </a:r>
            <a:r>
              <a:rPr lang="es-MX" sz="2600" b="1" u="sng" dirty="0">
                <a:solidFill>
                  <a:srgbClr val="FFC000"/>
                </a:solidFill>
                <a:effectLst>
                  <a:outerShdw blurRad="38100" dist="38100" dir="2700000" algn="tl">
                    <a:srgbClr val="000000">
                      <a:alpha val="43137"/>
                    </a:srgbClr>
                  </a:outerShdw>
                </a:effectLst>
                <a:latin typeface="Arial" pitchFamily="34" charset="0"/>
                <a:cs typeface="Arial" pitchFamily="34" charset="0"/>
              </a:rPr>
              <a:t>o biodiesel y sus mezclas </a:t>
            </a:r>
            <a:r>
              <a:rPr lang="es-MX" sz="2600" b="1" dirty="0">
                <a:solidFill>
                  <a:srgbClr val="C00000"/>
                </a:solidFill>
                <a:effectLst>
                  <a:outerShdw blurRad="38100" dist="38100" dir="2700000" algn="tl">
                    <a:srgbClr val="000000">
                      <a:alpha val="43137"/>
                    </a:srgbClr>
                  </a:outerShdw>
                </a:effectLst>
                <a:latin typeface="Arial" pitchFamily="34" charset="0"/>
                <a:cs typeface="Arial" pitchFamily="34" charset="0"/>
              </a:rPr>
              <a:t>para su consumo final y que sea para uso automotriz</a:t>
            </a:r>
            <a:r>
              <a:rPr lang="es-MX" sz="2600" dirty="0">
                <a:latin typeface="Arial" pitchFamily="34" charset="0"/>
                <a:cs typeface="Arial" pitchFamily="34" charset="0"/>
              </a:rPr>
              <a:t> en vehículos que se destinen exclusivamente al </a:t>
            </a:r>
            <a:r>
              <a:rPr lang="es-MX" sz="2600" b="1" u="sng" dirty="0">
                <a:solidFill>
                  <a:srgbClr val="FF0000"/>
                </a:solidFill>
                <a:latin typeface="Arial" pitchFamily="34" charset="0"/>
                <a:cs typeface="Arial" pitchFamily="34" charset="0"/>
              </a:rPr>
              <a:t>transporte público y privado, de personas o carga, así como turístico</a:t>
            </a:r>
            <a:r>
              <a:rPr lang="es-MX" sz="2600" dirty="0">
                <a:latin typeface="Arial" pitchFamily="34" charset="0"/>
                <a:cs typeface="Arial" pitchFamily="34" charset="0"/>
              </a:rPr>
              <a:t>, consistente en el acreditamiento contra el </a:t>
            </a:r>
            <a:r>
              <a:rPr lang="es-MX" sz="2600" dirty="0">
                <a:solidFill>
                  <a:srgbClr val="CC00FF"/>
                </a:solidFill>
                <a:latin typeface="Arial" pitchFamily="34" charset="0"/>
                <a:cs typeface="Arial" pitchFamily="34" charset="0"/>
              </a:rPr>
              <a:t>ISR CAUSADO en el ejercicio</a:t>
            </a:r>
            <a:r>
              <a:rPr lang="es-MX" sz="2600" dirty="0">
                <a:latin typeface="Arial" pitchFamily="34" charset="0"/>
                <a:cs typeface="Arial" pitchFamily="34" charset="0"/>
              </a:rPr>
              <a:t>, de UN MONTO EQUIVALENTE al IEPS que se hayan causado, </a:t>
            </a:r>
            <a:r>
              <a:rPr lang="es-MX" sz="2600" dirty="0"/>
              <a:t>el monto que se podrá acreditar será el que </a:t>
            </a:r>
            <a:r>
              <a:rPr lang="es-MX" sz="2600" b="1" dirty="0">
                <a:solidFill>
                  <a:srgbClr val="002060"/>
                </a:solidFill>
              </a:rPr>
              <a:t>resulte de multiplicar la cuota del IEPS por el número de litros </a:t>
            </a:r>
            <a:r>
              <a:rPr lang="es-MX" sz="2600" dirty="0"/>
              <a:t>importados o adquiridos. (ISR anual, P.P. y retenciones ISR). No partes relacionadas.</a:t>
            </a:r>
            <a:endParaRPr lang="es-MX" sz="2600" dirty="0">
              <a:latin typeface="Arial" pitchFamily="34" charset="0"/>
              <a:cs typeface="Arial" pitchFamily="34" charset="0"/>
            </a:endParaRPr>
          </a:p>
          <a:p>
            <a:pPr algn="just">
              <a:buFont typeface="Wingdings" pitchFamily="2" charset="2"/>
              <a:buChar char="Ø"/>
            </a:pPr>
            <a:r>
              <a:rPr lang="es-MX" sz="2600" dirty="0">
                <a:latin typeface="Arial" pitchFamily="34" charset="0"/>
                <a:cs typeface="Arial" pitchFamily="34" charset="0"/>
              </a:rPr>
              <a:t>V. A los contribuyentes que se dediquen exclusivamente al </a:t>
            </a:r>
            <a:r>
              <a:rPr lang="es-MX" sz="2600" b="1" dirty="0">
                <a:solidFill>
                  <a:srgbClr val="FF0000"/>
                </a:solidFill>
                <a:latin typeface="Arial" pitchFamily="34" charset="0"/>
                <a:cs typeface="Arial" pitchFamily="34" charset="0"/>
              </a:rPr>
              <a:t>transporte terrestre público y privado, de carga o pasaje, así como turístico </a:t>
            </a:r>
            <a:r>
              <a:rPr lang="es-MX" sz="2600" dirty="0">
                <a:latin typeface="Arial" pitchFamily="34" charset="0"/>
                <a:cs typeface="Arial" pitchFamily="34" charset="0"/>
              </a:rPr>
              <a:t> que utilizan la </a:t>
            </a:r>
            <a:r>
              <a:rPr lang="es-MX" sz="2600" dirty="0">
                <a:solidFill>
                  <a:srgbClr val="FFC000"/>
                </a:solidFill>
                <a:latin typeface="Arial" pitchFamily="34" charset="0"/>
                <a:cs typeface="Arial" pitchFamily="34" charset="0"/>
              </a:rPr>
              <a:t>Red Nacional de Autopistas de Cuota,</a:t>
            </a:r>
            <a:r>
              <a:rPr lang="es-MX" sz="2600" dirty="0">
                <a:latin typeface="Arial" pitchFamily="34" charset="0"/>
                <a:cs typeface="Arial" pitchFamily="34" charset="0"/>
              </a:rPr>
              <a:t> consistente </a:t>
            </a:r>
            <a:r>
              <a:rPr lang="es-MX" sz="2600" b="1" dirty="0">
                <a:solidFill>
                  <a:srgbClr val="C00000"/>
                </a:solidFill>
                <a:latin typeface="Arial" pitchFamily="34" charset="0"/>
                <a:cs typeface="Arial" pitchFamily="34" charset="0"/>
              </a:rPr>
              <a:t>en permitir el acreditamiento de los gastos</a:t>
            </a:r>
            <a:r>
              <a:rPr lang="es-MX" sz="2600" dirty="0">
                <a:latin typeface="Arial" pitchFamily="34" charset="0"/>
                <a:cs typeface="Arial" pitchFamily="34" charset="0"/>
              </a:rPr>
              <a:t> realizados en el pago de los servicios por el </a:t>
            </a:r>
            <a:r>
              <a:rPr lang="es-MX" sz="2600" b="1" dirty="0">
                <a:solidFill>
                  <a:srgbClr val="FFC000"/>
                </a:solidFill>
                <a:latin typeface="Arial" pitchFamily="34" charset="0"/>
                <a:cs typeface="Arial" pitchFamily="34" charset="0"/>
              </a:rPr>
              <a:t>uso de la infraestructura carretera de cuota hasta </a:t>
            </a:r>
            <a:r>
              <a:rPr lang="es-MX" sz="2600" dirty="0">
                <a:latin typeface="Arial" pitchFamily="34" charset="0"/>
                <a:cs typeface="Arial" pitchFamily="34" charset="0"/>
              </a:rPr>
              <a:t>en un 50% del gasto total erogado por este concepto, </a:t>
            </a:r>
            <a:r>
              <a:rPr lang="es-MX" sz="2600" b="1" dirty="0">
                <a:solidFill>
                  <a:srgbClr val="C00000"/>
                </a:solidFill>
                <a:latin typeface="Arial" pitchFamily="34" charset="0"/>
                <a:cs typeface="Arial" pitchFamily="34" charset="0"/>
              </a:rPr>
              <a:t>contra el </a:t>
            </a:r>
            <a:r>
              <a:rPr lang="es-MX" sz="2600" b="1" dirty="0">
                <a:solidFill>
                  <a:srgbClr val="CC00FF"/>
                </a:solidFill>
                <a:latin typeface="Arial" pitchFamily="34" charset="0"/>
                <a:cs typeface="Arial" pitchFamily="34" charset="0"/>
              </a:rPr>
              <a:t>ISR CAUSADO en el ejercicio del mismo ejercicio.</a:t>
            </a:r>
            <a:r>
              <a:rPr lang="es-MX" sz="2600" b="1" dirty="0">
                <a:solidFill>
                  <a:srgbClr val="C00000"/>
                </a:solidFill>
                <a:latin typeface="Arial" pitchFamily="34" charset="0"/>
                <a:cs typeface="Arial" pitchFamily="34" charset="0"/>
              </a:rPr>
              <a:t> </a:t>
            </a:r>
            <a:r>
              <a:rPr lang="es-MX" sz="2600" dirty="0">
                <a:latin typeface="Arial" pitchFamily="34" charset="0"/>
                <a:cs typeface="Arial" pitchFamily="34" charset="0"/>
              </a:rPr>
              <a:t>(ingreso acumulable)</a:t>
            </a:r>
          </a:p>
          <a:p>
            <a:pPr>
              <a:buFont typeface="Wingdings" pitchFamily="2" charset="2"/>
              <a:buChar char="Ø"/>
            </a:pPr>
            <a:endParaRPr lang="es-MX" dirty="0"/>
          </a:p>
        </p:txBody>
      </p:sp>
      <p:pic>
        <p:nvPicPr>
          <p:cNvPr id="4" name="Imagen 3"/>
          <p:cNvPicPr>
            <a:picLocks noChangeAspect="1"/>
          </p:cNvPicPr>
          <p:nvPr/>
        </p:nvPicPr>
        <p:blipFill>
          <a:blip r:embed="rId2"/>
          <a:stretch>
            <a:fillRect/>
          </a:stretch>
        </p:blipFill>
        <p:spPr>
          <a:xfrm>
            <a:off x="6574882" y="5305331"/>
            <a:ext cx="4777440" cy="1552669"/>
          </a:xfrm>
          <a:prstGeom prst="rect">
            <a:avLst/>
          </a:prstGeom>
        </p:spPr>
      </p:pic>
      <p:pic>
        <p:nvPicPr>
          <p:cNvPr id="5" name="Imagen 4"/>
          <p:cNvPicPr>
            <a:picLocks noChangeAspect="1"/>
          </p:cNvPicPr>
          <p:nvPr/>
        </p:nvPicPr>
        <p:blipFill>
          <a:blip r:embed="rId3"/>
          <a:stretch>
            <a:fillRect/>
          </a:stretch>
        </p:blipFill>
        <p:spPr>
          <a:xfrm>
            <a:off x="3283686" y="5305331"/>
            <a:ext cx="3291196" cy="1552669"/>
          </a:xfrm>
          <a:prstGeom prst="rect">
            <a:avLst/>
          </a:prstGeom>
        </p:spPr>
      </p:pic>
      <p:sp>
        <p:nvSpPr>
          <p:cNvPr id="6" name="5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21</a:t>
            </a:fld>
            <a:endParaRPr lang="es-ES" altLang="es-MX"/>
          </a:p>
        </p:txBody>
      </p:sp>
    </p:spTree>
    <p:extLst>
      <p:ext uri="{BB962C8B-B14F-4D97-AF65-F5344CB8AC3E}">
        <p14:creationId xmlns:p14="http://schemas.microsoft.com/office/powerpoint/2010/main" val="3490926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091" y="144402"/>
            <a:ext cx="10514231" cy="577410"/>
          </a:xfrm>
        </p:spPr>
        <p:txBody>
          <a:bodyPr>
            <a:normAutofit fontScale="90000"/>
          </a:bodyPr>
          <a:lstStyle/>
          <a:p>
            <a:pPr algn="ctr"/>
            <a:r>
              <a:rPr lang="es-MX" dirty="0">
                <a:latin typeface="Arial" panose="020B0604020202020204" pitchFamily="34" charset="0"/>
                <a:cs typeface="Arial" panose="020B0604020202020204" pitchFamily="34" charset="0"/>
              </a:rPr>
              <a:t>ESTÍMULOS FISCALES</a:t>
            </a:r>
          </a:p>
        </p:txBody>
      </p:sp>
      <p:sp>
        <p:nvSpPr>
          <p:cNvPr id="3" name="2 Marcador de contenido"/>
          <p:cNvSpPr>
            <a:spLocks noGrp="1"/>
          </p:cNvSpPr>
          <p:nvPr>
            <p:ph idx="1"/>
          </p:nvPr>
        </p:nvSpPr>
        <p:spPr>
          <a:xfrm>
            <a:off x="838091" y="697165"/>
            <a:ext cx="10514231" cy="4754563"/>
          </a:xfrm>
        </p:spPr>
        <p:txBody>
          <a:bodyPr>
            <a:normAutofit/>
          </a:bodyPr>
          <a:lstStyle/>
          <a:p>
            <a:pPr algn="just">
              <a:buFont typeface="Wingdings" pitchFamily="2" charset="2"/>
              <a:buChar char="Ø"/>
            </a:pPr>
            <a:r>
              <a:rPr lang="es-MX" dirty="0">
                <a:latin typeface="Arial" pitchFamily="34" charset="0"/>
                <a:cs typeface="Arial" pitchFamily="34" charset="0"/>
              </a:rPr>
              <a:t>VI. </a:t>
            </a:r>
            <a:r>
              <a:rPr lang="es-MX" b="1" dirty="0">
                <a:solidFill>
                  <a:srgbClr val="FFC000"/>
                </a:solidFill>
                <a:effectLst>
                  <a:outerShdw blurRad="38100" dist="38100" dir="2700000" algn="tl">
                    <a:srgbClr val="000000">
                      <a:alpha val="43137"/>
                    </a:srgbClr>
                  </a:outerShdw>
                </a:effectLst>
                <a:latin typeface="Arial" pitchFamily="34" charset="0"/>
                <a:cs typeface="Arial" pitchFamily="34" charset="0"/>
              </a:rPr>
              <a:t>A los adquirentes que utilicen combustibles fósiles que utilicen </a:t>
            </a:r>
            <a:r>
              <a:rPr lang="es-MX" dirty="0">
                <a:latin typeface="Arial" pitchFamily="34" charset="0"/>
                <a:cs typeface="Arial" pitchFamily="34" charset="0"/>
              </a:rPr>
              <a:t>en sus </a:t>
            </a:r>
            <a:r>
              <a:rPr lang="es-MX" b="1" dirty="0">
                <a:solidFill>
                  <a:srgbClr val="C00000"/>
                </a:solidFill>
                <a:latin typeface="Arial" pitchFamily="34" charset="0"/>
                <a:cs typeface="Arial" pitchFamily="34" charset="0"/>
              </a:rPr>
              <a:t>procesos productivos para la elaboración de otros bienes y que no se destinen a la combustión</a:t>
            </a:r>
            <a:r>
              <a:rPr lang="es-MX" dirty="0">
                <a:latin typeface="Arial" pitchFamily="34" charset="0"/>
                <a:cs typeface="Arial" pitchFamily="34" charset="0"/>
              </a:rPr>
              <a:t>, el estímulo será el monto de </a:t>
            </a:r>
            <a:r>
              <a:rPr lang="es-MX" b="1" dirty="0">
                <a:solidFill>
                  <a:srgbClr val="002060"/>
                </a:solidFill>
                <a:latin typeface="Arial" pitchFamily="34" charset="0"/>
                <a:cs typeface="Arial" pitchFamily="34" charset="0"/>
              </a:rPr>
              <a:t>multiplicar la cuota del IEPS por el combustible consumido en un mes,  </a:t>
            </a:r>
            <a:r>
              <a:rPr lang="es-MX" dirty="0">
                <a:latin typeface="Arial" pitchFamily="34" charset="0"/>
                <a:cs typeface="Arial" pitchFamily="34" charset="0"/>
              </a:rPr>
              <a:t>siendo  </a:t>
            </a:r>
            <a:r>
              <a:rPr lang="es-MX" b="1" dirty="0">
                <a:solidFill>
                  <a:srgbClr val="C00000"/>
                </a:solidFill>
                <a:latin typeface="Arial" pitchFamily="34" charset="0"/>
                <a:cs typeface="Arial" pitchFamily="34" charset="0"/>
              </a:rPr>
              <a:t>acreditable  contra  </a:t>
            </a:r>
            <a:r>
              <a:rPr lang="es-MX" b="1" dirty="0">
                <a:solidFill>
                  <a:srgbClr val="CC00FF"/>
                </a:solidFill>
                <a:latin typeface="Arial" pitchFamily="34" charset="0"/>
                <a:cs typeface="Arial" pitchFamily="34" charset="0"/>
              </a:rPr>
              <a:t>ISR  CAUSADO en el ejercicio.</a:t>
            </a:r>
            <a:endParaRPr lang="es-MX" dirty="0">
              <a:solidFill>
                <a:srgbClr val="CC00FF"/>
              </a:solidFill>
              <a:latin typeface="Arial" pitchFamily="34" charset="0"/>
              <a:cs typeface="Arial" pitchFamily="34" charset="0"/>
            </a:endParaRPr>
          </a:p>
          <a:p>
            <a:endParaRPr lang="es-MX" dirty="0"/>
          </a:p>
        </p:txBody>
      </p:sp>
      <p:pic>
        <p:nvPicPr>
          <p:cNvPr id="5" name="Imagen 4"/>
          <p:cNvPicPr>
            <a:picLocks noChangeAspect="1"/>
          </p:cNvPicPr>
          <p:nvPr/>
        </p:nvPicPr>
        <p:blipFill>
          <a:blip r:embed="rId2"/>
          <a:stretch>
            <a:fillRect/>
          </a:stretch>
        </p:blipFill>
        <p:spPr>
          <a:xfrm>
            <a:off x="1642148" y="4387262"/>
            <a:ext cx="8479330" cy="2470740"/>
          </a:xfrm>
          <a:prstGeom prst="rect">
            <a:avLst/>
          </a:prstGeom>
        </p:spPr>
      </p:pic>
      <p:sp>
        <p:nvSpPr>
          <p:cNvPr id="4" name="3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22</a:t>
            </a:fld>
            <a:endParaRPr lang="es-ES" altLang="es-MX"/>
          </a:p>
        </p:txBody>
      </p:sp>
    </p:spTree>
    <p:extLst>
      <p:ext uri="{BB962C8B-B14F-4D97-AF65-F5344CB8AC3E}">
        <p14:creationId xmlns:p14="http://schemas.microsoft.com/office/powerpoint/2010/main" val="2328728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091" y="207466"/>
            <a:ext cx="10514231" cy="653850"/>
          </a:xfrm>
        </p:spPr>
        <p:txBody>
          <a:bodyPr>
            <a:normAutofit fontScale="90000"/>
          </a:bodyPr>
          <a:lstStyle/>
          <a:p>
            <a:pPr algn="ctr"/>
            <a:r>
              <a:rPr lang="es-MX" dirty="0">
                <a:latin typeface="Arial" panose="020B0604020202020204" pitchFamily="34" charset="0"/>
                <a:cs typeface="Arial" panose="020B0604020202020204" pitchFamily="34" charset="0"/>
              </a:rPr>
              <a:t>ESTÍMULOS FISCALES</a:t>
            </a:r>
          </a:p>
        </p:txBody>
      </p:sp>
      <p:sp>
        <p:nvSpPr>
          <p:cNvPr id="3" name="2 Marcador de contenido"/>
          <p:cNvSpPr>
            <a:spLocks noGrp="1"/>
          </p:cNvSpPr>
          <p:nvPr>
            <p:ph idx="1"/>
          </p:nvPr>
        </p:nvSpPr>
        <p:spPr>
          <a:xfrm>
            <a:off x="838091" y="1152873"/>
            <a:ext cx="10514231" cy="4708771"/>
          </a:xfrm>
        </p:spPr>
        <p:txBody>
          <a:bodyPr>
            <a:normAutofit/>
          </a:bodyPr>
          <a:lstStyle/>
          <a:p>
            <a:pPr algn="just">
              <a:buFont typeface="Wingdings" pitchFamily="2" charset="2"/>
              <a:buChar char="Ø"/>
            </a:pPr>
            <a:r>
              <a:rPr lang="es-MX" sz="2800" b="1" dirty="0">
                <a:latin typeface="Arial" pitchFamily="34" charset="0"/>
                <a:cs typeface="Arial" pitchFamily="34" charset="0"/>
              </a:rPr>
              <a:t>VII. A titulares de </a:t>
            </a:r>
            <a:r>
              <a:rPr lang="es-MX" sz="2800" b="1" dirty="0">
                <a:solidFill>
                  <a:srgbClr val="C00000"/>
                </a:solidFill>
                <a:latin typeface="Arial" pitchFamily="34" charset="0"/>
                <a:cs typeface="Arial" pitchFamily="34" charset="0"/>
              </a:rPr>
              <a:t>concesiones y asignaciones mineras </a:t>
            </a:r>
            <a:r>
              <a:rPr lang="es-MX" sz="2800" b="1" dirty="0">
                <a:latin typeface="Arial" pitchFamily="34" charset="0"/>
                <a:cs typeface="Arial" pitchFamily="34" charset="0"/>
              </a:rPr>
              <a:t>con </a:t>
            </a:r>
            <a:r>
              <a:rPr lang="es-MX" sz="2800" b="1" dirty="0">
                <a:solidFill>
                  <a:srgbClr val="FFC000"/>
                </a:solidFill>
                <a:latin typeface="Arial" pitchFamily="34" charset="0"/>
                <a:cs typeface="Arial" pitchFamily="34" charset="0"/>
              </a:rPr>
              <a:t>ingresos menores a 50 millones de pesos</a:t>
            </a:r>
            <a:r>
              <a:rPr lang="es-MX" sz="2800" b="1" dirty="0">
                <a:latin typeface="Arial" pitchFamily="34" charset="0"/>
                <a:cs typeface="Arial" pitchFamily="34" charset="0"/>
              </a:rPr>
              <a:t>, </a:t>
            </a:r>
            <a:r>
              <a:rPr lang="es-MX" sz="2800" dirty="0">
                <a:latin typeface="Arial" pitchFamily="34" charset="0"/>
                <a:cs typeface="Arial" pitchFamily="34" charset="0"/>
              </a:rPr>
              <a:t>consistente en </a:t>
            </a:r>
            <a:r>
              <a:rPr lang="es-MX" sz="2800" b="1" dirty="0">
                <a:solidFill>
                  <a:srgbClr val="C00000"/>
                </a:solidFill>
                <a:latin typeface="Arial" pitchFamily="34" charset="0"/>
                <a:cs typeface="Arial" pitchFamily="34" charset="0"/>
              </a:rPr>
              <a:t>acreditar el derecho especial de minería </a:t>
            </a:r>
            <a:r>
              <a:rPr lang="es-MX" sz="2800" dirty="0">
                <a:latin typeface="Arial" pitchFamily="34" charset="0"/>
                <a:cs typeface="Arial" pitchFamily="34" charset="0"/>
              </a:rPr>
              <a:t>del art. 268 LFD, </a:t>
            </a:r>
            <a:r>
              <a:rPr lang="es-MX" sz="2800" b="1" dirty="0">
                <a:solidFill>
                  <a:srgbClr val="FFC000"/>
                </a:solidFill>
                <a:latin typeface="Arial" pitchFamily="34" charset="0"/>
                <a:cs typeface="Arial" pitchFamily="34" charset="0"/>
              </a:rPr>
              <a:t>contra el </a:t>
            </a:r>
            <a:r>
              <a:rPr lang="es-MX" sz="2800" b="1" dirty="0">
                <a:solidFill>
                  <a:srgbClr val="CC00FF"/>
                </a:solidFill>
                <a:latin typeface="Arial" pitchFamily="34" charset="0"/>
                <a:cs typeface="Arial" pitchFamily="34" charset="0"/>
              </a:rPr>
              <a:t>ISR a su cargo en el mismo ejercicio</a:t>
            </a:r>
            <a:r>
              <a:rPr lang="es-MX" sz="2800" dirty="0"/>
              <a:t>.</a:t>
            </a:r>
          </a:p>
          <a:p>
            <a:pPr marL="0" indent="0">
              <a:buNone/>
            </a:pPr>
            <a:endParaRPr lang="es-MX" sz="2800" dirty="0"/>
          </a:p>
        </p:txBody>
      </p:sp>
      <p:pic>
        <p:nvPicPr>
          <p:cNvPr id="4" name="Imagen 3"/>
          <p:cNvPicPr>
            <a:picLocks noChangeAspect="1"/>
          </p:cNvPicPr>
          <p:nvPr/>
        </p:nvPicPr>
        <p:blipFill>
          <a:blip r:embed="rId2"/>
          <a:stretch>
            <a:fillRect/>
          </a:stretch>
        </p:blipFill>
        <p:spPr>
          <a:xfrm>
            <a:off x="1041006" y="3324722"/>
            <a:ext cx="9584953" cy="3301457"/>
          </a:xfrm>
          <a:prstGeom prst="rect">
            <a:avLst/>
          </a:prstGeom>
        </p:spPr>
      </p:pic>
      <p:sp>
        <p:nvSpPr>
          <p:cNvPr id="5" name="4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23</a:t>
            </a:fld>
            <a:endParaRPr lang="es-ES" altLang="es-MX"/>
          </a:p>
        </p:txBody>
      </p:sp>
    </p:spTree>
    <p:extLst>
      <p:ext uri="{BB962C8B-B14F-4D97-AF65-F5344CB8AC3E}">
        <p14:creationId xmlns:p14="http://schemas.microsoft.com/office/powerpoint/2010/main" val="3693412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091" y="-316871"/>
            <a:ext cx="10514231" cy="1383671"/>
          </a:xfrm>
        </p:spPr>
        <p:txBody>
          <a:bodyPr/>
          <a:lstStyle/>
          <a:p>
            <a:pPr algn="ctr"/>
            <a:r>
              <a:rPr lang="es-MX" dirty="0">
                <a:latin typeface="Arial" panose="020B0604020202020204" pitchFamily="34" charset="0"/>
                <a:cs typeface="Arial" panose="020B0604020202020204" pitchFamily="34" charset="0"/>
              </a:rPr>
              <a:t>ESTÍMULOS FISCALES</a:t>
            </a:r>
          </a:p>
        </p:txBody>
      </p:sp>
      <p:sp>
        <p:nvSpPr>
          <p:cNvPr id="3" name="2 Marcador de contenido"/>
          <p:cNvSpPr>
            <a:spLocks noGrp="1"/>
          </p:cNvSpPr>
          <p:nvPr>
            <p:ph idx="1"/>
          </p:nvPr>
        </p:nvSpPr>
        <p:spPr>
          <a:xfrm>
            <a:off x="838091" y="615326"/>
            <a:ext cx="10514231" cy="5624702"/>
          </a:xfrm>
        </p:spPr>
        <p:txBody>
          <a:bodyPr>
            <a:normAutofit/>
          </a:bodyPr>
          <a:lstStyle/>
          <a:p>
            <a:pPr algn="just">
              <a:buFont typeface="Wingdings" pitchFamily="2" charset="2"/>
              <a:buChar char="Ø"/>
            </a:pPr>
            <a:endParaRPr lang="es-MX" sz="2500" b="1" dirty="0">
              <a:latin typeface="Arial" pitchFamily="34" charset="0"/>
              <a:cs typeface="Arial" pitchFamily="34" charset="0"/>
            </a:endParaRPr>
          </a:p>
          <a:p>
            <a:pPr algn="just">
              <a:buFont typeface="Wingdings" pitchFamily="2" charset="2"/>
              <a:buChar char="Ø"/>
            </a:pPr>
            <a:r>
              <a:rPr lang="es-MX" sz="2500" b="1" dirty="0">
                <a:latin typeface="Arial" pitchFamily="34" charset="0"/>
                <a:cs typeface="Arial" pitchFamily="34" charset="0"/>
              </a:rPr>
              <a:t>VIII.</a:t>
            </a:r>
            <a:r>
              <a:rPr lang="es-MX" sz="2500" dirty="0"/>
              <a:t> </a:t>
            </a:r>
            <a:r>
              <a:rPr lang="es-MX" sz="2500" dirty="0">
                <a:latin typeface="Arial" panose="020B0604020202020204" pitchFamily="34" charset="0"/>
                <a:cs typeface="Arial" panose="020B0604020202020204" pitchFamily="34" charset="0"/>
              </a:rPr>
              <a:t>Tributen en los términos del Título II</a:t>
            </a:r>
            <a:r>
              <a:rPr lang="es-MX" sz="2500" b="1" dirty="0">
                <a:latin typeface="Arial" pitchFamily="34" charset="0"/>
                <a:cs typeface="Arial" pitchFamily="34" charset="0"/>
              </a:rPr>
              <a:t> LISR </a:t>
            </a:r>
            <a:r>
              <a:rPr lang="es-MX" sz="2500" b="1" dirty="0">
                <a:solidFill>
                  <a:srgbClr val="FFC000"/>
                </a:solidFill>
                <a:effectLst>
                  <a:outerShdw blurRad="38100" dist="38100" dir="2700000" algn="tl">
                    <a:srgbClr val="000000">
                      <a:alpha val="43137"/>
                    </a:srgbClr>
                  </a:outerShdw>
                </a:effectLst>
                <a:latin typeface="Arial" pitchFamily="34" charset="0"/>
                <a:cs typeface="Arial" pitchFamily="34" charset="0"/>
              </a:rPr>
              <a:t>disminución de la utilidad fiscal para pagos provisionales la PTU pagada en el mismo ejercicio,</a:t>
            </a:r>
            <a:r>
              <a:rPr lang="es-MX" sz="2500" b="1" dirty="0">
                <a:latin typeface="Arial" pitchFamily="34" charset="0"/>
                <a:cs typeface="Arial" pitchFamily="34" charset="0"/>
              </a:rPr>
              <a:t> </a:t>
            </a:r>
            <a:r>
              <a:rPr lang="es-MX" sz="2500" dirty="0">
                <a:latin typeface="Arial" pitchFamily="34" charset="0"/>
                <a:cs typeface="Arial" pitchFamily="34" charset="0"/>
              </a:rPr>
              <a:t>disminuyéndose en partes iguales de mayo a diciembre. (P.M.)</a:t>
            </a:r>
          </a:p>
          <a:p>
            <a:pPr algn="just">
              <a:buFont typeface="Wingdings" pitchFamily="2" charset="2"/>
              <a:buChar char="Ø"/>
            </a:pPr>
            <a:r>
              <a:rPr lang="es-MX" sz="2500" b="1" dirty="0">
                <a:latin typeface="Arial" pitchFamily="34" charset="0"/>
                <a:cs typeface="Arial" pitchFamily="34" charset="0"/>
              </a:rPr>
              <a:t>IX.  </a:t>
            </a:r>
            <a:r>
              <a:rPr lang="es-MX" sz="2500" b="1" dirty="0">
                <a:solidFill>
                  <a:srgbClr val="C00000"/>
                </a:solidFill>
                <a:effectLst>
                  <a:outerShdw blurRad="38100" dist="38100" dir="2700000" algn="tl">
                    <a:srgbClr val="000000">
                      <a:alpha val="43137"/>
                    </a:srgbClr>
                  </a:outerShdw>
                </a:effectLst>
                <a:latin typeface="Arial" pitchFamily="34" charset="0"/>
                <a:cs typeface="Arial" pitchFamily="34" charset="0"/>
              </a:rPr>
              <a:t>Para  quienes  entreguen  en  donación  bienes  básicos para la subsistencia humana en materia de alimentación o salud a instituciones autorizadas para recibir donativos, </a:t>
            </a:r>
            <a:r>
              <a:rPr lang="es-MX" sz="2500" dirty="0">
                <a:latin typeface="Arial" pitchFamily="34" charset="0"/>
                <a:cs typeface="Arial" pitchFamily="34" charset="0"/>
              </a:rPr>
              <a:t>consistente en una </a:t>
            </a:r>
            <a:r>
              <a:rPr lang="es-MX" sz="2500" b="1" dirty="0">
                <a:solidFill>
                  <a:srgbClr val="FFC000"/>
                </a:solidFill>
                <a:latin typeface="Arial" pitchFamily="34" charset="0"/>
                <a:cs typeface="Arial" pitchFamily="34" charset="0"/>
              </a:rPr>
              <a:t>deducción adicional del 5% del costo de lo vendido </a:t>
            </a:r>
            <a:r>
              <a:rPr lang="es-MX" sz="2500" dirty="0">
                <a:latin typeface="Arial" pitchFamily="34" charset="0"/>
                <a:cs typeface="Arial" pitchFamily="34" charset="0"/>
              </a:rPr>
              <a:t>de dichas mercancías, si fuera igual o superior al 10%, si no el 50% de margen de utilidad.</a:t>
            </a:r>
          </a:p>
          <a:p>
            <a:endParaRPr lang="es-MX" sz="2500" dirty="0"/>
          </a:p>
        </p:txBody>
      </p:sp>
      <p:pic>
        <p:nvPicPr>
          <p:cNvPr id="4" name="Imagen 3"/>
          <p:cNvPicPr>
            <a:picLocks noChangeAspect="1"/>
          </p:cNvPicPr>
          <p:nvPr/>
        </p:nvPicPr>
        <p:blipFill>
          <a:blip r:embed="rId2"/>
          <a:stretch>
            <a:fillRect/>
          </a:stretch>
        </p:blipFill>
        <p:spPr>
          <a:xfrm>
            <a:off x="198256" y="127190"/>
            <a:ext cx="2857128" cy="832478"/>
          </a:xfrm>
          <a:prstGeom prst="rect">
            <a:avLst/>
          </a:prstGeom>
        </p:spPr>
      </p:pic>
      <p:pic>
        <p:nvPicPr>
          <p:cNvPr id="5" name="Imagen 4"/>
          <p:cNvPicPr>
            <a:picLocks noChangeAspect="1"/>
          </p:cNvPicPr>
          <p:nvPr/>
        </p:nvPicPr>
        <p:blipFill>
          <a:blip r:embed="rId3"/>
          <a:stretch>
            <a:fillRect/>
          </a:stretch>
        </p:blipFill>
        <p:spPr>
          <a:xfrm>
            <a:off x="2399987" y="5097101"/>
            <a:ext cx="5193624" cy="1765662"/>
          </a:xfrm>
          <a:prstGeom prst="rect">
            <a:avLst/>
          </a:prstGeom>
        </p:spPr>
      </p:pic>
      <p:pic>
        <p:nvPicPr>
          <p:cNvPr id="7" name="Imagen 6"/>
          <p:cNvPicPr>
            <a:picLocks noChangeAspect="1"/>
          </p:cNvPicPr>
          <p:nvPr/>
        </p:nvPicPr>
        <p:blipFill>
          <a:blip r:embed="rId4"/>
          <a:stretch>
            <a:fillRect/>
          </a:stretch>
        </p:blipFill>
        <p:spPr>
          <a:xfrm>
            <a:off x="7593611" y="5097102"/>
            <a:ext cx="3758711" cy="1760899"/>
          </a:xfrm>
          <a:prstGeom prst="rect">
            <a:avLst/>
          </a:prstGeom>
        </p:spPr>
      </p:pic>
      <p:sp>
        <p:nvSpPr>
          <p:cNvPr id="6" name="5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24</a:t>
            </a:fld>
            <a:endParaRPr lang="es-ES" altLang="es-MX"/>
          </a:p>
        </p:txBody>
      </p:sp>
    </p:spTree>
    <p:extLst>
      <p:ext uri="{BB962C8B-B14F-4D97-AF65-F5344CB8AC3E}">
        <p14:creationId xmlns:p14="http://schemas.microsoft.com/office/powerpoint/2010/main" val="1057755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3755" y="274638"/>
            <a:ext cx="10971372" cy="1143000"/>
          </a:xfrm>
        </p:spPr>
        <p:txBody>
          <a:bodyPr/>
          <a:lstStyle/>
          <a:p>
            <a:pPr algn="l"/>
            <a:r>
              <a:rPr lang="es-MX" dirty="0">
                <a:latin typeface="Arial" panose="020B0604020202020204" pitchFamily="34" charset="0"/>
                <a:cs typeface="Arial" panose="020B0604020202020204" pitchFamily="34" charset="0"/>
              </a:rPr>
              <a:t>ESTÍMULOS FISCALES</a:t>
            </a:r>
          </a:p>
        </p:txBody>
      </p:sp>
      <p:sp>
        <p:nvSpPr>
          <p:cNvPr id="3" name="2 Marcador de contenido"/>
          <p:cNvSpPr>
            <a:spLocks noGrp="1"/>
          </p:cNvSpPr>
          <p:nvPr>
            <p:ph idx="1"/>
          </p:nvPr>
        </p:nvSpPr>
        <p:spPr>
          <a:xfrm>
            <a:off x="838091" y="1790700"/>
            <a:ext cx="10514231" cy="4927176"/>
          </a:xfrm>
        </p:spPr>
        <p:txBody>
          <a:bodyPr>
            <a:normAutofit fontScale="85000" lnSpcReduction="20000"/>
          </a:bodyPr>
          <a:lstStyle/>
          <a:p>
            <a:pPr algn="just">
              <a:buFont typeface="Wingdings" pitchFamily="2" charset="2"/>
              <a:buChar char="Ø"/>
            </a:pPr>
            <a:endParaRPr lang="es-MX" b="1" dirty="0">
              <a:latin typeface="Arial" pitchFamily="34" charset="0"/>
              <a:cs typeface="Arial" pitchFamily="34" charset="0"/>
            </a:endParaRPr>
          </a:p>
          <a:p>
            <a:pPr algn="just">
              <a:buFont typeface="Wingdings" pitchFamily="2" charset="2"/>
              <a:buChar char="Ø"/>
            </a:pPr>
            <a:r>
              <a:rPr lang="es-MX" b="1" dirty="0">
                <a:solidFill>
                  <a:srgbClr val="C00000"/>
                </a:solidFill>
                <a:effectLst>
                  <a:outerShdw blurRad="38100" dist="38100" dir="2700000" algn="tl">
                    <a:srgbClr val="000000">
                      <a:alpha val="43137"/>
                    </a:srgbClr>
                  </a:outerShdw>
                </a:effectLst>
                <a:latin typeface="Arial" pitchFamily="34" charset="0"/>
                <a:cs typeface="Arial" pitchFamily="34" charset="0"/>
              </a:rPr>
              <a:t>X Para quienes empleen a personas que padezcan discapacidad motriz</a:t>
            </a:r>
            <a:r>
              <a:rPr lang="es-MX" b="1" dirty="0">
                <a:latin typeface="Arial" pitchFamily="34" charset="0"/>
                <a:cs typeface="Arial" pitchFamily="34" charset="0"/>
              </a:rPr>
              <a:t>, que para superarla requieran usar permanentemente prótesis, muletas o sillas de ruedas, discapacidad auditiva o de lenguaje, en un 80% o más, discapacidad mental, e invidentes, </a:t>
            </a:r>
            <a:r>
              <a:rPr lang="es-MX" dirty="0">
                <a:latin typeface="Arial" pitchFamily="34" charset="0"/>
                <a:cs typeface="Arial" pitchFamily="34" charset="0"/>
              </a:rPr>
              <a:t>consistente en </a:t>
            </a:r>
            <a:r>
              <a:rPr lang="es-MX" b="1" dirty="0">
                <a:solidFill>
                  <a:srgbClr val="FFC000"/>
                </a:solidFill>
                <a:latin typeface="Arial" pitchFamily="34" charset="0"/>
                <a:cs typeface="Arial" pitchFamily="34" charset="0"/>
              </a:rPr>
              <a:t>deducir para ISR un monto adicional del 25% del salario efectivamente pagado. </a:t>
            </a:r>
            <a:r>
              <a:rPr lang="es-MX" b="1" dirty="0">
                <a:latin typeface="Arial" panose="020B0604020202020204" pitchFamily="34" charset="0"/>
                <a:cs typeface="Arial" panose="020B0604020202020204" pitchFamily="34" charset="0"/>
              </a:rPr>
              <a:t>certificado de discapacidad del trabajador expedido por el IMSS</a:t>
            </a:r>
            <a:endParaRPr lang="es-MX" dirty="0">
              <a:latin typeface="Arial" pitchFamily="34" charset="0"/>
              <a:cs typeface="Arial" pitchFamily="34" charset="0"/>
            </a:endParaRPr>
          </a:p>
          <a:p>
            <a:pPr algn="just">
              <a:buFont typeface="Wingdings" pitchFamily="2" charset="2"/>
              <a:buChar char="Ø"/>
            </a:pPr>
            <a:r>
              <a:rPr lang="es-MX" b="1" dirty="0">
                <a:latin typeface="Arial" pitchFamily="34" charset="0"/>
                <a:cs typeface="Arial" pitchFamily="34" charset="0"/>
              </a:rPr>
              <a:t>XI. </a:t>
            </a:r>
            <a:r>
              <a:rPr lang="es-MX" b="1" dirty="0">
                <a:solidFill>
                  <a:srgbClr val="C00000"/>
                </a:solidFill>
                <a:effectLst>
                  <a:outerShdw blurRad="38100" dist="38100" dir="2700000" algn="tl">
                    <a:srgbClr val="000000">
                      <a:alpha val="43137"/>
                    </a:srgbClr>
                  </a:outerShdw>
                </a:effectLst>
                <a:latin typeface="Arial" pitchFamily="34" charset="0"/>
                <a:cs typeface="Arial" pitchFamily="34" charset="0"/>
              </a:rPr>
              <a:t>Contra los pagos provisionales se podrá </a:t>
            </a:r>
          </a:p>
          <a:p>
            <a:pPr marL="0" indent="0" algn="just">
              <a:buNone/>
            </a:pPr>
            <a:r>
              <a:rPr lang="es-MX" b="1" dirty="0">
                <a:solidFill>
                  <a:srgbClr val="C00000"/>
                </a:solidFill>
                <a:effectLst>
                  <a:outerShdw blurRad="38100" dist="38100" dir="2700000" algn="tl">
                    <a:srgbClr val="000000">
                      <a:alpha val="43137"/>
                    </a:srgbClr>
                  </a:outerShdw>
                </a:effectLst>
                <a:latin typeface="Arial" pitchFamily="34" charset="0"/>
                <a:cs typeface="Arial" pitchFamily="34" charset="0"/>
              </a:rPr>
              <a:t>        aplicar los beneficios por los proyectos de </a:t>
            </a:r>
          </a:p>
          <a:p>
            <a:pPr marL="0" indent="0" algn="just">
              <a:buNone/>
            </a:pPr>
            <a:r>
              <a:rPr lang="es-MX" b="1" dirty="0">
                <a:solidFill>
                  <a:srgbClr val="C00000"/>
                </a:solidFill>
                <a:effectLst>
                  <a:outerShdw blurRad="38100" dist="38100" dir="2700000" algn="tl">
                    <a:srgbClr val="000000">
                      <a:alpha val="43137"/>
                    </a:srgbClr>
                  </a:outerShdw>
                </a:effectLst>
                <a:latin typeface="Arial" pitchFamily="34" charset="0"/>
                <a:cs typeface="Arial" pitchFamily="34" charset="0"/>
              </a:rPr>
              <a:t>        inversión de películas cinematográficas </a:t>
            </a:r>
          </a:p>
          <a:p>
            <a:pPr marL="0" indent="0" algn="just">
              <a:buNone/>
            </a:pPr>
            <a:r>
              <a:rPr lang="es-MX" b="1" dirty="0">
                <a:solidFill>
                  <a:srgbClr val="C00000"/>
                </a:solidFill>
                <a:effectLst>
                  <a:outerShdw blurRad="38100" dist="38100" dir="2700000" algn="tl">
                    <a:srgbClr val="000000">
                      <a:alpha val="43137"/>
                    </a:srgbClr>
                  </a:outerShdw>
                </a:effectLst>
                <a:latin typeface="Arial" pitchFamily="34" charset="0"/>
                <a:cs typeface="Arial" pitchFamily="34" charset="0"/>
              </a:rPr>
              <a:t>         nacionales </a:t>
            </a:r>
            <a:r>
              <a:rPr lang="es-MX" b="1" dirty="0">
                <a:latin typeface="Arial" pitchFamily="34" charset="0"/>
                <a:cs typeface="Arial" pitchFamily="34" charset="0"/>
              </a:rPr>
              <a:t>del artículo 189 LISR.</a:t>
            </a:r>
          </a:p>
          <a:p>
            <a:endParaRPr lang="es-MX" dirty="0"/>
          </a:p>
        </p:txBody>
      </p:sp>
      <p:pic>
        <p:nvPicPr>
          <p:cNvPr id="4" name="Imagen 3"/>
          <p:cNvPicPr>
            <a:picLocks noChangeAspect="1"/>
          </p:cNvPicPr>
          <p:nvPr/>
        </p:nvPicPr>
        <p:blipFill>
          <a:blip r:embed="rId2"/>
          <a:stretch>
            <a:fillRect/>
          </a:stretch>
        </p:blipFill>
        <p:spPr>
          <a:xfrm>
            <a:off x="7100305" y="479834"/>
            <a:ext cx="4347523" cy="1690689"/>
          </a:xfrm>
          <a:prstGeom prst="rect">
            <a:avLst/>
          </a:prstGeom>
        </p:spPr>
      </p:pic>
      <p:pic>
        <p:nvPicPr>
          <p:cNvPr id="1028" name="Picture 4" descr="Resultado de imagen para imagenes de producciones cinematografic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4401" y="4559300"/>
            <a:ext cx="3003427" cy="2298700"/>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25</a:t>
            </a:fld>
            <a:endParaRPr lang="es-ES" altLang="es-MX"/>
          </a:p>
        </p:txBody>
      </p:sp>
    </p:spTree>
    <p:extLst>
      <p:ext uri="{BB962C8B-B14F-4D97-AF65-F5344CB8AC3E}">
        <p14:creationId xmlns:p14="http://schemas.microsoft.com/office/powerpoint/2010/main" val="3402383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latin typeface="Arial" panose="020B0604020202020204" pitchFamily="34" charset="0"/>
                <a:cs typeface="Arial" panose="020B0604020202020204" pitchFamily="34" charset="0"/>
              </a:rPr>
              <a:t>ESTÍMULOS FISCALES</a:t>
            </a:r>
            <a:endParaRPr lang="es-MX" dirty="0"/>
          </a:p>
        </p:txBody>
      </p:sp>
      <p:sp>
        <p:nvSpPr>
          <p:cNvPr id="3" name="Marcador de contenido 2"/>
          <p:cNvSpPr>
            <a:spLocks noGrp="1"/>
          </p:cNvSpPr>
          <p:nvPr>
            <p:ph idx="1"/>
          </p:nvPr>
        </p:nvSpPr>
        <p:spPr/>
        <p:txBody>
          <a:bodyPr/>
          <a:lstStyle/>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Los contribuyentes que apliquen el estímulo fiscal previsto en la fracción X LIF por la contratación de personas con discapacidad, </a:t>
            </a:r>
            <a:r>
              <a:rPr lang="es-ES" b="1" dirty="0">
                <a:solidFill>
                  <a:srgbClr val="C00000"/>
                </a:solidFill>
                <a:latin typeface="Arial" panose="020B0604020202020204" pitchFamily="34" charset="0"/>
                <a:cs typeface="Arial" panose="020B0604020202020204" pitchFamily="34" charset="0"/>
              </a:rPr>
              <a:t>no podrán aplicar en el mismo ejercicio fiscal</a:t>
            </a:r>
            <a:r>
              <a:rPr lang="es-ES" dirty="0">
                <a:latin typeface="Arial" panose="020B0604020202020204" pitchFamily="34" charset="0"/>
                <a:cs typeface="Arial" panose="020B0604020202020204" pitchFamily="34" charset="0"/>
              </a:rPr>
              <a:t>, respecto de las personas por las que se aplique este beneficio, </a:t>
            </a:r>
            <a:r>
              <a:rPr lang="es-ES" b="1" dirty="0">
                <a:solidFill>
                  <a:srgbClr val="FFC000"/>
                </a:solidFill>
                <a:latin typeface="Arial" panose="020B0604020202020204" pitchFamily="34" charset="0"/>
                <a:cs typeface="Arial" panose="020B0604020202020204" pitchFamily="34" charset="0"/>
              </a:rPr>
              <a:t>el estímulo fiscal a que se refiere el artículo 186 </a:t>
            </a:r>
            <a:r>
              <a:rPr lang="es-ES" dirty="0">
                <a:latin typeface="Arial" panose="020B0604020202020204" pitchFamily="34" charset="0"/>
                <a:cs typeface="Arial" panose="020B0604020202020204" pitchFamily="34" charset="0"/>
              </a:rPr>
              <a:t>de la LISR</a:t>
            </a:r>
            <a:endParaRPr lang="es-MX" dirty="0">
              <a:latin typeface="Arial" panose="020B0604020202020204" pitchFamily="34" charset="0"/>
              <a:cs typeface="Arial" panose="020B0604020202020204" pitchFamily="34" charset="0"/>
            </a:endParaRPr>
          </a:p>
          <a:p>
            <a:endParaRPr lang="es-MX" dirty="0"/>
          </a:p>
        </p:txBody>
      </p:sp>
      <p:sp>
        <p:nvSpPr>
          <p:cNvPr id="4" name="3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26</a:t>
            </a:fld>
            <a:endParaRPr lang="es-ES" altLang="es-MX"/>
          </a:p>
        </p:txBody>
      </p:sp>
    </p:spTree>
    <p:extLst>
      <p:ext uri="{BB962C8B-B14F-4D97-AF65-F5344CB8AC3E}">
        <p14:creationId xmlns:p14="http://schemas.microsoft.com/office/powerpoint/2010/main" val="2281048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latin typeface="Arial" panose="020B0604020202020204" pitchFamily="34" charset="0"/>
                <a:cs typeface="Arial" panose="020B0604020202020204" pitchFamily="34" charset="0"/>
              </a:rPr>
              <a:t>ESTÍMULOS FISCALES</a:t>
            </a:r>
            <a:endParaRPr lang="es-MX" dirty="0"/>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646282603"/>
              </p:ext>
            </p:extLst>
          </p:nvPr>
        </p:nvGraphicFramePr>
        <p:xfrm>
          <a:off x="838092" y="1843312"/>
          <a:ext cx="10514231" cy="4688116"/>
        </p:xfrm>
        <a:graphic>
          <a:graphicData uri="http://schemas.openxmlformats.org/drawingml/2006/table">
            <a:tbl>
              <a:tblPr/>
              <a:tblGrid>
                <a:gridCol w="2510654">
                  <a:extLst>
                    <a:ext uri="{9D8B030D-6E8A-4147-A177-3AD203B41FA5}">
                      <a16:colId xmlns:a16="http://schemas.microsoft.com/office/drawing/2014/main" val="20000"/>
                    </a:ext>
                  </a:extLst>
                </a:gridCol>
                <a:gridCol w="2538396">
                  <a:extLst>
                    <a:ext uri="{9D8B030D-6E8A-4147-A177-3AD203B41FA5}">
                      <a16:colId xmlns:a16="http://schemas.microsoft.com/office/drawing/2014/main" val="20001"/>
                    </a:ext>
                  </a:extLst>
                </a:gridCol>
                <a:gridCol w="2469042">
                  <a:extLst>
                    <a:ext uri="{9D8B030D-6E8A-4147-A177-3AD203B41FA5}">
                      <a16:colId xmlns:a16="http://schemas.microsoft.com/office/drawing/2014/main" val="20002"/>
                    </a:ext>
                  </a:extLst>
                </a:gridCol>
                <a:gridCol w="2996139">
                  <a:extLst>
                    <a:ext uri="{9D8B030D-6E8A-4147-A177-3AD203B41FA5}">
                      <a16:colId xmlns:a16="http://schemas.microsoft.com/office/drawing/2014/main" val="20003"/>
                    </a:ext>
                  </a:extLst>
                </a:gridCol>
              </a:tblGrid>
              <a:tr h="669731">
                <a:tc gridSpan="2">
                  <a:txBody>
                    <a:bodyPr/>
                    <a:lstStyle/>
                    <a:p>
                      <a:pPr marL="71755" marR="71755" algn="ctr">
                        <a:spcBef>
                          <a:spcPts val="600"/>
                        </a:spcBef>
                        <a:spcAft>
                          <a:spcPts val="600"/>
                        </a:spcAft>
                      </a:pPr>
                      <a:r>
                        <a:rPr lang="es-MX" sz="1800" b="1" dirty="0">
                          <a:solidFill>
                            <a:srgbClr val="FFC000"/>
                          </a:solidFill>
                          <a:effectLst/>
                          <a:latin typeface="Arial" panose="020B0604020202020204" pitchFamily="34" charset="0"/>
                          <a:cs typeface="Arial" panose="020B0604020202020204" pitchFamily="34" charset="0"/>
                        </a:rPr>
                        <a:t>Artículo 186 LISR</a:t>
                      </a:r>
                    </a:p>
                  </a:txBody>
                  <a:tcPr marL="0" marR="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hMerge="1">
                  <a:txBody>
                    <a:bodyPr/>
                    <a:lstStyle/>
                    <a:p>
                      <a:endParaRPr lang="es-MX"/>
                    </a:p>
                  </a:txBody>
                  <a:tcPr/>
                </a:tc>
                <a:tc gridSpan="2">
                  <a:txBody>
                    <a:bodyPr/>
                    <a:lstStyle/>
                    <a:p>
                      <a:pPr marL="71755" marR="71755" algn="ctr">
                        <a:spcBef>
                          <a:spcPts val="600"/>
                        </a:spcBef>
                        <a:spcAft>
                          <a:spcPts val="600"/>
                        </a:spcAft>
                      </a:pPr>
                      <a:r>
                        <a:rPr lang="es-MX" sz="1800" b="1" dirty="0">
                          <a:solidFill>
                            <a:srgbClr val="C00000"/>
                          </a:solidFill>
                          <a:effectLst/>
                          <a:latin typeface="Arial" panose="020B0604020202020204" pitchFamily="34" charset="0"/>
                          <a:cs typeface="Arial" panose="020B0604020202020204" pitchFamily="34" charset="0"/>
                        </a:rPr>
                        <a:t>LIF ART. 16 FRACCIÓN  X</a:t>
                      </a:r>
                    </a:p>
                  </a:txBody>
                  <a:tcPr marL="0" marR="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hMerge="1">
                  <a:txBody>
                    <a:bodyPr/>
                    <a:lstStyle/>
                    <a:p>
                      <a:endParaRPr lang="es-MX"/>
                    </a:p>
                  </a:txBody>
                  <a:tcPr/>
                </a:tc>
                <a:extLst>
                  <a:ext uri="{0D108BD9-81ED-4DB2-BD59-A6C34878D82A}">
                    <a16:rowId xmlns:a16="http://schemas.microsoft.com/office/drawing/2014/main" val="10000"/>
                  </a:ext>
                </a:extLst>
              </a:tr>
              <a:tr h="669731">
                <a:tc gridSpan="2">
                  <a:txBody>
                    <a:bodyPr/>
                    <a:lstStyle/>
                    <a:p>
                      <a:pPr marL="71755" marR="71755" algn="just">
                        <a:spcBef>
                          <a:spcPts val="600"/>
                        </a:spcBef>
                        <a:spcAft>
                          <a:spcPts val="600"/>
                        </a:spcAft>
                      </a:pPr>
                      <a:r>
                        <a:rPr lang="es-MX" sz="1800">
                          <a:effectLst/>
                          <a:latin typeface="Arial" panose="020B0604020202020204" pitchFamily="34" charset="0"/>
                          <a:cs typeface="Arial" panose="020B0604020202020204" pitchFamily="34" charset="0"/>
                        </a:rPr>
                        <a:t>Deducción de 100% del ISR retenido a las personas citadas</a:t>
                      </a:r>
                    </a:p>
                  </a:txBody>
                  <a:tcPr marL="0" marR="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hMerge="1">
                  <a:txBody>
                    <a:bodyPr/>
                    <a:lstStyle/>
                    <a:p>
                      <a:endParaRPr lang="es-MX"/>
                    </a:p>
                  </a:txBody>
                  <a:tcPr/>
                </a:tc>
                <a:tc gridSpan="2">
                  <a:txBody>
                    <a:bodyPr/>
                    <a:lstStyle/>
                    <a:p>
                      <a:pPr marL="71755" marR="71755" algn="just">
                        <a:spcBef>
                          <a:spcPts val="600"/>
                        </a:spcBef>
                        <a:spcAft>
                          <a:spcPts val="600"/>
                        </a:spcAft>
                      </a:pPr>
                      <a:r>
                        <a:rPr lang="es-MX" sz="1800" dirty="0">
                          <a:effectLst/>
                          <a:latin typeface="Arial" panose="020B0604020202020204" pitchFamily="34" charset="0"/>
                          <a:cs typeface="Arial" panose="020B0604020202020204" pitchFamily="34" charset="0"/>
                        </a:rPr>
                        <a:t>Deducción adicional de 25% de los pagos efectuados a personas:</a:t>
                      </a:r>
                    </a:p>
                  </a:txBody>
                  <a:tcPr marL="0" marR="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hMerge="1">
                  <a:txBody>
                    <a:bodyPr/>
                    <a:lstStyle/>
                    <a:p>
                      <a:endParaRPr lang="es-MX"/>
                    </a:p>
                  </a:txBody>
                  <a:tcPr/>
                </a:tc>
                <a:extLst>
                  <a:ext uri="{0D108BD9-81ED-4DB2-BD59-A6C34878D82A}">
                    <a16:rowId xmlns:a16="http://schemas.microsoft.com/office/drawing/2014/main" val="10001"/>
                  </a:ext>
                </a:extLst>
              </a:tr>
              <a:tr h="669731">
                <a:tc>
                  <a:txBody>
                    <a:bodyPr/>
                    <a:lstStyle/>
                    <a:p>
                      <a:pPr marL="71755" marR="71755">
                        <a:spcBef>
                          <a:spcPts val="600"/>
                        </a:spcBef>
                        <a:spcAft>
                          <a:spcPts val="600"/>
                        </a:spcAft>
                      </a:pPr>
                      <a:r>
                        <a:rPr lang="es-MX" sz="1800">
                          <a:effectLst/>
                          <a:latin typeface="Arial" panose="020B0604020202020204" pitchFamily="34" charset="0"/>
                          <a:cs typeface="Arial" panose="020B0604020202020204" pitchFamily="34" charset="0"/>
                        </a:rPr>
                        <a:t>Sueldo</a:t>
                      </a:r>
                    </a:p>
                  </a:txBody>
                  <a:tcPr marL="0" marR="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marL="71755" marR="71755">
                        <a:spcBef>
                          <a:spcPts val="600"/>
                        </a:spcBef>
                        <a:spcAft>
                          <a:spcPts val="600"/>
                        </a:spcAft>
                      </a:pPr>
                      <a:r>
                        <a:rPr lang="es-MX" sz="1800">
                          <a:effectLst/>
                          <a:latin typeface="Arial" panose="020B0604020202020204" pitchFamily="34" charset="0"/>
                          <a:cs typeface="Arial" panose="020B0604020202020204" pitchFamily="34" charset="0"/>
                        </a:rPr>
                        <a:t>8,000.00</a:t>
                      </a:r>
                    </a:p>
                  </a:txBody>
                  <a:tcPr marL="0" marR="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marL="71755" marR="71755">
                        <a:spcBef>
                          <a:spcPts val="600"/>
                        </a:spcBef>
                        <a:spcAft>
                          <a:spcPts val="600"/>
                        </a:spcAft>
                      </a:pPr>
                      <a:r>
                        <a:rPr lang="es-MX" sz="1800" dirty="0">
                          <a:effectLst/>
                          <a:latin typeface="Arial" panose="020B0604020202020204" pitchFamily="34" charset="0"/>
                          <a:cs typeface="Arial" panose="020B0604020202020204" pitchFamily="34" charset="0"/>
                        </a:rPr>
                        <a:t>Sueldo</a:t>
                      </a:r>
                    </a:p>
                  </a:txBody>
                  <a:tcPr marL="0" marR="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marL="71755" marR="71755">
                        <a:spcBef>
                          <a:spcPts val="600"/>
                        </a:spcBef>
                        <a:spcAft>
                          <a:spcPts val="600"/>
                        </a:spcAft>
                      </a:pPr>
                      <a:r>
                        <a:rPr lang="es-MX" sz="1800">
                          <a:effectLst/>
                          <a:latin typeface="Arial" panose="020B0604020202020204" pitchFamily="34" charset="0"/>
                          <a:cs typeface="Arial" panose="020B0604020202020204" pitchFamily="34" charset="0"/>
                        </a:rPr>
                        <a:t>8,000.00</a:t>
                      </a:r>
                    </a:p>
                  </a:txBody>
                  <a:tcPr marL="0" marR="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69731">
                <a:tc>
                  <a:txBody>
                    <a:bodyPr/>
                    <a:lstStyle/>
                    <a:p>
                      <a:pPr marL="71755" marR="71755">
                        <a:spcBef>
                          <a:spcPts val="600"/>
                        </a:spcBef>
                        <a:spcAft>
                          <a:spcPts val="600"/>
                        </a:spcAft>
                      </a:pPr>
                      <a:r>
                        <a:rPr lang="es-MX" sz="1800">
                          <a:effectLst/>
                          <a:latin typeface="Arial" panose="020B0604020202020204" pitchFamily="34" charset="0"/>
                          <a:cs typeface="Arial" panose="020B0604020202020204" pitchFamily="34" charset="0"/>
                        </a:rPr>
                        <a:t>Retención del ISR</a:t>
                      </a:r>
                    </a:p>
                  </a:txBody>
                  <a:tcPr marL="0" marR="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marL="71755" marR="71755">
                        <a:spcBef>
                          <a:spcPts val="600"/>
                        </a:spcBef>
                        <a:spcAft>
                          <a:spcPts val="600"/>
                        </a:spcAft>
                      </a:pPr>
                      <a:r>
                        <a:rPr lang="es-MX" sz="1800">
                          <a:effectLst/>
                          <a:latin typeface="Arial" panose="020B0604020202020204" pitchFamily="34" charset="0"/>
                          <a:cs typeface="Arial" panose="020B0604020202020204" pitchFamily="34" charset="0"/>
                        </a:rPr>
                        <a:t>690.30</a:t>
                      </a:r>
                    </a:p>
                  </a:txBody>
                  <a:tcPr marL="0" marR="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marL="71755" marR="71755">
                        <a:spcBef>
                          <a:spcPts val="600"/>
                        </a:spcBef>
                        <a:spcAft>
                          <a:spcPts val="600"/>
                        </a:spcAft>
                      </a:pPr>
                      <a:r>
                        <a:rPr lang="es-MX" sz="1800" dirty="0">
                          <a:effectLst/>
                          <a:latin typeface="Arial" panose="020B0604020202020204" pitchFamily="34" charset="0"/>
                          <a:cs typeface="Arial" panose="020B0604020202020204" pitchFamily="34" charset="0"/>
                        </a:rPr>
                        <a:t>25% del sueldo     </a:t>
                      </a:r>
                    </a:p>
                  </a:txBody>
                  <a:tcPr marL="0" marR="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marL="71755" marR="71755">
                        <a:spcBef>
                          <a:spcPts val="600"/>
                        </a:spcBef>
                        <a:spcAft>
                          <a:spcPts val="600"/>
                        </a:spcAft>
                      </a:pPr>
                      <a:r>
                        <a:rPr lang="es-MX" sz="1800">
                          <a:effectLst/>
                          <a:latin typeface="Arial" panose="020B0604020202020204" pitchFamily="34" charset="0"/>
                          <a:cs typeface="Arial" panose="020B0604020202020204" pitchFamily="34" charset="0"/>
                        </a:rPr>
                        <a:t>2,000.00</a:t>
                      </a:r>
                    </a:p>
                  </a:txBody>
                  <a:tcPr marL="0" marR="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009192">
                <a:tc>
                  <a:txBody>
                    <a:bodyPr/>
                    <a:lstStyle/>
                    <a:p>
                      <a:pPr marL="71755" marR="71755" algn="just">
                        <a:spcBef>
                          <a:spcPts val="600"/>
                        </a:spcBef>
                        <a:spcAft>
                          <a:spcPts val="600"/>
                        </a:spcAft>
                      </a:pPr>
                      <a:r>
                        <a:rPr lang="es-MX" sz="1800" b="1">
                          <a:effectLst/>
                          <a:latin typeface="Arial" panose="020B0604020202020204" pitchFamily="34" charset="0"/>
                          <a:cs typeface="Arial" panose="020B0604020202020204" pitchFamily="34" charset="0"/>
                        </a:rPr>
                        <a:t>Deducción a aplicar conforme al artículo 186 de LISR</a:t>
                      </a:r>
                    </a:p>
                  </a:txBody>
                  <a:tcPr marL="0" marR="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marL="71755" marR="71755">
                        <a:spcBef>
                          <a:spcPts val="600"/>
                        </a:spcBef>
                        <a:spcAft>
                          <a:spcPts val="600"/>
                        </a:spcAft>
                      </a:pPr>
                      <a:r>
                        <a:rPr lang="es-MX" sz="1800">
                          <a:effectLst/>
                          <a:latin typeface="Arial" panose="020B0604020202020204" pitchFamily="34" charset="0"/>
                          <a:cs typeface="Arial" panose="020B0604020202020204" pitchFamily="34" charset="0"/>
                        </a:rPr>
                        <a:t> </a:t>
                      </a:r>
                      <a:r>
                        <a:rPr lang="es-MX" sz="1800" b="1">
                          <a:effectLst/>
                          <a:latin typeface="Arial" panose="020B0604020202020204" pitchFamily="34" charset="0"/>
                          <a:cs typeface="Arial" panose="020B0604020202020204" pitchFamily="34" charset="0"/>
                        </a:rPr>
                        <a:t>690.30</a:t>
                      </a:r>
                      <a:endParaRPr lang="es-MX" sz="1800">
                        <a:effectLst/>
                        <a:latin typeface="Arial" panose="020B0604020202020204" pitchFamily="34" charset="0"/>
                        <a:cs typeface="Arial" panose="020B0604020202020204" pitchFamily="34" charset="0"/>
                      </a:endParaRPr>
                    </a:p>
                  </a:txBody>
                  <a:tcPr marL="0" marR="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marL="71755" marR="71755" algn="just">
                        <a:spcBef>
                          <a:spcPts val="600"/>
                        </a:spcBef>
                        <a:spcAft>
                          <a:spcPts val="600"/>
                        </a:spcAft>
                      </a:pPr>
                      <a:r>
                        <a:rPr lang="es-MX" sz="1800" b="1" dirty="0">
                          <a:effectLst/>
                          <a:latin typeface="Arial" panose="020B0604020202020204" pitchFamily="34" charset="0"/>
                          <a:cs typeface="Arial" panose="020B0604020202020204" pitchFamily="34" charset="0"/>
                        </a:rPr>
                        <a:t>Deducción a aplicar conforme a LIF 2019</a:t>
                      </a:r>
                    </a:p>
                  </a:txBody>
                  <a:tcPr marL="0" marR="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marL="71755" marR="71755">
                        <a:spcBef>
                          <a:spcPts val="600"/>
                        </a:spcBef>
                        <a:spcAft>
                          <a:spcPts val="600"/>
                        </a:spcAft>
                      </a:pPr>
                      <a:r>
                        <a:rPr lang="es-MX" sz="1800" dirty="0">
                          <a:effectLst/>
                          <a:latin typeface="Arial" panose="020B0604020202020204" pitchFamily="34" charset="0"/>
                          <a:cs typeface="Arial" panose="020B0604020202020204" pitchFamily="34" charset="0"/>
                        </a:rPr>
                        <a:t> </a:t>
                      </a:r>
                      <a:r>
                        <a:rPr lang="es-MX" sz="1800" b="1" dirty="0">
                          <a:effectLst/>
                          <a:latin typeface="Arial" panose="020B0604020202020204" pitchFamily="34" charset="0"/>
                          <a:cs typeface="Arial" panose="020B0604020202020204" pitchFamily="34" charset="0"/>
                        </a:rPr>
                        <a:t>2,000.00</a:t>
                      </a:r>
                      <a:endParaRPr lang="es-MX" sz="1800" dirty="0">
                        <a:effectLst/>
                        <a:latin typeface="Arial" panose="020B0604020202020204" pitchFamily="34" charset="0"/>
                        <a:cs typeface="Arial" panose="020B0604020202020204" pitchFamily="34" charset="0"/>
                      </a:endParaRPr>
                    </a:p>
                  </a:txBody>
                  <a:tcPr marL="0" marR="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3" name="2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27</a:t>
            </a:fld>
            <a:endParaRPr lang="es-ES" altLang="es-MX"/>
          </a:p>
        </p:txBody>
      </p:sp>
    </p:spTree>
    <p:extLst>
      <p:ext uri="{BB962C8B-B14F-4D97-AF65-F5344CB8AC3E}">
        <p14:creationId xmlns:p14="http://schemas.microsoft.com/office/powerpoint/2010/main" val="270731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091" y="365126"/>
            <a:ext cx="10514231" cy="447674"/>
          </a:xfrm>
        </p:spPr>
        <p:txBody>
          <a:bodyPr>
            <a:normAutofit fontScale="90000"/>
          </a:bodyPr>
          <a:lstStyle/>
          <a:p>
            <a:pPr algn="ctr"/>
            <a:r>
              <a:rPr lang="es-MX" dirty="0">
                <a:latin typeface="Arial" panose="020B0604020202020204" pitchFamily="34" charset="0"/>
                <a:cs typeface="Arial" panose="020B0604020202020204" pitchFamily="34" charset="0"/>
              </a:rPr>
              <a:t>ESTÍMULOS FISCALES</a:t>
            </a:r>
          </a:p>
        </p:txBody>
      </p:sp>
      <p:sp>
        <p:nvSpPr>
          <p:cNvPr id="3" name="2 Marcador de contenido"/>
          <p:cNvSpPr>
            <a:spLocks noGrp="1"/>
          </p:cNvSpPr>
          <p:nvPr>
            <p:ph idx="1"/>
          </p:nvPr>
        </p:nvSpPr>
        <p:spPr>
          <a:xfrm>
            <a:off x="346842" y="1133343"/>
            <a:ext cx="11650718" cy="4948371"/>
          </a:xfrm>
        </p:spPr>
        <p:txBody>
          <a:bodyPr>
            <a:normAutofit/>
          </a:bodyPr>
          <a:lstStyle/>
          <a:p>
            <a:pPr algn="just">
              <a:buFont typeface="Wingdings" pitchFamily="2" charset="2"/>
              <a:buChar char="Ø"/>
            </a:pPr>
            <a:r>
              <a:rPr lang="es-MX" sz="2500" b="1" dirty="0">
                <a:latin typeface="Arial" pitchFamily="34" charset="0"/>
                <a:cs typeface="Arial" pitchFamily="34" charset="0"/>
              </a:rPr>
              <a:t>XII. Personas morales obligadas a efectuar retención de ISR o IVA, por honorarios, actividades empresariales y arrendamiento, </a:t>
            </a:r>
            <a:r>
              <a:rPr lang="es-MX" sz="2500" b="1" dirty="0">
                <a:solidFill>
                  <a:srgbClr val="FFC000"/>
                </a:solidFill>
                <a:latin typeface="Arial" pitchFamily="34" charset="0"/>
                <a:cs typeface="Arial" pitchFamily="34" charset="0"/>
              </a:rPr>
              <a:t>podrán optar por no proporcionar la constancia de retención, siempre que la persona física expida CFDI con la retención expresa.</a:t>
            </a:r>
          </a:p>
          <a:p>
            <a:endParaRPr lang="es-MX" sz="2500" dirty="0"/>
          </a:p>
        </p:txBody>
      </p:sp>
      <p:pic>
        <p:nvPicPr>
          <p:cNvPr id="4098" name="Picture 2" descr="Resultado de imagen para imagenes constancia de retenci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8871" y="3060075"/>
            <a:ext cx="5101561" cy="3789855"/>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28</a:t>
            </a:fld>
            <a:endParaRPr lang="es-ES" altLang="es-MX"/>
          </a:p>
        </p:txBody>
      </p:sp>
    </p:spTree>
    <p:extLst>
      <p:ext uri="{BB962C8B-B14F-4D97-AF65-F5344CB8AC3E}">
        <p14:creationId xmlns:p14="http://schemas.microsoft.com/office/powerpoint/2010/main" val="2105789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21" y="-151044"/>
            <a:ext cx="10971372" cy="1143000"/>
          </a:xfrm>
        </p:spPr>
        <p:txBody>
          <a:bodyPr/>
          <a:lstStyle/>
          <a:p>
            <a:pPr algn="ctr"/>
            <a:r>
              <a:rPr lang="es-MX" dirty="0"/>
              <a:t>RETENCIÓN DE ISR POR INTERESES</a:t>
            </a:r>
          </a:p>
        </p:txBody>
      </p:sp>
      <p:sp>
        <p:nvSpPr>
          <p:cNvPr id="3" name="2 Marcador de contenido"/>
          <p:cNvSpPr>
            <a:spLocks noGrp="1"/>
          </p:cNvSpPr>
          <p:nvPr>
            <p:ph idx="1"/>
          </p:nvPr>
        </p:nvSpPr>
        <p:spPr>
          <a:xfrm>
            <a:off x="838091" y="1113408"/>
            <a:ext cx="10514231" cy="5183682"/>
          </a:xfrm>
        </p:spPr>
        <p:txBody>
          <a:bodyPr/>
          <a:lstStyle/>
          <a:p>
            <a:pPr algn="just"/>
            <a:r>
              <a:rPr lang="es-MX" b="1" dirty="0">
                <a:solidFill>
                  <a:srgbClr val="FFC000"/>
                </a:solidFill>
                <a:effectLst>
                  <a:outerShdw blurRad="38100" dist="38100" dir="2700000" algn="tl">
                    <a:srgbClr val="000000">
                      <a:alpha val="43137"/>
                    </a:srgbClr>
                  </a:outerShdw>
                </a:effectLst>
                <a:latin typeface="Arial" pitchFamily="34" charset="0"/>
                <a:cs typeface="Arial" pitchFamily="34" charset="0"/>
              </a:rPr>
              <a:t>RETENCIÓN  por  intereses  de  1.04%, </a:t>
            </a:r>
            <a:r>
              <a:rPr lang="es-MX" b="1" u="sng" dirty="0">
                <a:solidFill>
                  <a:srgbClr val="FF0000"/>
                </a:solidFill>
                <a:latin typeface="Arial" pitchFamily="34" charset="0"/>
                <a:cs typeface="Arial" pitchFamily="34" charset="0"/>
              </a:rPr>
              <a:t>sobre  el monto del capital  que dé lugar al pago de los mismos, </a:t>
            </a:r>
            <a:r>
              <a:rPr lang="es-MX" dirty="0">
                <a:latin typeface="Arial" pitchFamily="34" charset="0"/>
                <a:cs typeface="Arial" pitchFamily="34" charset="0"/>
              </a:rPr>
              <a:t>según los artículos 54 y 135 de LISR.</a:t>
            </a:r>
          </a:p>
          <a:p>
            <a:pPr marL="0" indent="0">
              <a:buNone/>
            </a:pPr>
            <a:endParaRPr lang="es-MX" dirty="0"/>
          </a:p>
          <a:p>
            <a:endParaRPr lang="es-MX" dirty="0"/>
          </a:p>
        </p:txBody>
      </p:sp>
      <p:sp>
        <p:nvSpPr>
          <p:cNvPr id="4" name="3 CuadroTexto"/>
          <p:cNvSpPr txBox="1"/>
          <p:nvPr/>
        </p:nvSpPr>
        <p:spPr>
          <a:xfrm>
            <a:off x="6671196" y="5373216"/>
            <a:ext cx="2807946" cy="1200329"/>
          </a:xfrm>
          <a:prstGeom prst="rect">
            <a:avLst/>
          </a:prstGeom>
          <a:noFill/>
        </p:spPr>
        <p:txBody>
          <a:bodyPr wrap="square" rtlCol="0">
            <a:spAutoFit/>
          </a:bodyPr>
          <a:lstStyle/>
          <a:p>
            <a:endParaRPr lang="es-MX" dirty="0">
              <a:solidFill>
                <a:prstClr val="black"/>
              </a:solidFill>
            </a:endParaRPr>
          </a:p>
          <a:p>
            <a:endParaRPr lang="es-MX" dirty="0">
              <a:solidFill>
                <a:prstClr val="black"/>
              </a:solidFill>
            </a:endParaRPr>
          </a:p>
          <a:p>
            <a:r>
              <a:rPr lang="es-MX" dirty="0">
                <a:solidFill>
                  <a:prstClr val="black"/>
                </a:solidFill>
              </a:rPr>
              <a:t>                                Art. 21 LIF</a:t>
            </a:r>
          </a:p>
        </p:txBody>
      </p:sp>
      <p:graphicFrame>
        <p:nvGraphicFramePr>
          <p:cNvPr id="5" name="4 Tabla"/>
          <p:cNvGraphicFramePr>
            <a:graphicFrameLocks noGrp="1"/>
          </p:cNvGraphicFramePr>
          <p:nvPr>
            <p:extLst>
              <p:ext uri="{D42A27DB-BD31-4B8C-83A1-F6EECF244321}">
                <p14:modId xmlns:p14="http://schemas.microsoft.com/office/powerpoint/2010/main" val="4015279078"/>
              </p:ext>
            </p:extLst>
          </p:nvPr>
        </p:nvGraphicFramePr>
        <p:xfrm>
          <a:off x="2495275" y="2864653"/>
          <a:ext cx="4175920" cy="3560528"/>
        </p:xfrm>
        <a:graphic>
          <a:graphicData uri="http://schemas.openxmlformats.org/drawingml/2006/table">
            <a:tbl>
              <a:tblPr firstRow="1" bandRow="1">
                <a:tableStyleId>{5C22544A-7EE6-4342-B048-85BDC9FD1C3A}</a:tableStyleId>
              </a:tblPr>
              <a:tblGrid>
                <a:gridCol w="1948763">
                  <a:extLst>
                    <a:ext uri="{9D8B030D-6E8A-4147-A177-3AD203B41FA5}">
                      <a16:colId xmlns:a16="http://schemas.microsoft.com/office/drawing/2014/main" val="20000"/>
                    </a:ext>
                  </a:extLst>
                </a:gridCol>
                <a:gridCol w="2227157">
                  <a:extLst>
                    <a:ext uri="{9D8B030D-6E8A-4147-A177-3AD203B41FA5}">
                      <a16:colId xmlns:a16="http://schemas.microsoft.com/office/drawing/2014/main" val="20001"/>
                    </a:ext>
                  </a:extLst>
                </a:gridCol>
              </a:tblGrid>
              <a:tr h="445066">
                <a:tc>
                  <a:txBody>
                    <a:bodyPr/>
                    <a:lstStyle/>
                    <a:p>
                      <a:r>
                        <a:rPr lang="es-MX" dirty="0"/>
                        <a:t>PERIODO</a:t>
                      </a:r>
                    </a:p>
                  </a:txBody>
                  <a:tcPr marL="91428" marR="91428"/>
                </a:tc>
                <a:tc>
                  <a:txBody>
                    <a:bodyPr/>
                    <a:lstStyle/>
                    <a:p>
                      <a:pPr algn="r"/>
                      <a:r>
                        <a:rPr lang="es-MX" dirty="0"/>
                        <a:t>TASA DE RETENCIÓN</a:t>
                      </a:r>
                    </a:p>
                  </a:txBody>
                  <a:tcPr marL="91428" marR="91428"/>
                </a:tc>
                <a:extLst>
                  <a:ext uri="{0D108BD9-81ED-4DB2-BD59-A6C34878D82A}">
                    <a16:rowId xmlns:a16="http://schemas.microsoft.com/office/drawing/2014/main" val="10000"/>
                  </a:ext>
                </a:extLst>
              </a:tr>
              <a:tr h="445066">
                <a:tc>
                  <a:txBody>
                    <a:bodyPr/>
                    <a:lstStyle/>
                    <a:p>
                      <a:r>
                        <a:rPr lang="es-MX" dirty="0"/>
                        <a:t>2003-2007</a:t>
                      </a:r>
                    </a:p>
                  </a:txBody>
                  <a:tcPr marL="91428" marR="91428"/>
                </a:tc>
                <a:tc>
                  <a:txBody>
                    <a:bodyPr/>
                    <a:lstStyle/>
                    <a:p>
                      <a:pPr algn="r"/>
                      <a:r>
                        <a:rPr lang="es-MX" dirty="0"/>
                        <a:t>0.50%</a:t>
                      </a:r>
                    </a:p>
                  </a:txBody>
                  <a:tcPr marL="91428" marR="91428"/>
                </a:tc>
                <a:extLst>
                  <a:ext uri="{0D108BD9-81ED-4DB2-BD59-A6C34878D82A}">
                    <a16:rowId xmlns:a16="http://schemas.microsoft.com/office/drawing/2014/main" val="10001"/>
                  </a:ext>
                </a:extLst>
              </a:tr>
              <a:tr h="445066">
                <a:tc>
                  <a:txBody>
                    <a:bodyPr/>
                    <a:lstStyle/>
                    <a:p>
                      <a:r>
                        <a:rPr lang="es-MX" dirty="0"/>
                        <a:t>2008-2009</a:t>
                      </a:r>
                    </a:p>
                  </a:txBody>
                  <a:tcPr marL="91428" marR="91428"/>
                </a:tc>
                <a:tc>
                  <a:txBody>
                    <a:bodyPr/>
                    <a:lstStyle/>
                    <a:p>
                      <a:pPr algn="r"/>
                      <a:r>
                        <a:rPr lang="es-MX" dirty="0"/>
                        <a:t>0.85%</a:t>
                      </a:r>
                    </a:p>
                  </a:txBody>
                  <a:tcPr marL="91428" marR="91428"/>
                </a:tc>
                <a:extLst>
                  <a:ext uri="{0D108BD9-81ED-4DB2-BD59-A6C34878D82A}">
                    <a16:rowId xmlns:a16="http://schemas.microsoft.com/office/drawing/2014/main" val="10002"/>
                  </a:ext>
                </a:extLst>
              </a:tr>
              <a:tr h="445066">
                <a:tc>
                  <a:txBody>
                    <a:bodyPr/>
                    <a:lstStyle/>
                    <a:p>
                      <a:r>
                        <a:rPr lang="es-MX" dirty="0"/>
                        <a:t>2009-2015</a:t>
                      </a:r>
                    </a:p>
                  </a:txBody>
                  <a:tcPr marL="91428" marR="91428"/>
                </a:tc>
                <a:tc>
                  <a:txBody>
                    <a:bodyPr/>
                    <a:lstStyle/>
                    <a:p>
                      <a:pPr algn="r"/>
                      <a:r>
                        <a:rPr lang="es-MX" dirty="0"/>
                        <a:t>0.60%</a:t>
                      </a:r>
                    </a:p>
                  </a:txBody>
                  <a:tcPr marL="91428" marR="91428"/>
                </a:tc>
                <a:extLst>
                  <a:ext uri="{0D108BD9-81ED-4DB2-BD59-A6C34878D82A}">
                    <a16:rowId xmlns:a16="http://schemas.microsoft.com/office/drawing/2014/main" val="10003"/>
                  </a:ext>
                </a:extLst>
              </a:tr>
              <a:tr h="445066">
                <a:tc>
                  <a:txBody>
                    <a:bodyPr/>
                    <a:lstStyle/>
                    <a:p>
                      <a:r>
                        <a:rPr lang="es-MX" dirty="0"/>
                        <a:t>2016</a:t>
                      </a:r>
                    </a:p>
                  </a:txBody>
                  <a:tcPr marL="91428" marR="91428"/>
                </a:tc>
                <a:tc>
                  <a:txBody>
                    <a:bodyPr/>
                    <a:lstStyle/>
                    <a:p>
                      <a:pPr algn="r"/>
                      <a:r>
                        <a:rPr lang="es-MX" dirty="0"/>
                        <a:t>0.50%</a:t>
                      </a:r>
                    </a:p>
                  </a:txBody>
                  <a:tcPr marL="91428" marR="91428"/>
                </a:tc>
                <a:extLst>
                  <a:ext uri="{0D108BD9-81ED-4DB2-BD59-A6C34878D82A}">
                    <a16:rowId xmlns:a16="http://schemas.microsoft.com/office/drawing/2014/main" val="10004"/>
                  </a:ext>
                </a:extLst>
              </a:tr>
              <a:tr h="445066">
                <a:tc>
                  <a:txBody>
                    <a:bodyPr/>
                    <a:lstStyle/>
                    <a:p>
                      <a:r>
                        <a:rPr lang="es-MX" dirty="0"/>
                        <a:t>2017</a:t>
                      </a:r>
                    </a:p>
                  </a:txBody>
                  <a:tcPr marL="91428" marR="91428"/>
                </a:tc>
                <a:tc>
                  <a:txBody>
                    <a:bodyPr/>
                    <a:lstStyle/>
                    <a:p>
                      <a:pPr algn="r"/>
                      <a:r>
                        <a:rPr lang="es-MX" dirty="0"/>
                        <a:t>0.58%</a:t>
                      </a:r>
                    </a:p>
                  </a:txBody>
                  <a:tcPr marL="91428" marR="91428"/>
                </a:tc>
                <a:extLst>
                  <a:ext uri="{0D108BD9-81ED-4DB2-BD59-A6C34878D82A}">
                    <a16:rowId xmlns:a16="http://schemas.microsoft.com/office/drawing/2014/main" val="10005"/>
                  </a:ext>
                </a:extLst>
              </a:tr>
              <a:tr h="445066">
                <a:tc>
                  <a:txBody>
                    <a:bodyPr/>
                    <a:lstStyle/>
                    <a:p>
                      <a:r>
                        <a:rPr lang="es-MX" dirty="0"/>
                        <a:t>2018</a:t>
                      </a:r>
                    </a:p>
                  </a:txBody>
                  <a:tcPr marL="91428" marR="91428"/>
                </a:tc>
                <a:tc>
                  <a:txBody>
                    <a:bodyPr/>
                    <a:lstStyle/>
                    <a:p>
                      <a:pPr algn="r"/>
                      <a:r>
                        <a:rPr lang="es-MX" dirty="0"/>
                        <a:t>0.46%</a:t>
                      </a:r>
                    </a:p>
                  </a:txBody>
                  <a:tcPr marL="91428" marR="91428"/>
                </a:tc>
                <a:extLst>
                  <a:ext uri="{0D108BD9-81ED-4DB2-BD59-A6C34878D82A}">
                    <a16:rowId xmlns:a16="http://schemas.microsoft.com/office/drawing/2014/main" val="10006"/>
                  </a:ext>
                </a:extLst>
              </a:tr>
              <a:tr h="445066">
                <a:tc>
                  <a:txBody>
                    <a:bodyPr/>
                    <a:lstStyle/>
                    <a:p>
                      <a:r>
                        <a:rPr lang="es-MX" dirty="0"/>
                        <a:t>2019</a:t>
                      </a:r>
                    </a:p>
                  </a:txBody>
                  <a:tcPr marL="91428" marR="91428"/>
                </a:tc>
                <a:tc>
                  <a:txBody>
                    <a:bodyPr/>
                    <a:lstStyle/>
                    <a:p>
                      <a:pPr algn="r"/>
                      <a:r>
                        <a:rPr lang="es-MX" dirty="0"/>
                        <a:t>1.04%</a:t>
                      </a:r>
                    </a:p>
                  </a:txBody>
                  <a:tcPr marL="91428" marR="91428"/>
                </a:tc>
                <a:extLst>
                  <a:ext uri="{0D108BD9-81ED-4DB2-BD59-A6C34878D82A}">
                    <a16:rowId xmlns:a16="http://schemas.microsoft.com/office/drawing/2014/main" val="10007"/>
                  </a:ext>
                </a:extLst>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7191" y="3181083"/>
            <a:ext cx="4315970" cy="269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29</a:t>
            </a:fld>
            <a:endParaRPr lang="es-ES" altLang="es-MX"/>
          </a:p>
        </p:txBody>
      </p:sp>
    </p:spTree>
    <p:extLst>
      <p:ext uri="{BB962C8B-B14F-4D97-AF65-F5344CB8AC3E}">
        <p14:creationId xmlns:p14="http://schemas.microsoft.com/office/powerpoint/2010/main" val="2089367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n relacionad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7274"/>
            <a:ext cx="12040179" cy="678072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3</a:t>
            </a:fld>
            <a:endParaRPr lang="es-ES" altLang="es-MX"/>
          </a:p>
        </p:txBody>
      </p:sp>
    </p:spTree>
    <p:extLst>
      <p:ext uri="{BB962C8B-B14F-4D97-AF65-F5344CB8AC3E}">
        <p14:creationId xmlns:p14="http://schemas.microsoft.com/office/powerpoint/2010/main" val="301488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091" y="365126"/>
            <a:ext cx="10514231" cy="920467"/>
          </a:xfrm>
        </p:spPr>
        <p:txBody>
          <a:bodyPr>
            <a:normAutofit/>
          </a:bodyPr>
          <a:lstStyle/>
          <a:p>
            <a:pPr algn="ctr"/>
            <a:r>
              <a:rPr lang="es-MX" dirty="0"/>
              <a:t>ESTÍMULO FISCAL (RIF) ART. 23 LIF</a:t>
            </a:r>
          </a:p>
        </p:txBody>
      </p:sp>
      <p:sp>
        <p:nvSpPr>
          <p:cNvPr id="3" name="2 Marcador de contenido"/>
          <p:cNvSpPr>
            <a:spLocks noGrp="1"/>
          </p:cNvSpPr>
          <p:nvPr>
            <p:ph idx="1"/>
          </p:nvPr>
        </p:nvSpPr>
        <p:spPr>
          <a:xfrm>
            <a:off x="838091" y="1545466"/>
            <a:ext cx="10514231" cy="5312534"/>
          </a:xfrm>
        </p:spPr>
        <p:txBody>
          <a:bodyPr/>
          <a:lstStyle/>
          <a:p>
            <a:pPr algn="just"/>
            <a:r>
              <a:rPr lang="es-MX" b="1" dirty="0">
                <a:solidFill>
                  <a:srgbClr val="C00000"/>
                </a:solidFill>
                <a:effectLst>
                  <a:outerShdw blurRad="38100" dist="38100" dir="2700000" algn="tl">
                    <a:srgbClr val="000000">
                      <a:alpha val="43137"/>
                    </a:srgbClr>
                  </a:outerShdw>
                </a:effectLst>
                <a:latin typeface="Arial" pitchFamily="34" charset="0"/>
                <a:cs typeface="Arial" pitchFamily="34" charset="0"/>
              </a:rPr>
              <a:t>Durante el periodo que permanezcan en el RIF, por la operaciones con el público en general, podrán optar por pagar el IVA e IEPS, con conforme a lo siguiente:</a:t>
            </a:r>
          </a:p>
        </p:txBody>
      </p:sp>
      <p:pic>
        <p:nvPicPr>
          <p:cNvPr id="7" name="Picture 4" descr="Resultado de imagen para imagenes r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824" y="3684421"/>
            <a:ext cx="8247048" cy="3173579"/>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30</a:t>
            </a:fld>
            <a:endParaRPr lang="es-ES" altLang="es-MX"/>
          </a:p>
        </p:txBody>
      </p:sp>
    </p:spTree>
    <p:extLst>
      <p:ext uri="{BB962C8B-B14F-4D97-AF65-F5344CB8AC3E}">
        <p14:creationId xmlns:p14="http://schemas.microsoft.com/office/powerpoint/2010/main" val="504862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Tabla de porcentajes para determinar el IVA a pagar</a:t>
            </a:r>
            <a:br>
              <a:rPr lang="es-MX" dirty="0"/>
            </a:br>
            <a:endParaRPr lang="es-MX" dirty="0"/>
          </a:p>
        </p:txBody>
      </p:sp>
      <p:graphicFrame>
        <p:nvGraphicFramePr>
          <p:cNvPr id="4" name="3 Marcador de contenido"/>
          <p:cNvGraphicFramePr>
            <a:graphicFrameLocks noGrp="1"/>
          </p:cNvGraphicFramePr>
          <p:nvPr>
            <p:ph idx="1"/>
            <p:extLst/>
          </p:nvPr>
        </p:nvGraphicFramePr>
        <p:xfrm>
          <a:off x="1991285" y="1700812"/>
          <a:ext cx="8207844" cy="4342457"/>
        </p:xfrm>
        <a:graphic>
          <a:graphicData uri="http://schemas.openxmlformats.org/drawingml/2006/table">
            <a:tbl>
              <a:tblPr firstRow="1" firstCol="1" bandRow="1"/>
              <a:tblGrid>
                <a:gridCol w="2735948">
                  <a:extLst>
                    <a:ext uri="{9D8B030D-6E8A-4147-A177-3AD203B41FA5}">
                      <a16:colId xmlns:a16="http://schemas.microsoft.com/office/drawing/2014/main" val="20000"/>
                    </a:ext>
                  </a:extLst>
                </a:gridCol>
                <a:gridCol w="2735948">
                  <a:extLst>
                    <a:ext uri="{9D8B030D-6E8A-4147-A177-3AD203B41FA5}">
                      <a16:colId xmlns:a16="http://schemas.microsoft.com/office/drawing/2014/main" val="20001"/>
                    </a:ext>
                  </a:extLst>
                </a:gridCol>
                <a:gridCol w="2735948">
                  <a:extLst>
                    <a:ext uri="{9D8B030D-6E8A-4147-A177-3AD203B41FA5}">
                      <a16:colId xmlns:a16="http://schemas.microsoft.com/office/drawing/2014/main" val="20002"/>
                    </a:ext>
                  </a:extLst>
                </a:gridCol>
              </a:tblGrid>
              <a:tr h="569196">
                <a:tc>
                  <a:txBody>
                    <a:bodyPr/>
                    <a:lstStyle/>
                    <a:p>
                      <a:pPr indent="182880" algn="just">
                        <a:lnSpc>
                          <a:spcPts val="1310"/>
                        </a:lnSpc>
                        <a:spcAft>
                          <a:spcPts val="505"/>
                        </a:spcAft>
                      </a:pPr>
                      <a:r>
                        <a:rPr lang="es-ES" sz="1200" dirty="0">
                          <a:solidFill>
                            <a:srgbClr val="000000"/>
                          </a:solidFill>
                          <a:effectLst/>
                          <a:latin typeface="Arial"/>
                          <a:ea typeface="Times New Roman"/>
                        </a:rPr>
                        <a:t> </a:t>
                      </a:r>
                      <a:endParaRPr lang="es-MX" sz="1200" dirty="0">
                        <a:effectLst/>
                        <a:latin typeface="Arial"/>
                        <a:ea typeface="Times New Roman"/>
                      </a:endParaRPr>
                    </a:p>
                  </a:txBody>
                  <a:tcPr marL="44444" marR="444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310"/>
                        </a:lnSpc>
                        <a:spcAft>
                          <a:spcPts val="505"/>
                        </a:spcAft>
                      </a:pPr>
                      <a:r>
                        <a:rPr lang="es-ES" sz="1200" b="1" dirty="0">
                          <a:solidFill>
                            <a:srgbClr val="000000"/>
                          </a:solidFill>
                          <a:effectLst/>
                          <a:latin typeface="Arial"/>
                          <a:ea typeface="Times New Roman"/>
                        </a:rPr>
                        <a:t>Sector económico</a:t>
                      </a:r>
                      <a:endParaRPr lang="es-MX" sz="1200" dirty="0">
                        <a:effectLst/>
                        <a:latin typeface="Arial"/>
                        <a:ea typeface="Times New Roman"/>
                      </a:endParaRPr>
                    </a:p>
                  </a:txBody>
                  <a:tcPr marL="44444" marR="4444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310"/>
                        </a:lnSpc>
                        <a:spcAft>
                          <a:spcPts val="505"/>
                        </a:spcAft>
                      </a:pPr>
                      <a:r>
                        <a:rPr lang="es-ES" sz="1200" b="1" dirty="0">
                          <a:solidFill>
                            <a:srgbClr val="000000"/>
                          </a:solidFill>
                          <a:effectLst/>
                          <a:latin typeface="Arial"/>
                          <a:ea typeface="Times New Roman"/>
                        </a:rPr>
                        <a:t>Porcentaje IVA</a:t>
                      </a:r>
                      <a:endParaRPr lang="es-MX" sz="1200" dirty="0">
                        <a:effectLst/>
                        <a:latin typeface="Arial"/>
                        <a:ea typeface="Times New Roman"/>
                      </a:endParaRPr>
                    </a:p>
                    <a:p>
                      <a:pPr indent="182880" algn="ctr">
                        <a:lnSpc>
                          <a:spcPts val="1310"/>
                        </a:lnSpc>
                        <a:spcAft>
                          <a:spcPts val="505"/>
                        </a:spcAft>
                      </a:pPr>
                      <a:r>
                        <a:rPr lang="es-ES" sz="1200" dirty="0">
                          <a:solidFill>
                            <a:srgbClr val="000000"/>
                          </a:solidFill>
                          <a:effectLst/>
                          <a:latin typeface="Arial"/>
                          <a:ea typeface="Times New Roman"/>
                        </a:rPr>
                        <a:t>(%)</a:t>
                      </a:r>
                      <a:endParaRPr lang="es-MX" sz="1200" dirty="0">
                        <a:effectLst/>
                        <a:latin typeface="Arial"/>
                        <a:ea typeface="Times New Roman"/>
                      </a:endParaRPr>
                    </a:p>
                  </a:txBody>
                  <a:tcPr marL="44444" marR="444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8695">
                <a:tc>
                  <a:txBody>
                    <a:bodyPr/>
                    <a:lstStyle/>
                    <a:p>
                      <a:pPr indent="182880" algn="just">
                        <a:lnSpc>
                          <a:spcPts val="1310"/>
                        </a:lnSpc>
                        <a:spcAft>
                          <a:spcPts val="505"/>
                        </a:spcAft>
                      </a:pPr>
                      <a:endParaRPr lang="es-ES" sz="1200" dirty="0">
                        <a:solidFill>
                          <a:srgbClr val="000000"/>
                        </a:solidFill>
                        <a:effectLst/>
                        <a:latin typeface="Arial"/>
                        <a:ea typeface="Times New Roman"/>
                      </a:endParaRPr>
                    </a:p>
                    <a:p>
                      <a:pPr indent="182880" algn="just">
                        <a:lnSpc>
                          <a:spcPts val="1310"/>
                        </a:lnSpc>
                        <a:spcAft>
                          <a:spcPts val="505"/>
                        </a:spcAft>
                      </a:pPr>
                      <a:r>
                        <a:rPr lang="es-ES" sz="1200" dirty="0">
                          <a:solidFill>
                            <a:srgbClr val="000000"/>
                          </a:solidFill>
                          <a:effectLst/>
                          <a:latin typeface="Arial"/>
                          <a:ea typeface="Times New Roman"/>
                        </a:rPr>
                        <a:t>1</a:t>
                      </a:r>
                      <a:endParaRPr lang="es-MX" sz="1200" dirty="0">
                        <a:effectLst/>
                        <a:latin typeface="Arial"/>
                        <a:ea typeface="Times New Roman"/>
                      </a:endParaRPr>
                    </a:p>
                  </a:txBody>
                  <a:tcPr marL="44444" marR="44444"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indent="182880" algn="l">
                        <a:lnSpc>
                          <a:spcPts val="1310"/>
                        </a:lnSpc>
                        <a:spcAft>
                          <a:spcPts val="505"/>
                        </a:spcAft>
                      </a:pPr>
                      <a:endParaRPr lang="es-ES" sz="1200" dirty="0">
                        <a:solidFill>
                          <a:srgbClr val="000000"/>
                        </a:solidFill>
                        <a:effectLst/>
                        <a:latin typeface="Arial"/>
                        <a:ea typeface="Times New Roman"/>
                      </a:endParaRPr>
                    </a:p>
                    <a:p>
                      <a:pPr indent="182880" algn="l">
                        <a:lnSpc>
                          <a:spcPts val="1310"/>
                        </a:lnSpc>
                        <a:spcAft>
                          <a:spcPts val="505"/>
                        </a:spcAft>
                      </a:pPr>
                      <a:r>
                        <a:rPr lang="es-ES" sz="1200" dirty="0">
                          <a:solidFill>
                            <a:srgbClr val="000000"/>
                          </a:solidFill>
                          <a:effectLst/>
                          <a:latin typeface="Arial"/>
                          <a:ea typeface="Times New Roman"/>
                        </a:rPr>
                        <a:t>Minería</a:t>
                      </a:r>
                      <a:endParaRPr lang="es-MX" sz="1200" dirty="0">
                        <a:effectLst/>
                        <a:latin typeface="Arial"/>
                        <a:ea typeface="Times New Roman"/>
                      </a:endParaRPr>
                    </a:p>
                  </a:txBody>
                  <a:tcPr marL="44444" marR="44444"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indent="182880" algn="ctr">
                        <a:lnSpc>
                          <a:spcPts val="1310"/>
                        </a:lnSpc>
                        <a:spcAft>
                          <a:spcPts val="505"/>
                        </a:spcAft>
                      </a:pPr>
                      <a:endParaRPr lang="es-ES" sz="1200" dirty="0">
                        <a:solidFill>
                          <a:srgbClr val="000000"/>
                        </a:solidFill>
                        <a:effectLst/>
                        <a:latin typeface="Arial"/>
                        <a:ea typeface="Times New Roman"/>
                      </a:endParaRPr>
                    </a:p>
                    <a:p>
                      <a:pPr indent="182880" algn="ctr">
                        <a:lnSpc>
                          <a:spcPts val="1310"/>
                        </a:lnSpc>
                        <a:spcAft>
                          <a:spcPts val="505"/>
                        </a:spcAft>
                      </a:pPr>
                      <a:r>
                        <a:rPr lang="es-ES" sz="1200" dirty="0">
                          <a:solidFill>
                            <a:srgbClr val="000000"/>
                          </a:solidFill>
                          <a:effectLst/>
                          <a:latin typeface="Arial"/>
                          <a:ea typeface="Times New Roman"/>
                        </a:rPr>
                        <a:t>8.0</a:t>
                      </a:r>
                      <a:endParaRPr lang="es-MX" sz="1200" dirty="0">
                        <a:effectLst/>
                        <a:latin typeface="Arial"/>
                        <a:ea typeface="Times New Roman"/>
                      </a:endParaRPr>
                    </a:p>
                  </a:txBody>
                  <a:tcPr marL="44444" marR="44444"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0001"/>
                  </a:ext>
                </a:extLst>
              </a:tr>
              <a:tr h="238695">
                <a:tc>
                  <a:txBody>
                    <a:bodyPr/>
                    <a:lstStyle/>
                    <a:p>
                      <a:pPr indent="182880" algn="just">
                        <a:lnSpc>
                          <a:spcPts val="1310"/>
                        </a:lnSpc>
                        <a:spcAft>
                          <a:spcPts val="505"/>
                        </a:spcAft>
                      </a:pPr>
                      <a:endParaRPr lang="es-ES" sz="1200" dirty="0">
                        <a:solidFill>
                          <a:srgbClr val="000000"/>
                        </a:solidFill>
                        <a:effectLst/>
                        <a:latin typeface="Arial"/>
                        <a:ea typeface="Times New Roman"/>
                      </a:endParaRPr>
                    </a:p>
                    <a:p>
                      <a:pPr indent="182880" algn="just">
                        <a:lnSpc>
                          <a:spcPts val="1310"/>
                        </a:lnSpc>
                        <a:spcAft>
                          <a:spcPts val="505"/>
                        </a:spcAft>
                      </a:pPr>
                      <a:r>
                        <a:rPr lang="es-ES" sz="1200" dirty="0">
                          <a:solidFill>
                            <a:srgbClr val="000000"/>
                          </a:solidFill>
                          <a:effectLst/>
                          <a:latin typeface="Arial"/>
                          <a:ea typeface="Times New Roman"/>
                        </a:rPr>
                        <a:t>2</a:t>
                      </a:r>
                      <a:endParaRPr lang="es-MX" sz="1200" dirty="0">
                        <a:effectLst/>
                        <a:latin typeface="Arial"/>
                        <a:ea typeface="Times New Roman"/>
                      </a:endParaRPr>
                    </a:p>
                  </a:txBody>
                  <a:tcPr marL="44444" marR="44444" marT="0" marB="0">
                    <a:lnL>
                      <a:noFill/>
                    </a:lnL>
                    <a:lnR>
                      <a:noFill/>
                    </a:lnR>
                    <a:lnT>
                      <a:noFill/>
                    </a:lnT>
                    <a:lnB>
                      <a:noFill/>
                    </a:lnB>
                  </a:tcPr>
                </a:tc>
                <a:tc>
                  <a:txBody>
                    <a:bodyPr/>
                    <a:lstStyle/>
                    <a:p>
                      <a:pPr indent="182880" algn="l">
                        <a:lnSpc>
                          <a:spcPts val="1310"/>
                        </a:lnSpc>
                        <a:spcAft>
                          <a:spcPts val="505"/>
                        </a:spcAft>
                      </a:pPr>
                      <a:endParaRPr lang="es-ES" sz="1200" dirty="0">
                        <a:solidFill>
                          <a:srgbClr val="000000"/>
                        </a:solidFill>
                        <a:effectLst/>
                        <a:latin typeface="Arial"/>
                        <a:ea typeface="Times New Roman"/>
                      </a:endParaRPr>
                    </a:p>
                    <a:p>
                      <a:pPr indent="182880" algn="l">
                        <a:lnSpc>
                          <a:spcPts val="1310"/>
                        </a:lnSpc>
                        <a:spcAft>
                          <a:spcPts val="505"/>
                        </a:spcAft>
                      </a:pPr>
                      <a:r>
                        <a:rPr lang="es-ES" sz="1200" dirty="0">
                          <a:solidFill>
                            <a:srgbClr val="000000"/>
                          </a:solidFill>
                          <a:effectLst/>
                          <a:latin typeface="Arial"/>
                          <a:ea typeface="Times New Roman"/>
                        </a:rPr>
                        <a:t>Manufacturas y/o construcción</a:t>
                      </a:r>
                      <a:endParaRPr lang="es-MX" sz="1200" dirty="0">
                        <a:effectLst/>
                        <a:latin typeface="Arial"/>
                        <a:ea typeface="Times New Roman"/>
                      </a:endParaRPr>
                    </a:p>
                  </a:txBody>
                  <a:tcPr marL="44444" marR="44444" marT="0" marB="0">
                    <a:lnL>
                      <a:noFill/>
                    </a:lnL>
                    <a:lnR>
                      <a:noFill/>
                    </a:lnR>
                    <a:lnT>
                      <a:noFill/>
                    </a:lnT>
                    <a:lnB>
                      <a:noFill/>
                    </a:lnB>
                  </a:tcPr>
                </a:tc>
                <a:tc>
                  <a:txBody>
                    <a:bodyPr/>
                    <a:lstStyle/>
                    <a:p>
                      <a:pPr indent="182880" algn="ctr">
                        <a:lnSpc>
                          <a:spcPts val="1310"/>
                        </a:lnSpc>
                        <a:spcAft>
                          <a:spcPts val="505"/>
                        </a:spcAft>
                      </a:pPr>
                      <a:endParaRPr lang="es-ES" sz="1200" dirty="0">
                        <a:solidFill>
                          <a:srgbClr val="000000"/>
                        </a:solidFill>
                        <a:effectLst/>
                        <a:latin typeface="Arial"/>
                        <a:ea typeface="Times New Roman"/>
                      </a:endParaRPr>
                    </a:p>
                    <a:p>
                      <a:pPr indent="182880" algn="ctr">
                        <a:lnSpc>
                          <a:spcPts val="1310"/>
                        </a:lnSpc>
                        <a:spcAft>
                          <a:spcPts val="505"/>
                        </a:spcAft>
                      </a:pPr>
                      <a:r>
                        <a:rPr lang="es-ES" sz="1200" dirty="0">
                          <a:solidFill>
                            <a:srgbClr val="000000"/>
                          </a:solidFill>
                          <a:effectLst/>
                          <a:latin typeface="Arial"/>
                          <a:ea typeface="Times New Roman"/>
                        </a:rPr>
                        <a:t>6.0</a:t>
                      </a:r>
                      <a:endParaRPr lang="es-MX" sz="1200" dirty="0">
                        <a:effectLst/>
                        <a:latin typeface="Arial"/>
                        <a:ea typeface="Times New Roman"/>
                      </a:endParaRPr>
                    </a:p>
                  </a:txBody>
                  <a:tcPr marL="44444" marR="44444" marT="0" marB="0">
                    <a:lnL>
                      <a:noFill/>
                    </a:lnL>
                    <a:lnR>
                      <a:noFill/>
                    </a:lnR>
                    <a:lnT>
                      <a:noFill/>
                    </a:lnT>
                    <a:lnB>
                      <a:noFill/>
                    </a:lnB>
                  </a:tcPr>
                </a:tc>
                <a:extLst>
                  <a:ext uri="{0D108BD9-81ED-4DB2-BD59-A6C34878D82A}">
                    <a16:rowId xmlns:a16="http://schemas.microsoft.com/office/drawing/2014/main" val="10002"/>
                  </a:ext>
                </a:extLst>
              </a:tr>
              <a:tr h="716085">
                <a:tc>
                  <a:txBody>
                    <a:bodyPr/>
                    <a:lstStyle/>
                    <a:p>
                      <a:pPr indent="182880" algn="just">
                        <a:lnSpc>
                          <a:spcPts val="1310"/>
                        </a:lnSpc>
                        <a:spcAft>
                          <a:spcPts val="505"/>
                        </a:spcAft>
                      </a:pPr>
                      <a:endParaRPr lang="es-ES" sz="1200" dirty="0">
                        <a:solidFill>
                          <a:srgbClr val="000000"/>
                        </a:solidFill>
                        <a:effectLst/>
                        <a:latin typeface="Arial"/>
                        <a:ea typeface="Times New Roman"/>
                      </a:endParaRPr>
                    </a:p>
                    <a:p>
                      <a:pPr indent="182880" algn="just">
                        <a:lnSpc>
                          <a:spcPts val="1310"/>
                        </a:lnSpc>
                        <a:spcAft>
                          <a:spcPts val="505"/>
                        </a:spcAft>
                      </a:pPr>
                      <a:r>
                        <a:rPr lang="es-ES" sz="1200" dirty="0">
                          <a:solidFill>
                            <a:srgbClr val="000000"/>
                          </a:solidFill>
                          <a:effectLst/>
                          <a:latin typeface="Arial"/>
                          <a:ea typeface="Times New Roman"/>
                        </a:rPr>
                        <a:t>3</a:t>
                      </a:r>
                      <a:endParaRPr lang="es-MX" sz="1200" dirty="0">
                        <a:effectLst/>
                        <a:latin typeface="Arial"/>
                        <a:ea typeface="Times New Roman"/>
                      </a:endParaRPr>
                    </a:p>
                  </a:txBody>
                  <a:tcPr marL="44444" marR="44444" marT="0" marB="0">
                    <a:lnL>
                      <a:noFill/>
                    </a:lnL>
                    <a:lnR>
                      <a:noFill/>
                    </a:lnR>
                    <a:lnT>
                      <a:noFill/>
                    </a:lnT>
                    <a:lnB>
                      <a:noFill/>
                    </a:lnB>
                    <a:solidFill>
                      <a:srgbClr val="D9D9D9"/>
                    </a:solidFill>
                  </a:tcPr>
                </a:tc>
                <a:tc>
                  <a:txBody>
                    <a:bodyPr/>
                    <a:lstStyle/>
                    <a:p>
                      <a:pPr indent="182880" algn="l">
                        <a:lnSpc>
                          <a:spcPts val="1310"/>
                        </a:lnSpc>
                        <a:spcAft>
                          <a:spcPts val="505"/>
                        </a:spcAft>
                      </a:pPr>
                      <a:endParaRPr lang="es-ES" sz="1200" dirty="0">
                        <a:solidFill>
                          <a:srgbClr val="000000"/>
                        </a:solidFill>
                        <a:effectLst/>
                        <a:latin typeface="Arial"/>
                        <a:ea typeface="Times New Roman"/>
                      </a:endParaRPr>
                    </a:p>
                    <a:p>
                      <a:pPr indent="182880" algn="l">
                        <a:lnSpc>
                          <a:spcPts val="1310"/>
                        </a:lnSpc>
                        <a:spcAft>
                          <a:spcPts val="505"/>
                        </a:spcAft>
                      </a:pPr>
                      <a:r>
                        <a:rPr lang="es-ES" sz="1200" dirty="0">
                          <a:solidFill>
                            <a:srgbClr val="000000"/>
                          </a:solidFill>
                          <a:effectLst/>
                          <a:latin typeface="Arial"/>
                          <a:ea typeface="Times New Roman"/>
                        </a:rPr>
                        <a:t>Comercio (incluye arrendamiento de bienes muebles)</a:t>
                      </a:r>
                      <a:endParaRPr lang="es-MX" sz="1200" dirty="0">
                        <a:effectLst/>
                        <a:latin typeface="Arial"/>
                        <a:ea typeface="Times New Roman"/>
                      </a:endParaRPr>
                    </a:p>
                  </a:txBody>
                  <a:tcPr marL="44444" marR="44444" marT="0" marB="0">
                    <a:lnL>
                      <a:noFill/>
                    </a:lnL>
                    <a:lnR>
                      <a:noFill/>
                    </a:lnR>
                    <a:lnT>
                      <a:noFill/>
                    </a:lnT>
                    <a:lnB>
                      <a:noFill/>
                    </a:lnB>
                    <a:solidFill>
                      <a:srgbClr val="D9D9D9"/>
                    </a:solidFill>
                  </a:tcPr>
                </a:tc>
                <a:tc>
                  <a:txBody>
                    <a:bodyPr/>
                    <a:lstStyle/>
                    <a:p>
                      <a:pPr indent="182880" algn="ctr">
                        <a:lnSpc>
                          <a:spcPts val="1310"/>
                        </a:lnSpc>
                        <a:spcAft>
                          <a:spcPts val="505"/>
                        </a:spcAft>
                      </a:pPr>
                      <a:endParaRPr lang="es-ES" sz="1200" dirty="0">
                        <a:solidFill>
                          <a:srgbClr val="000000"/>
                        </a:solidFill>
                        <a:effectLst/>
                        <a:latin typeface="Arial"/>
                        <a:ea typeface="Times New Roman"/>
                      </a:endParaRPr>
                    </a:p>
                    <a:p>
                      <a:pPr indent="182880" algn="ctr">
                        <a:lnSpc>
                          <a:spcPts val="1310"/>
                        </a:lnSpc>
                        <a:spcAft>
                          <a:spcPts val="505"/>
                        </a:spcAft>
                      </a:pPr>
                      <a:r>
                        <a:rPr lang="es-ES" sz="1200" dirty="0">
                          <a:solidFill>
                            <a:srgbClr val="000000"/>
                          </a:solidFill>
                          <a:effectLst/>
                          <a:latin typeface="Arial"/>
                          <a:ea typeface="Times New Roman"/>
                        </a:rPr>
                        <a:t>2.0</a:t>
                      </a:r>
                      <a:endParaRPr lang="es-MX" sz="1200" dirty="0">
                        <a:effectLst/>
                        <a:latin typeface="Arial"/>
                        <a:ea typeface="Times New Roman"/>
                      </a:endParaRPr>
                    </a:p>
                  </a:txBody>
                  <a:tcPr marL="44444" marR="44444" marT="0" marB="0">
                    <a:lnL>
                      <a:noFill/>
                    </a:lnL>
                    <a:lnR>
                      <a:noFill/>
                    </a:lnR>
                    <a:lnT>
                      <a:noFill/>
                    </a:lnT>
                    <a:lnB>
                      <a:noFill/>
                    </a:lnB>
                    <a:solidFill>
                      <a:srgbClr val="D9D9D9"/>
                    </a:solidFill>
                  </a:tcPr>
                </a:tc>
                <a:extLst>
                  <a:ext uri="{0D108BD9-81ED-4DB2-BD59-A6C34878D82A}">
                    <a16:rowId xmlns:a16="http://schemas.microsoft.com/office/drawing/2014/main" val="10003"/>
                  </a:ext>
                </a:extLst>
              </a:tr>
              <a:tr h="1193475">
                <a:tc>
                  <a:txBody>
                    <a:bodyPr/>
                    <a:lstStyle/>
                    <a:p>
                      <a:pPr indent="182880" algn="just">
                        <a:lnSpc>
                          <a:spcPts val="1310"/>
                        </a:lnSpc>
                        <a:spcAft>
                          <a:spcPts val="505"/>
                        </a:spcAft>
                      </a:pPr>
                      <a:endParaRPr lang="es-ES" sz="1200" dirty="0">
                        <a:solidFill>
                          <a:srgbClr val="000000"/>
                        </a:solidFill>
                        <a:effectLst/>
                        <a:latin typeface="Arial"/>
                        <a:ea typeface="Times New Roman"/>
                      </a:endParaRPr>
                    </a:p>
                    <a:p>
                      <a:pPr indent="182880" algn="just">
                        <a:lnSpc>
                          <a:spcPts val="1310"/>
                        </a:lnSpc>
                        <a:spcAft>
                          <a:spcPts val="505"/>
                        </a:spcAft>
                      </a:pPr>
                      <a:r>
                        <a:rPr lang="es-ES" sz="1200" dirty="0">
                          <a:solidFill>
                            <a:srgbClr val="000000"/>
                          </a:solidFill>
                          <a:effectLst/>
                          <a:latin typeface="Arial"/>
                          <a:ea typeface="Times New Roman"/>
                        </a:rPr>
                        <a:t>4</a:t>
                      </a:r>
                      <a:endParaRPr lang="es-MX" sz="1200" dirty="0">
                        <a:effectLst/>
                        <a:latin typeface="Arial"/>
                        <a:ea typeface="Times New Roman"/>
                      </a:endParaRPr>
                    </a:p>
                  </a:txBody>
                  <a:tcPr marL="44444" marR="44444" marT="0" marB="0">
                    <a:lnL>
                      <a:noFill/>
                    </a:lnL>
                    <a:lnR>
                      <a:noFill/>
                    </a:lnR>
                    <a:lnT>
                      <a:noFill/>
                    </a:lnT>
                    <a:lnB>
                      <a:noFill/>
                    </a:lnB>
                  </a:tcPr>
                </a:tc>
                <a:tc>
                  <a:txBody>
                    <a:bodyPr/>
                    <a:lstStyle/>
                    <a:p>
                      <a:pPr indent="182880" algn="l">
                        <a:lnSpc>
                          <a:spcPts val="1310"/>
                        </a:lnSpc>
                        <a:spcAft>
                          <a:spcPts val="505"/>
                        </a:spcAft>
                      </a:pPr>
                      <a:endParaRPr lang="es-ES" sz="1200" dirty="0">
                        <a:solidFill>
                          <a:srgbClr val="000000"/>
                        </a:solidFill>
                        <a:effectLst/>
                        <a:latin typeface="Arial"/>
                        <a:ea typeface="Times New Roman"/>
                      </a:endParaRPr>
                    </a:p>
                    <a:p>
                      <a:pPr indent="182880" algn="l">
                        <a:lnSpc>
                          <a:spcPts val="1310"/>
                        </a:lnSpc>
                        <a:spcAft>
                          <a:spcPts val="505"/>
                        </a:spcAft>
                      </a:pPr>
                      <a:r>
                        <a:rPr lang="es-ES" sz="1200" dirty="0">
                          <a:solidFill>
                            <a:srgbClr val="000000"/>
                          </a:solidFill>
                          <a:effectLst/>
                          <a:latin typeface="Arial"/>
                          <a:ea typeface="Times New Roman"/>
                        </a:rPr>
                        <a:t>Prestación de servicios (incluye restaurantes,  fondas, bares y demás negocios similares en  que se proporcionen servicios de alimentos y</a:t>
                      </a:r>
                    </a:p>
                    <a:p>
                      <a:pPr indent="182880" algn="l">
                        <a:lnSpc>
                          <a:spcPts val="1310"/>
                        </a:lnSpc>
                        <a:spcAft>
                          <a:spcPts val="505"/>
                        </a:spcAft>
                      </a:pPr>
                      <a:r>
                        <a:rPr lang="es-ES" sz="1200" dirty="0">
                          <a:solidFill>
                            <a:srgbClr val="000000"/>
                          </a:solidFill>
                          <a:effectLst/>
                          <a:latin typeface="Arial"/>
                          <a:ea typeface="Times New Roman"/>
                        </a:rPr>
                        <a:t> bebidas)</a:t>
                      </a:r>
                      <a:endParaRPr lang="es-MX" sz="1200" dirty="0">
                        <a:effectLst/>
                        <a:latin typeface="Arial"/>
                        <a:ea typeface="Times New Roman"/>
                      </a:endParaRPr>
                    </a:p>
                  </a:txBody>
                  <a:tcPr marL="44444" marR="44444" marT="0" marB="0">
                    <a:lnL>
                      <a:noFill/>
                    </a:lnL>
                    <a:lnR>
                      <a:noFill/>
                    </a:lnR>
                    <a:lnT>
                      <a:noFill/>
                    </a:lnT>
                    <a:lnB>
                      <a:noFill/>
                    </a:lnB>
                  </a:tcPr>
                </a:tc>
                <a:tc>
                  <a:txBody>
                    <a:bodyPr/>
                    <a:lstStyle/>
                    <a:p>
                      <a:pPr indent="182880" algn="ctr">
                        <a:lnSpc>
                          <a:spcPts val="1310"/>
                        </a:lnSpc>
                        <a:spcAft>
                          <a:spcPts val="505"/>
                        </a:spcAft>
                      </a:pPr>
                      <a:endParaRPr lang="es-ES" sz="1200" dirty="0">
                        <a:solidFill>
                          <a:srgbClr val="000000"/>
                        </a:solidFill>
                        <a:effectLst/>
                        <a:latin typeface="Arial"/>
                        <a:ea typeface="Times New Roman"/>
                      </a:endParaRPr>
                    </a:p>
                    <a:p>
                      <a:pPr indent="182880" algn="ctr">
                        <a:lnSpc>
                          <a:spcPts val="1310"/>
                        </a:lnSpc>
                        <a:spcAft>
                          <a:spcPts val="505"/>
                        </a:spcAft>
                      </a:pPr>
                      <a:r>
                        <a:rPr lang="es-ES" sz="1200" dirty="0">
                          <a:solidFill>
                            <a:srgbClr val="000000"/>
                          </a:solidFill>
                          <a:effectLst/>
                          <a:latin typeface="Arial"/>
                          <a:ea typeface="Times New Roman"/>
                        </a:rPr>
                        <a:t>8.0</a:t>
                      </a:r>
                      <a:endParaRPr lang="es-MX" sz="1200" dirty="0">
                        <a:effectLst/>
                        <a:latin typeface="Arial"/>
                        <a:ea typeface="Times New Roman"/>
                      </a:endParaRPr>
                    </a:p>
                  </a:txBody>
                  <a:tcPr marL="44444" marR="44444" marT="0" marB="0">
                    <a:lnL>
                      <a:noFill/>
                    </a:lnL>
                    <a:lnR>
                      <a:noFill/>
                    </a:lnR>
                    <a:lnT>
                      <a:noFill/>
                    </a:lnT>
                    <a:lnB>
                      <a:noFill/>
                    </a:lnB>
                  </a:tcPr>
                </a:tc>
                <a:extLst>
                  <a:ext uri="{0D108BD9-81ED-4DB2-BD59-A6C34878D82A}">
                    <a16:rowId xmlns:a16="http://schemas.microsoft.com/office/drawing/2014/main" val="10004"/>
                  </a:ext>
                </a:extLst>
              </a:tr>
              <a:tr h="1076301">
                <a:tc>
                  <a:txBody>
                    <a:bodyPr/>
                    <a:lstStyle/>
                    <a:p>
                      <a:pPr indent="182880" algn="just">
                        <a:lnSpc>
                          <a:spcPts val="1310"/>
                        </a:lnSpc>
                        <a:spcAft>
                          <a:spcPts val="505"/>
                        </a:spcAft>
                      </a:pPr>
                      <a:endParaRPr lang="es-ES" sz="1200" dirty="0">
                        <a:solidFill>
                          <a:srgbClr val="000000"/>
                        </a:solidFill>
                        <a:effectLst/>
                        <a:latin typeface="Arial"/>
                        <a:ea typeface="Times New Roman"/>
                      </a:endParaRPr>
                    </a:p>
                    <a:p>
                      <a:pPr indent="182880" algn="just">
                        <a:lnSpc>
                          <a:spcPts val="1310"/>
                        </a:lnSpc>
                        <a:spcAft>
                          <a:spcPts val="505"/>
                        </a:spcAft>
                      </a:pPr>
                      <a:r>
                        <a:rPr lang="es-ES" sz="1200" dirty="0">
                          <a:solidFill>
                            <a:srgbClr val="000000"/>
                          </a:solidFill>
                          <a:effectLst/>
                          <a:latin typeface="Arial"/>
                          <a:ea typeface="Times New Roman"/>
                        </a:rPr>
                        <a:t>5</a:t>
                      </a:r>
                      <a:endParaRPr lang="es-MX" sz="1200" dirty="0">
                        <a:effectLst/>
                        <a:latin typeface="Arial"/>
                        <a:ea typeface="Times New Roman"/>
                      </a:endParaRPr>
                    </a:p>
                  </a:txBody>
                  <a:tcPr marL="44444" marR="44444"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indent="182880" algn="l">
                        <a:lnSpc>
                          <a:spcPts val="1310"/>
                        </a:lnSpc>
                        <a:spcAft>
                          <a:spcPts val="505"/>
                        </a:spcAft>
                      </a:pPr>
                      <a:endParaRPr lang="es-ES" sz="1200" dirty="0">
                        <a:solidFill>
                          <a:srgbClr val="000000"/>
                        </a:solidFill>
                        <a:effectLst/>
                        <a:latin typeface="Arial"/>
                        <a:ea typeface="Times New Roman"/>
                      </a:endParaRPr>
                    </a:p>
                    <a:p>
                      <a:pPr indent="182880" algn="l">
                        <a:lnSpc>
                          <a:spcPts val="1310"/>
                        </a:lnSpc>
                        <a:spcAft>
                          <a:spcPts val="505"/>
                        </a:spcAft>
                      </a:pPr>
                      <a:r>
                        <a:rPr lang="es-ES" sz="1200" dirty="0">
                          <a:solidFill>
                            <a:srgbClr val="000000"/>
                          </a:solidFill>
                          <a:effectLst/>
                          <a:latin typeface="Arial"/>
                          <a:ea typeface="Times New Roman"/>
                        </a:rPr>
                        <a:t>Negocios dedicados únicamente a la venta de  alimentos y/o medicinas</a:t>
                      </a:r>
                      <a:endParaRPr lang="es-MX" sz="1200" dirty="0">
                        <a:effectLst/>
                        <a:latin typeface="Arial"/>
                        <a:ea typeface="Times New Roman"/>
                      </a:endParaRPr>
                    </a:p>
                  </a:txBody>
                  <a:tcPr marL="44444" marR="44444"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indent="182880" algn="ctr">
                        <a:lnSpc>
                          <a:spcPts val="1310"/>
                        </a:lnSpc>
                        <a:spcAft>
                          <a:spcPts val="505"/>
                        </a:spcAft>
                      </a:pPr>
                      <a:endParaRPr lang="es-ES" sz="1200" dirty="0">
                        <a:solidFill>
                          <a:srgbClr val="000000"/>
                        </a:solidFill>
                        <a:effectLst/>
                        <a:latin typeface="Arial"/>
                        <a:ea typeface="Times New Roman"/>
                      </a:endParaRPr>
                    </a:p>
                    <a:p>
                      <a:pPr indent="182880" algn="ctr">
                        <a:lnSpc>
                          <a:spcPts val="1310"/>
                        </a:lnSpc>
                        <a:spcAft>
                          <a:spcPts val="505"/>
                        </a:spcAft>
                      </a:pPr>
                      <a:r>
                        <a:rPr lang="es-ES" sz="1200" dirty="0">
                          <a:solidFill>
                            <a:srgbClr val="000000"/>
                          </a:solidFill>
                          <a:effectLst/>
                          <a:latin typeface="Arial"/>
                          <a:ea typeface="Times New Roman"/>
                        </a:rPr>
                        <a:t>0.0</a:t>
                      </a:r>
                      <a:endParaRPr lang="es-MX" sz="1200" dirty="0">
                        <a:effectLst/>
                        <a:latin typeface="Arial"/>
                        <a:ea typeface="Times New Roman"/>
                      </a:endParaRPr>
                    </a:p>
                  </a:txBody>
                  <a:tcPr marL="44444" marR="44444" marT="0" marB="0">
                    <a:lnL>
                      <a:noFill/>
                    </a:lnL>
                    <a:lnR>
                      <a:noFill/>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bl>
          </a:graphicData>
        </a:graphic>
      </p:graphicFrame>
      <p:sp>
        <p:nvSpPr>
          <p:cNvPr id="3" name="2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31</a:t>
            </a:fld>
            <a:endParaRPr lang="es-ES" altLang="es-MX"/>
          </a:p>
        </p:txBody>
      </p:sp>
    </p:spTree>
    <p:extLst>
      <p:ext uri="{BB962C8B-B14F-4D97-AF65-F5344CB8AC3E}">
        <p14:creationId xmlns:p14="http://schemas.microsoft.com/office/powerpoint/2010/main" val="3458245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0942" y="274638"/>
            <a:ext cx="8228529" cy="706090"/>
          </a:xfrm>
        </p:spPr>
        <p:txBody>
          <a:bodyPr>
            <a:noAutofit/>
          </a:bodyPr>
          <a:lstStyle/>
          <a:p>
            <a:pPr algn="ctr"/>
            <a:r>
              <a:rPr lang="es-ES" sz="3600" b="1" dirty="0"/>
              <a:t>Tabla de porcentajes para determinar el IEPS a pagar</a:t>
            </a:r>
            <a:endParaRPr lang="es-MX" sz="36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000478437"/>
              </p:ext>
            </p:extLst>
          </p:nvPr>
        </p:nvGraphicFramePr>
        <p:xfrm>
          <a:off x="1142851" y="1268760"/>
          <a:ext cx="9472967" cy="5220939"/>
        </p:xfrm>
        <a:graphic>
          <a:graphicData uri="http://schemas.openxmlformats.org/drawingml/2006/table">
            <a:tbl>
              <a:tblPr firstRow="1" firstCol="1" bandRow="1">
                <a:tableStyleId>{5C22544A-7EE6-4342-B048-85BDC9FD1C3A}</a:tableStyleId>
              </a:tblPr>
              <a:tblGrid>
                <a:gridCol w="8015257">
                  <a:extLst>
                    <a:ext uri="{9D8B030D-6E8A-4147-A177-3AD203B41FA5}">
                      <a16:colId xmlns:a16="http://schemas.microsoft.com/office/drawing/2014/main" val="20000"/>
                    </a:ext>
                  </a:extLst>
                </a:gridCol>
                <a:gridCol w="1457710">
                  <a:extLst>
                    <a:ext uri="{9D8B030D-6E8A-4147-A177-3AD203B41FA5}">
                      <a16:colId xmlns:a16="http://schemas.microsoft.com/office/drawing/2014/main" val="20001"/>
                    </a:ext>
                  </a:extLst>
                </a:gridCol>
              </a:tblGrid>
              <a:tr h="286259">
                <a:tc gridSpan="2">
                  <a:txBody>
                    <a:bodyPr/>
                    <a:lstStyle/>
                    <a:p>
                      <a:pPr indent="182880" algn="ctr">
                        <a:lnSpc>
                          <a:spcPts val="1020"/>
                        </a:lnSpc>
                        <a:spcAft>
                          <a:spcPts val="300"/>
                        </a:spcAft>
                      </a:pPr>
                      <a:endParaRPr lang="es-MX" sz="1200" dirty="0">
                        <a:effectLst/>
                        <a:latin typeface="Arial"/>
                        <a:ea typeface="Times New Roman"/>
                      </a:endParaRPr>
                    </a:p>
                  </a:txBody>
                  <a:tcPr marL="44444" marR="44444" marT="0" marB="0"/>
                </a:tc>
                <a:tc hMerge="1">
                  <a:txBody>
                    <a:bodyPr/>
                    <a:lstStyle/>
                    <a:p>
                      <a:endParaRPr lang="es-MX"/>
                    </a:p>
                  </a:txBody>
                  <a:tcPr/>
                </a:tc>
                <a:extLst>
                  <a:ext uri="{0D108BD9-81ED-4DB2-BD59-A6C34878D82A}">
                    <a16:rowId xmlns:a16="http://schemas.microsoft.com/office/drawing/2014/main" val="10000"/>
                  </a:ext>
                </a:extLst>
              </a:tr>
              <a:tr h="724092">
                <a:tc rowSpan="2">
                  <a:txBody>
                    <a:bodyPr/>
                    <a:lstStyle/>
                    <a:p>
                      <a:pPr indent="182880" algn="ctr">
                        <a:lnSpc>
                          <a:spcPts val="1080"/>
                        </a:lnSpc>
                        <a:spcAft>
                          <a:spcPts val="505"/>
                        </a:spcAft>
                      </a:pPr>
                      <a:r>
                        <a:rPr lang="es-ES" sz="1200" dirty="0">
                          <a:effectLst/>
                        </a:rPr>
                        <a:t>Descripción</a:t>
                      </a:r>
                      <a:endParaRPr lang="es-MX" sz="1200" dirty="0">
                        <a:effectLst/>
                        <a:latin typeface="Arial"/>
                        <a:ea typeface="Times New Roman"/>
                      </a:endParaRPr>
                    </a:p>
                  </a:txBody>
                  <a:tcPr marL="44444" marR="44444" marT="0" marB="0" anchor="ctr"/>
                </a:tc>
                <a:tc>
                  <a:txBody>
                    <a:bodyPr/>
                    <a:lstStyle/>
                    <a:p>
                      <a:pPr indent="182880" algn="ctr">
                        <a:lnSpc>
                          <a:spcPts val="1020"/>
                        </a:lnSpc>
                        <a:spcAft>
                          <a:spcPts val="300"/>
                        </a:spcAft>
                      </a:pPr>
                      <a:r>
                        <a:rPr lang="es-ES" sz="1200" dirty="0">
                          <a:effectLst/>
                        </a:rPr>
                        <a:t>Porcentaje IEPS</a:t>
                      </a:r>
                      <a:endParaRPr lang="es-MX" sz="1200" dirty="0">
                        <a:effectLst/>
                        <a:latin typeface="Arial"/>
                        <a:ea typeface="Times New Roman"/>
                      </a:endParaRPr>
                    </a:p>
                  </a:txBody>
                  <a:tcPr marL="44444" marR="44444" marT="0" marB="0" anchor="ctr"/>
                </a:tc>
                <a:extLst>
                  <a:ext uri="{0D108BD9-81ED-4DB2-BD59-A6C34878D82A}">
                    <a16:rowId xmlns:a16="http://schemas.microsoft.com/office/drawing/2014/main" val="10001"/>
                  </a:ext>
                </a:extLst>
              </a:tr>
              <a:tr h="362047">
                <a:tc vMerge="1">
                  <a:txBody>
                    <a:bodyPr/>
                    <a:lstStyle/>
                    <a:p>
                      <a:endParaRPr lang="es-MX"/>
                    </a:p>
                  </a:txBody>
                  <a:tcPr/>
                </a:tc>
                <a:tc>
                  <a:txBody>
                    <a:bodyPr/>
                    <a:lstStyle/>
                    <a:p>
                      <a:pPr indent="182880" algn="ctr">
                        <a:lnSpc>
                          <a:spcPts val="1020"/>
                        </a:lnSpc>
                        <a:spcAft>
                          <a:spcPts val="300"/>
                        </a:spcAft>
                      </a:pPr>
                      <a:r>
                        <a:rPr lang="es-ES" sz="1200" dirty="0">
                          <a:effectLst/>
                        </a:rPr>
                        <a:t>(%)</a:t>
                      </a:r>
                      <a:endParaRPr lang="es-MX" sz="1200" dirty="0">
                        <a:effectLst/>
                        <a:latin typeface="Arial"/>
                        <a:ea typeface="Times New Roman"/>
                      </a:endParaRPr>
                    </a:p>
                  </a:txBody>
                  <a:tcPr marL="44444" marR="44444" marT="0" marB="0" anchor="ctr"/>
                </a:tc>
                <a:extLst>
                  <a:ext uri="{0D108BD9-81ED-4DB2-BD59-A6C34878D82A}">
                    <a16:rowId xmlns:a16="http://schemas.microsoft.com/office/drawing/2014/main" val="10002"/>
                  </a:ext>
                </a:extLst>
              </a:tr>
              <a:tr h="598043">
                <a:tc>
                  <a:txBody>
                    <a:bodyPr/>
                    <a:lstStyle/>
                    <a:p>
                      <a:pPr indent="182880" algn="l">
                        <a:lnSpc>
                          <a:spcPts val="1080"/>
                        </a:lnSpc>
                        <a:spcAft>
                          <a:spcPts val="505"/>
                        </a:spcAft>
                      </a:pPr>
                      <a:r>
                        <a:rPr lang="es-ES" sz="1200" dirty="0">
                          <a:effectLst/>
                        </a:rPr>
                        <a:t>Alimentos no básicos de alta densidad calórica (Ejemplo: dulces, chocolates, botanas, galletas, pastelillos,</a:t>
                      </a:r>
                    </a:p>
                    <a:p>
                      <a:pPr indent="182880" algn="l">
                        <a:lnSpc>
                          <a:spcPts val="1080"/>
                        </a:lnSpc>
                        <a:spcAft>
                          <a:spcPts val="505"/>
                        </a:spcAft>
                      </a:pPr>
                      <a:r>
                        <a:rPr lang="es-ES" sz="1200" dirty="0">
                          <a:effectLst/>
                        </a:rPr>
                        <a:t>pan dulce, paletas, helados) (cuando el contribuyente sea comercializador)</a:t>
                      </a:r>
                      <a:endParaRPr lang="es-MX" sz="1200" dirty="0">
                        <a:effectLst/>
                        <a:latin typeface="Arial"/>
                        <a:ea typeface="Times New Roman"/>
                      </a:endParaRPr>
                    </a:p>
                  </a:txBody>
                  <a:tcPr marL="44444" marR="44444" marT="0" marB="0"/>
                </a:tc>
                <a:tc>
                  <a:txBody>
                    <a:bodyPr/>
                    <a:lstStyle/>
                    <a:p>
                      <a:pPr indent="182880" algn="ctr">
                        <a:lnSpc>
                          <a:spcPts val="1020"/>
                        </a:lnSpc>
                        <a:spcAft>
                          <a:spcPts val="300"/>
                        </a:spcAft>
                      </a:pPr>
                      <a:r>
                        <a:rPr lang="es-ES" sz="1200" dirty="0">
                          <a:effectLst/>
                        </a:rPr>
                        <a:t>1.0</a:t>
                      </a:r>
                      <a:endParaRPr lang="es-MX" sz="1200" dirty="0">
                        <a:effectLst/>
                        <a:latin typeface="Arial"/>
                        <a:ea typeface="Times New Roman"/>
                      </a:endParaRPr>
                    </a:p>
                  </a:txBody>
                  <a:tcPr marL="44444" marR="44444" marT="0" marB="0" anchor="ctr"/>
                </a:tc>
                <a:extLst>
                  <a:ext uri="{0D108BD9-81ED-4DB2-BD59-A6C34878D82A}">
                    <a16:rowId xmlns:a16="http://schemas.microsoft.com/office/drawing/2014/main" val="10003"/>
                  </a:ext>
                </a:extLst>
              </a:tr>
              <a:tr h="575511">
                <a:tc>
                  <a:txBody>
                    <a:bodyPr/>
                    <a:lstStyle/>
                    <a:p>
                      <a:pPr indent="182880" algn="l">
                        <a:lnSpc>
                          <a:spcPts val="1080"/>
                        </a:lnSpc>
                        <a:spcAft>
                          <a:spcPts val="505"/>
                        </a:spcAft>
                      </a:pPr>
                      <a:r>
                        <a:rPr lang="es-ES" sz="1200" dirty="0">
                          <a:effectLst/>
                        </a:rPr>
                        <a:t>Alimentos no básicos de alta densidad calórica (Ejemplo: dulces, chocolates, botanas, galletas, pastelillos,</a:t>
                      </a:r>
                    </a:p>
                    <a:p>
                      <a:pPr indent="182880" algn="l">
                        <a:lnSpc>
                          <a:spcPts val="1080"/>
                        </a:lnSpc>
                        <a:spcAft>
                          <a:spcPts val="505"/>
                        </a:spcAft>
                      </a:pPr>
                      <a:r>
                        <a:rPr lang="es-ES" sz="1200" dirty="0">
                          <a:effectLst/>
                        </a:rPr>
                        <a:t>pan dulce, paletas, helados) (cuando el contribuyente sea fabricante)</a:t>
                      </a:r>
                      <a:endParaRPr lang="es-MX" sz="1200" dirty="0">
                        <a:effectLst/>
                        <a:latin typeface="Arial"/>
                        <a:ea typeface="Times New Roman"/>
                      </a:endParaRPr>
                    </a:p>
                  </a:txBody>
                  <a:tcPr marL="44444" marR="44444" marT="0" marB="0"/>
                </a:tc>
                <a:tc>
                  <a:txBody>
                    <a:bodyPr/>
                    <a:lstStyle/>
                    <a:p>
                      <a:pPr indent="182880" algn="ctr">
                        <a:lnSpc>
                          <a:spcPts val="1020"/>
                        </a:lnSpc>
                        <a:spcAft>
                          <a:spcPts val="300"/>
                        </a:spcAft>
                      </a:pPr>
                      <a:r>
                        <a:rPr lang="es-ES" sz="1200" dirty="0">
                          <a:effectLst/>
                        </a:rPr>
                        <a:t>3.0</a:t>
                      </a:r>
                      <a:endParaRPr lang="es-MX" sz="1200" dirty="0">
                        <a:effectLst/>
                        <a:latin typeface="Arial"/>
                        <a:ea typeface="Times New Roman"/>
                      </a:endParaRPr>
                    </a:p>
                  </a:txBody>
                  <a:tcPr marL="44444" marR="44444" marT="0" marB="0" anchor="ctr"/>
                </a:tc>
                <a:extLst>
                  <a:ext uri="{0D108BD9-81ED-4DB2-BD59-A6C34878D82A}">
                    <a16:rowId xmlns:a16="http://schemas.microsoft.com/office/drawing/2014/main" val="10004"/>
                  </a:ext>
                </a:extLst>
              </a:tr>
              <a:tr h="382141">
                <a:tc>
                  <a:txBody>
                    <a:bodyPr/>
                    <a:lstStyle/>
                    <a:p>
                      <a:pPr indent="182880" algn="l">
                        <a:lnSpc>
                          <a:spcPts val="1080"/>
                        </a:lnSpc>
                        <a:spcAft>
                          <a:spcPts val="505"/>
                        </a:spcAft>
                      </a:pPr>
                      <a:r>
                        <a:rPr lang="es-ES" sz="1200" dirty="0">
                          <a:effectLst/>
                        </a:rPr>
                        <a:t>Bebidas alcohólicas (no incluye cerveza) (cuando el contribuyente sea comercializador)</a:t>
                      </a:r>
                      <a:endParaRPr lang="es-MX" sz="1200" dirty="0">
                        <a:effectLst/>
                        <a:latin typeface="Arial"/>
                        <a:ea typeface="Times New Roman"/>
                      </a:endParaRPr>
                    </a:p>
                  </a:txBody>
                  <a:tcPr marL="44444" marR="44444" marT="0" marB="0"/>
                </a:tc>
                <a:tc>
                  <a:txBody>
                    <a:bodyPr/>
                    <a:lstStyle/>
                    <a:p>
                      <a:pPr indent="182880" algn="ctr">
                        <a:lnSpc>
                          <a:spcPts val="1020"/>
                        </a:lnSpc>
                        <a:spcAft>
                          <a:spcPts val="300"/>
                        </a:spcAft>
                      </a:pPr>
                      <a:r>
                        <a:rPr lang="es-ES" sz="1200" dirty="0">
                          <a:effectLst/>
                        </a:rPr>
                        <a:t>10.0</a:t>
                      </a:r>
                      <a:endParaRPr lang="es-MX" sz="1200" dirty="0">
                        <a:effectLst/>
                        <a:latin typeface="Arial"/>
                        <a:ea typeface="Times New Roman"/>
                      </a:endParaRPr>
                    </a:p>
                  </a:txBody>
                  <a:tcPr marL="44444" marR="44444" marT="0" marB="0" anchor="ctr"/>
                </a:tc>
                <a:extLst>
                  <a:ext uri="{0D108BD9-81ED-4DB2-BD59-A6C34878D82A}">
                    <a16:rowId xmlns:a16="http://schemas.microsoft.com/office/drawing/2014/main" val="10005"/>
                  </a:ext>
                </a:extLst>
              </a:tr>
              <a:tr h="382141">
                <a:tc>
                  <a:txBody>
                    <a:bodyPr/>
                    <a:lstStyle/>
                    <a:p>
                      <a:pPr indent="182880" algn="l">
                        <a:lnSpc>
                          <a:spcPts val="1080"/>
                        </a:lnSpc>
                        <a:spcAft>
                          <a:spcPts val="505"/>
                        </a:spcAft>
                      </a:pPr>
                      <a:r>
                        <a:rPr lang="es-ES" sz="1200" dirty="0">
                          <a:effectLst/>
                        </a:rPr>
                        <a:t>Bebidas alcohólicas (no incluye cerveza) (cuando el contribuyente sea fabricante)</a:t>
                      </a:r>
                      <a:endParaRPr lang="es-MX" sz="1200" dirty="0">
                        <a:effectLst/>
                        <a:latin typeface="Arial"/>
                        <a:ea typeface="Times New Roman"/>
                      </a:endParaRPr>
                    </a:p>
                  </a:txBody>
                  <a:tcPr marL="44444" marR="44444" marT="0" marB="0"/>
                </a:tc>
                <a:tc>
                  <a:txBody>
                    <a:bodyPr/>
                    <a:lstStyle/>
                    <a:p>
                      <a:pPr indent="182880" algn="ctr">
                        <a:lnSpc>
                          <a:spcPts val="1020"/>
                        </a:lnSpc>
                        <a:spcAft>
                          <a:spcPts val="300"/>
                        </a:spcAft>
                      </a:pPr>
                      <a:r>
                        <a:rPr lang="es-ES" sz="1200" dirty="0">
                          <a:effectLst/>
                        </a:rPr>
                        <a:t>21.0</a:t>
                      </a:r>
                      <a:endParaRPr lang="es-MX" sz="1200" dirty="0">
                        <a:effectLst/>
                        <a:latin typeface="Arial"/>
                        <a:ea typeface="Times New Roman"/>
                      </a:endParaRPr>
                    </a:p>
                  </a:txBody>
                  <a:tcPr marL="44444" marR="44444" marT="0" marB="0" anchor="ctr"/>
                </a:tc>
                <a:extLst>
                  <a:ext uri="{0D108BD9-81ED-4DB2-BD59-A6C34878D82A}">
                    <a16:rowId xmlns:a16="http://schemas.microsoft.com/office/drawing/2014/main" val="10006"/>
                  </a:ext>
                </a:extLst>
              </a:tr>
              <a:tr h="382141">
                <a:tc>
                  <a:txBody>
                    <a:bodyPr/>
                    <a:lstStyle/>
                    <a:p>
                      <a:pPr indent="182880" algn="l">
                        <a:lnSpc>
                          <a:spcPts val="1080"/>
                        </a:lnSpc>
                        <a:spcAft>
                          <a:spcPts val="505"/>
                        </a:spcAft>
                      </a:pPr>
                      <a:r>
                        <a:rPr lang="es-ES" sz="1200" dirty="0">
                          <a:effectLst/>
                        </a:rPr>
                        <a:t>Bebidas saborizadas (cuando el contribuyente sea fabricante)</a:t>
                      </a:r>
                      <a:endParaRPr lang="es-MX" sz="1200" dirty="0">
                        <a:effectLst/>
                        <a:latin typeface="Arial"/>
                        <a:ea typeface="Times New Roman"/>
                      </a:endParaRPr>
                    </a:p>
                  </a:txBody>
                  <a:tcPr marL="44444" marR="44444" marT="0" marB="0"/>
                </a:tc>
                <a:tc>
                  <a:txBody>
                    <a:bodyPr/>
                    <a:lstStyle/>
                    <a:p>
                      <a:pPr indent="182880" algn="ctr">
                        <a:lnSpc>
                          <a:spcPts val="1020"/>
                        </a:lnSpc>
                        <a:spcAft>
                          <a:spcPts val="300"/>
                        </a:spcAft>
                      </a:pPr>
                      <a:r>
                        <a:rPr lang="es-ES" sz="1200" dirty="0">
                          <a:effectLst/>
                        </a:rPr>
                        <a:t>4.0</a:t>
                      </a:r>
                      <a:endParaRPr lang="es-MX" sz="1200" dirty="0">
                        <a:effectLst/>
                        <a:latin typeface="Arial"/>
                        <a:ea typeface="Times New Roman"/>
                      </a:endParaRPr>
                    </a:p>
                  </a:txBody>
                  <a:tcPr marL="44444" marR="44444" marT="0" marB="0" anchor="ctr"/>
                </a:tc>
                <a:extLst>
                  <a:ext uri="{0D108BD9-81ED-4DB2-BD59-A6C34878D82A}">
                    <a16:rowId xmlns:a16="http://schemas.microsoft.com/office/drawing/2014/main" val="10007"/>
                  </a:ext>
                </a:extLst>
              </a:tr>
              <a:tr h="382141">
                <a:tc>
                  <a:txBody>
                    <a:bodyPr/>
                    <a:lstStyle/>
                    <a:p>
                      <a:pPr indent="182880" algn="l">
                        <a:lnSpc>
                          <a:spcPts val="1080"/>
                        </a:lnSpc>
                        <a:spcAft>
                          <a:spcPts val="505"/>
                        </a:spcAft>
                      </a:pPr>
                      <a:r>
                        <a:rPr lang="es-ES" sz="1200" dirty="0">
                          <a:effectLst/>
                        </a:rPr>
                        <a:t>Cerveza (cuando el contribuyente sea fabricante)</a:t>
                      </a:r>
                      <a:endParaRPr lang="es-MX" sz="1200" dirty="0">
                        <a:effectLst/>
                        <a:latin typeface="Arial"/>
                        <a:ea typeface="Times New Roman"/>
                      </a:endParaRPr>
                    </a:p>
                  </a:txBody>
                  <a:tcPr marL="44444" marR="44444" marT="0" marB="0"/>
                </a:tc>
                <a:tc>
                  <a:txBody>
                    <a:bodyPr/>
                    <a:lstStyle/>
                    <a:p>
                      <a:pPr indent="182880" algn="ctr">
                        <a:lnSpc>
                          <a:spcPts val="1020"/>
                        </a:lnSpc>
                        <a:spcAft>
                          <a:spcPts val="300"/>
                        </a:spcAft>
                      </a:pPr>
                      <a:r>
                        <a:rPr lang="es-ES" sz="1200" dirty="0">
                          <a:effectLst/>
                        </a:rPr>
                        <a:t>10.0</a:t>
                      </a:r>
                      <a:endParaRPr lang="es-MX" sz="1200" dirty="0">
                        <a:effectLst/>
                        <a:latin typeface="Arial"/>
                        <a:ea typeface="Times New Roman"/>
                      </a:endParaRPr>
                    </a:p>
                  </a:txBody>
                  <a:tcPr marL="44444" marR="44444" marT="0" marB="0" anchor="ctr"/>
                </a:tc>
                <a:extLst>
                  <a:ext uri="{0D108BD9-81ED-4DB2-BD59-A6C34878D82A}">
                    <a16:rowId xmlns:a16="http://schemas.microsoft.com/office/drawing/2014/main" val="10008"/>
                  </a:ext>
                </a:extLst>
              </a:tr>
              <a:tr h="382141">
                <a:tc>
                  <a:txBody>
                    <a:bodyPr/>
                    <a:lstStyle/>
                    <a:p>
                      <a:pPr indent="182880" algn="l">
                        <a:lnSpc>
                          <a:spcPts val="1080"/>
                        </a:lnSpc>
                        <a:spcAft>
                          <a:spcPts val="505"/>
                        </a:spcAft>
                      </a:pPr>
                      <a:r>
                        <a:rPr lang="es-ES" sz="1200" dirty="0">
                          <a:effectLst/>
                        </a:rPr>
                        <a:t>Plaguicidas (cuando el contribuyente sea fabricante o comercializador)</a:t>
                      </a:r>
                      <a:endParaRPr lang="es-MX" sz="1200" dirty="0">
                        <a:effectLst/>
                        <a:latin typeface="Arial"/>
                        <a:ea typeface="Times New Roman"/>
                      </a:endParaRPr>
                    </a:p>
                  </a:txBody>
                  <a:tcPr marL="44444" marR="44444" marT="0" marB="0"/>
                </a:tc>
                <a:tc>
                  <a:txBody>
                    <a:bodyPr/>
                    <a:lstStyle/>
                    <a:p>
                      <a:pPr indent="182880" algn="ctr">
                        <a:lnSpc>
                          <a:spcPts val="1020"/>
                        </a:lnSpc>
                        <a:spcAft>
                          <a:spcPts val="300"/>
                        </a:spcAft>
                      </a:pPr>
                      <a:r>
                        <a:rPr lang="es-ES" sz="1200" dirty="0">
                          <a:effectLst/>
                        </a:rPr>
                        <a:t>1.0</a:t>
                      </a:r>
                      <a:endParaRPr lang="es-MX" sz="1200" dirty="0">
                        <a:effectLst/>
                        <a:latin typeface="Arial"/>
                        <a:ea typeface="Times New Roman"/>
                      </a:endParaRPr>
                    </a:p>
                  </a:txBody>
                  <a:tcPr marL="44444" marR="44444" marT="0" marB="0" anchor="ctr"/>
                </a:tc>
                <a:extLst>
                  <a:ext uri="{0D108BD9-81ED-4DB2-BD59-A6C34878D82A}">
                    <a16:rowId xmlns:a16="http://schemas.microsoft.com/office/drawing/2014/main" val="10009"/>
                  </a:ext>
                </a:extLst>
              </a:tr>
              <a:tr h="382141">
                <a:tc>
                  <a:txBody>
                    <a:bodyPr/>
                    <a:lstStyle/>
                    <a:p>
                      <a:pPr indent="182880" algn="l">
                        <a:lnSpc>
                          <a:spcPts val="1080"/>
                        </a:lnSpc>
                        <a:spcAft>
                          <a:spcPts val="505"/>
                        </a:spcAft>
                      </a:pPr>
                      <a:r>
                        <a:rPr lang="es-ES" sz="1200" dirty="0">
                          <a:effectLst/>
                        </a:rPr>
                        <a:t>Puros y otros tabacos hechos enteramente a mano (cuando el contribuyente sea fabricante) </a:t>
                      </a:r>
                      <a:endParaRPr lang="es-MX" sz="1200" dirty="0">
                        <a:effectLst/>
                        <a:latin typeface="Arial"/>
                        <a:ea typeface="Times New Roman"/>
                      </a:endParaRPr>
                    </a:p>
                  </a:txBody>
                  <a:tcPr marL="44444" marR="44444" marT="0" marB="0"/>
                </a:tc>
                <a:tc>
                  <a:txBody>
                    <a:bodyPr/>
                    <a:lstStyle/>
                    <a:p>
                      <a:pPr indent="182880" algn="ctr">
                        <a:lnSpc>
                          <a:spcPts val="1020"/>
                        </a:lnSpc>
                        <a:spcAft>
                          <a:spcPts val="300"/>
                        </a:spcAft>
                      </a:pPr>
                      <a:r>
                        <a:rPr lang="es-ES" sz="1200" dirty="0">
                          <a:effectLst/>
                        </a:rPr>
                        <a:t>23.0</a:t>
                      </a:r>
                      <a:endParaRPr lang="es-MX" sz="1200" dirty="0">
                        <a:effectLst/>
                        <a:latin typeface="Arial"/>
                        <a:ea typeface="Times New Roman"/>
                      </a:endParaRPr>
                    </a:p>
                  </a:txBody>
                  <a:tcPr marL="44444" marR="44444" marT="0" marB="0" anchor="ctr"/>
                </a:tc>
                <a:extLst>
                  <a:ext uri="{0D108BD9-81ED-4DB2-BD59-A6C34878D82A}">
                    <a16:rowId xmlns:a16="http://schemas.microsoft.com/office/drawing/2014/main" val="10010"/>
                  </a:ext>
                </a:extLst>
              </a:tr>
              <a:tr h="382141">
                <a:tc>
                  <a:txBody>
                    <a:bodyPr/>
                    <a:lstStyle/>
                    <a:p>
                      <a:pPr indent="182880" algn="l">
                        <a:lnSpc>
                          <a:spcPts val="1080"/>
                        </a:lnSpc>
                        <a:spcAft>
                          <a:spcPts val="505"/>
                        </a:spcAft>
                      </a:pPr>
                      <a:r>
                        <a:rPr lang="es-ES" sz="1200" dirty="0">
                          <a:effectLst/>
                        </a:rPr>
                        <a:t>Tabacos en general (cuando el contribuyente sea fabricante)</a:t>
                      </a:r>
                      <a:endParaRPr lang="es-MX" sz="1200" dirty="0">
                        <a:effectLst/>
                        <a:latin typeface="Arial"/>
                        <a:ea typeface="Times New Roman"/>
                      </a:endParaRPr>
                    </a:p>
                  </a:txBody>
                  <a:tcPr marL="44444" marR="44444" marT="0" marB="0"/>
                </a:tc>
                <a:tc>
                  <a:txBody>
                    <a:bodyPr/>
                    <a:lstStyle/>
                    <a:p>
                      <a:pPr indent="182880" algn="ctr">
                        <a:lnSpc>
                          <a:spcPts val="1020"/>
                        </a:lnSpc>
                        <a:spcAft>
                          <a:spcPts val="300"/>
                        </a:spcAft>
                      </a:pPr>
                      <a:r>
                        <a:rPr lang="es-ES" sz="1200" dirty="0">
                          <a:effectLst/>
                        </a:rPr>
                        <a:t>120.0</a:t>
                      </a:r>
                      <a:endParaRPr lang="es-MX" sz="1200" dirty="0">
                        <a:effectLst/>
                        <a:latin typeface="Arial"/>
                        <a:ea typeface="Times New Roman"/>
                      </a:endParaRPr>
                    </a:p>
                  </a:txBody>
                  <a:tcPr marL="44444" marR="44444" marT="0" marB="0" anchor="ctr"/>
                </a:tc>
                <a:extLst>
                  <a:ext uri="{0D108BD9-81ED-4DB2-BD59-A6C34878D82A}">
                    <a16:rowId xmlns:a16="http://schemas.microsoft.com/office/drawing/2014/main" val="10011"/>
                  </a:ext>
                </a:extLst>
              </a:tr>
            </a:tbl>
          </a:graphicData>
        </a:graphic>
      </p:graphicFrame>
      <p:sp>
        <p:nvSpPr>
          <p:cNvPr id="3" name="2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32</a:t>
            </a:fld>
            <a:endParaRPr lang="es-ES" altLang="es-MX"/>
          </a:p>
        </p:txBody>
      </p:sp>
    </p:spTree>
    <p:extLst>
      <p:ext uri="{BB962C8B-B14F-4D97-AF65-F5344CB8AC3E}">
        <p14:creationId xmlns:p14="http://schemas.microsoft.com/office/powerpoint/2010/main" val="3983615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t>ESTÍMULO FISCAL</a:t>
            </a:r>
          </a:p>
        </p:txBody>
      </p:sp>
      <p:graphicFrame>
        <p:nvGraphicFramePr>
          <p:cNvPr id="4" name="3 Marcador de contenido"/>
          <p:cNvGraphicFramePr>
            <a:graphicFrameLocks noGrp="1"/>
          </p:cNvGraphicFramePr>
          <p:nvPr>
            <p:ph idx="1"/>
            <p:extLst/>
          </p:nvPr>
        </p:nvGraphicFramePr>
        <p:xfrm>
          <a:off x="2495275" y="1484790"/>
          <a:ext cx="6983866" cy="4680511"/>
        </p:xfrm>
        <a:graphic>
          <a:graphicData uri="http://schemas.openxmlformats.org/drawingml/2006/table">
            <a:tbl>
              <a:tblPr firstRow="1" firstCol="1" bandRow="1">
                <a:tableStyleId>{5C22544A-7EE6-4342-B048-85BDC9FD1C3A}</a:tableStyleId>
              </a:tblPr>
              <a:tblGrid>
                <a:gridCol w="2339906">
                  <a:extLst>
                    <a:ext uri="{9D8B030D-6E8A-4147-A177-3AD203B41FA5}">
                      <a16:colId xmlns:a16="http://schemas.microsoft.com/office/drawing/2014/main" val="20000"/>
                    </a:ext>
                  </a:extLst>
                </a:gridCol>
                <a:gridCol w="4643960">
                  <a:extLst>
                    <a:ext uri="{9D8B030D-6E8A-4147-A177-3AD203B41FA5}">
                      <a16:colId xmlns:a16="http://schemas.microsoft.com/office/drawing/2014/main" val="20001"/>
                    </a:ext>
                  </a:extLst>
                </a:gridCol>
              </a:tblGrid>
              <a:tr h="793741">
                <a:tc>
                  <a:txBody>
                    <a:bodyPr/>
                    <a:lstStyle/>
                    <a:p>
                      <a:pPr indent="182880" algn="ctr">
                        <a:lnSpc>
                          <a:spcPts val="1080"/>
                        </a:lnSpc>
                        <a:spcBef>
                          <a:spcPts val="100"/>
                        </a:spcBef>
                        <a:spcAft>
                          <a:spcPts val="100"/>
                        </a:spcAft>
                      </a:pPr>
                      <a:r>
                        <a:rPr lang="es-ES" sz="1600" dirty="0">
                          <a:effectLst/>
                        </a:rPr>
                        <a:t>Años</a:t>
                      </a:r>
                      <a:endParaRPr lang="es-MX" sz="1600" dirty="0">
                        <a:effectLst/>
                        <a:latin typeface="Arial"/>
                        <a:ea typeface="Times New Roman"/>
                      </a:endParaRPr>
                    </a:p>
                  </a:txBody>
                  <a:tcPr marL="44444" marR="44444" marT="0" marB="0" anchor="b"/>
                </a:tc>
                <a:tc>
                  <a:txBody>
                    <a:bodyPr/>
                    <a:lstStyle/>
                    <a:p>
                      <a:pPr indent="182880" algn="ctr">
                        <a:lnSpc>
                          <a:spcPts val="1080"/>
                        </a:lnSpc>
                        <a:spcBef>
                          <a:spcPts val="100"/>
                        </a:spcBef>
                        <a:spcAft>
                          <a:spcPts val="100"/>
                        </a:spcAft>
                      </a:pPr>
                      <a:r>
                        <a:rPr lang="es-ES" sz="1600" dirty="0">
                          <a:effectLst/>
                        </a:rPr>
                        <a:t>Porcentaje de reducción (%)</a:t>
                      </a:r>
                      <a:endParaRPr lang="es-MX" sz="1600" dirty="0">
                        <a:effectLst/>
                        <a:latin typeface="Arial"/>
                        <a:ea typeface="Times New Roman"/>
                      </a:endParaRPr>
                    </a:p>
                  </a:txBody>
                  <a:tcPr marL="44444" marR="44444" marT="0" marB="0" anchor="b"/>
                </a:tc>
                <a:extLst>
                  <a:ext uri="{0D108BD9-81ED-4DB2-BD59-A6C34878D82A}">
                    <a16:rowId xmlns:a16="http://schemas.microsoft.com/office/drawing/2014/main" val="10000"/>
                  </a:ext>
                </a:extLst>
              </a:tr>
              <a:tr h="388677">
                <a:tc>
                  <a:txBody>
                    <a:bodyPr/>
                    <a:lstStyle/>
                    <a:p>
                      <a:pPr indent="182880" algn="ctr">
                        <a:lnSpc>
                          <a:spcPts val="1080"/>
                        </a:lnSpc>
                        <a:spcBef>
                          <a:spcPts val="100"/>
                        </a:spcBef>
                        <a:spcAft>
                          <a:spcPts val="100"/>
                        </a:spcAft>
                      </a:pPr>
                      <a:r>
                        <a:rPr lang="es-ES" sz="1600" dirty="0">
                          <a:effectLst/>
                        </a:rPr>
                        <a:t>1</a:t>
                      </a:r>
                      <a:endParaRPr lang="es-MX" sz="1600" dirty="0">
                        <a:effectLst/>
                        <a:latin typeface="Arial"/>
                        <a:ea typeface="Times New Roman"/>
                      </a:endParaRPr>
                    </a:p>
                  </a:txBody>
                  <a:tcPr marL="44444" marR="44444" marT="0" marB="0" anchor="b"/>
                </a:tc>
                <a:tc>
                  <a:txBody>
                    <a:bodyPr/>
                    <a:lstStyle/>
                    <a:p>
                      <a:pPr marL="605155" indent="182880" algn="just">
                        <a:lnSpc>
                          <a:spcPts val="1080"/>
                        </a:lnSpc>
                        <a:spcBef>
                          <a:spcPts val="100"/>
                        </a:spcBef>
                        <a:spcAft>
                          <a:spcPts val="100"/>
                        </a:spcAft>
                      </a:pPr>
                      <a:r>
                        <a:rPr lang="es-ES" sz="1600" dirty="0">
                          <a:effectLst/>
                        </a:rPr>
                        <a:t>                              100</a:t>
                      </a:r>
                      <a:endParaRPr lang="es-MX" sz="1600" dirty="0">
                        <a:effectLst/>
                        <a:latin typeface="Arial"/>
                        <a:ea typeface="Times New Roman"/>
                      </a:endParaRPr>
                    </a:p>
                  </a:txBody>
                  <a:tcPr marL="44444" marR="44444" marT="0" marB="0" anchor="b"/>
                </a:tc>
                <a:extLst>
                  <a:ext uri="{0D108BD9-81ED-4DB2-BD59-A6C34878D82A}">
                    <a16:rowId xmlns:a16="http://schemas.microsoft.com/office/drawing/2014/main" val="10001"/>
                  </a:ext>
                </a:extLst>
              </a:tr>
              <a:tr h="388677">
                <a:tc>
                  <a:txBody>
                    <a:bodyPr/>
                    <a:lstStyle/>
                    <a:p>
                      <a:pPr indent="182880" algn="ctr">
                        <a:lnSpc>
                          <a:spcPts val="1080"/>
                        </a:lnSpc>
                        <a:spcBef>
                          <a:spcPts val="100"/>
                        </a:spcBef>
                        <a:spcAft>
                          <a:spcPts val="100"/>
                        </a:spcAft>
                      </a:pPr>
                      <a:r>
                        <a:rPr lang="es-ES" sz="1600" dirty="0">
                          <a:effectLst/>
                        </a:rPr>
                        <a:t>2</a:t>
                      </a:r>
                      <a:endParaRPr lang="es-MX" sz="1600" dirty="0">
                        <a:effectLst/>
                        <a:latin typeface="Arial"/>
                        <a:ea typeface="Times New Roman"/>
                      </a:endParaRPr>
                    </a:p>
                  </a:txBody>
                  <a:tcPr marL="44444" marR="44444" marT="0" marB="0" anchor="b"/>
                </a:tc>
                <a:tc>
                  <a:txBody>
                    <a:bodyPr/>
                    <a:lstStyle/>
                    <a:p>
                      <a:pPr indent="182880" algn="ctr">
                        <a:lnSpc>
                          <a:spcPts val="1080"/>
                        </a:lnSpc>
                        <a:spcBef>
                          <a:spcPts val="100"/>
                        </a:spcBef>
                        <a:spcAft>
                          <a:spcPts val="100"/>
                        </a:spcAft>
                      </a:pPr>
                      <a:r>
                        <a:rPr lang="es-ES" sz="1600" dirty="0">
                          <a:effectLst/>
                        </a:rPr>
                        <a:t>90</a:t>
                      </a:r>
                      <a:endParaRPr lang="es-MX" sz="1600" dirty="0">
                        <a:effectLst/>
                        <a:latin typeface="Arial"/>
                        <a:ea typeface="Times New Roman"/>
                      </a:endParaRPr>
                    </a:p>
                  </a:txBody>
                  <a:tcPr marL="44444" marR="44444" marT="0" marB="0" anchor="b"/>
                </a:tc>
                <a:extLst>
                  <a:ext uri="{0D108BD9-81ED-4DB2-BD59-A6C34878D82A}">
                    <a16:rowId xmlns:a16="http://schemas.microsoft.com/office/drawing/2014/main" val="10002"/>
                  </a:ext>
                </a:extLst>
              </a:tr>
              <a:tr h="388677">
                <a:tc>
                  <a:txBody>
                    <a:bodyPr/>
                    <a:lstStyle/>
                    <a:p>
                      <a:pPr indent="182880" algn="ctr">
                        <a:lnSpc>
                          <a:spcPts val="1080"/>
                        </a:lnSpc>
                        <a:spcBef>
                          <a:spcPts val="100"/>
                        </a:spcBef>
                        <a:spcAft>
                          <a:spcPts val="100"/>
                        </a:spcAft>
                      </a:pPr>
                      <a:r>
                        <a:rPr lang="es-ES" sz="1600" dirty="0">
                          <a:effectLst/>
                        </a:rPr>
                        <a:t>3</a:t>
                      </a:r>
                      <a:endParaRPr lang="es-MX" sz="1600" dirty="0">
                        <a:effectLst/>
                        <a:latin typeface="Arial"/>
                        <a:ea typeface="Times New Roman"/>
                      </a:endParaRPr>
                    </a:p>
                  </a:txBody>
                  <a:tcPr marL="44444" marR="44444" marT="0" marB="0" anchor="b"/>
                </a:tc>
                <a:tc>
                  <a:txBody>
                    <a:bodyPr/>
                    <a:lstStyle/>
                    <a:p>
                      <a:pPr indent="182880" algn="ctr">
                        <a:lnSpc>
                          <a:spcPts val="1080"/>
                        </a:lnSpc>
                        <a:spcBef>
                          <a:spcPts val="100"/>
                        </a:spcBef>
                        <a:spcAft>
                          <a:spcPts val="100"/>
                        </a:spcAft>
                      </a:pPr>
                      <a:r>
                        <a:rPr lang="es-ES" sz="1600" dirty="0">
                          <a:effectLst/>
                        </a:rPr>
                        <a:t>80</a:t>
                      </a:r>
                      <a:endParaRPr lang="es-MX" sz="1600" dirty="0">
                        <a:effectLst/>
                        <a:latin typeface="Arial"/>
                        <a:ea typeface="Times New Roman"/>
                      </a:endParaRPr>
                    </a:p>
                  </a:txBody>
                  <a:tcPr marL="44444" marR="44444" marT="0" marB="0" anchor="b"/>
                </a:tc>
                <a:extLst>
                  <a:ext uri="{0D108BD9-81ED-4DB2-BD59-A6C34878D82A}">
                    <a16:rowId xmlns:a16="http://schemas.microsoft.com/office/drawing/2014/main" val="10003"/>
                  </a:ext>
                </a:extLst>
              </a:tr>
              <a:tr h="388677">
                <a:tc>
                  <a:txBody>
                    <a:bodyPr/>
                    <a:lstStyle/>
                    <a:p>
                      <a:pPr indent="182880" algn="ctr">
                        <a:lnSpc>
                          <a:spcPts val="1080"/>
                        </a:lnSpc>
                        <a:spcBef>
                          <a:spcPts val="100"/>
                        </a:spcBef>
                        <a:spcAft>
                          <a:spcPts val="100"/>
                        </a:spcAft>
                      </a:pPr>
                      <a:r>
                        <a:rPr lang="es-ES" sz="1600" dirty="0">
                          <a:effectLst/>
                        </a:rPr>
                        <a:t>4</a:t>
                      </a:r>
                      <a:endParaRPr lang="es-MX" sz="1600" dirty="0">
                        <a:effectLst/>
                        <a:latin typeface="Arial"/>
                        <a:ea typeface="Times New Roman"/>
                      </a:endParaRPr>
                    </a:p>
                  </a:txBody>
                  <a:tcPr marL="44444" marR="44444" marT="0" marB="0" anchor="b"/>
                </a:tc>
                <a:tc>
                  <a:txBody>
                    <a:bodyPr/>
                    <a:lstStyle/>
                    <a:p>
                      <a:pPr indent="182880" algn="ctr">
                        <a:lnSpc>
                          <a:spcPts val="1080"/>
                        </a:lnSpc>
                        <a:spcBef>
                          <a:spcPts val="100"/>
                        </a:spcBef>
                        <a:spcAft>
                          <a:spcPts val="100"/>
                        </a:spcAft>
                      </a:pPr>
                      <a:r>
                        <a:rPr lang="es-ES" sz="1600" dirty="0">
                          <a:effectLst/>
                        </a:rPr>
                        <a:t>70</a:t>
                      </a:r>
                      <a:endParaRPr lang="es-MX" sz="1600" dirty="0">
                        <a:effectLst/>
                        <a:latin typeface="Arial"/>
                        <a:ea typeface="Times New Roman"/>
                      </a:endParaRPr>
                    </a:p>
                  </a:txBody>
                  <a:tcPr marL="44444" marR="44444" marT="0" marB="0" anchor="b"/>
                </a:tc>
                <a:extLst>
                  <a:ext uri="{0D108BD9-81ED-4DB2-BD59-A6C34878D82A}">
                    <a16:rowId xmlns:a16="http://schemas.microsoft.com/office/drawing/2014/main" val="10004"/>
                  </a:ext>
                </a:extLst>
              </a:tr>
              <a:tr h="388677">
                <a:tc>
                  <a:txBody>
                    <a:bodyPr/>
                    <a:lstStyle/>
                    <a:p>
                      <a:pPr indent="182880" algn="ctr">
                        <a:lnSpc>
                          <a:spcPts val="1080"/>
                        </a:lnSpc>
                        <a:spcBef>
                          <a:spcPts val="100"/>
                        </a:spcBef>
                        <a:spcAft>
                          <a:spcPts val="100"/>
                        </a:spcAft>
                      </a:pPr>
                      <a:r>
                        <a:rPr lang="es-ES" sz="1600" dirty="0">
                          <a:effectLst/>
                        </a:rPr>
                        <a:t>5</a:t>
                      </a:r>
                      <a:endParaRPr lang="es-MX" sz="1600" dirty="0">
                        <a:effectLst/>
                        <a:latin typeface="Arial"/>
                        <a:ea typeface="Times New Roman"/>
                      </a:endParaRPr>
                    </a:p>
                  </a:txBody>
                  <a:tcPr marL="44444" marR="44444" marT="0" marB="0" anchor="b"/>
                </a:tc>
                <a:tc>
                  <a:txBody>
                    <a:bodyPr/>
                    <a:lstStyle/>
                    <a:p>
                      <a:pPr indent="182880" algn="ctr">
                        <a:lnSpc>
                          <a:spcPts val="1080"/>
                        </a:lnSpc>
                        <a:spcBef>
                          <a:spcPts val="100"/>
                        </a:spcBef>
                        <a:spcAft>
                          <a:spcPts val="100"/>
                        </a:spcAft>
                      </a:pPr>
                      <a:r>
                        <a:rPr lang="es-ES" sz="1600" dirty="0">
                          <a:effectLst/>
                        </a:rPr>
                        <a:t>60</a:t>
                      </a:r>
                      <a:endParaRPr lang="es-MX" sz="1600" dirty="0">
                        <a:effectLst/>
                        <a:latin typeface="Arial"/>
                        <a:ea typeface="Times New Roman"/>
                      </a:endParaRPr>
                    </a:p>
                  </a:txBody>
                  <a:tcPr marL="44444" marR="44444" marT="0" marB="0" anchor="b"/>
                </a:tc>
                <a:extLst>
                  <a:ext uri="{0D108BD9-81ED-4DB2-BD59-A6C34878D82A}">
                    <a16:rowId xmlns:a16="http://schemas.microsoft.com/office/drawing/2014/main" val="10005"/>
                  </a:ext>
                </a:extLst>
              </a:tr>
              <a:tr h="388677">
                <a:tc>
                  <a:txBody>
                    <a:bodyPr/>
                    <a:lstStyle/>
                    <a:p>
                      <a:pPr indent="182880" algn="ctr">
                        <a:lnSpc>
                          <a:spcPts val="1080"/>
                        </a:lnSpc>
                        <a:spcBef>
                          <a:spcPts val="100"/>
                        </a:spcBef>
                        <a:spcAft>
                          <a:spcPts val="100"/>
                        </a:spcAft>
                      </a:pPr>
                      <a:r>
                        <a:rPr lang="es-ES" sz="1600" dirty="0">
                          <a:effectLst/>
                        </a:rPr>
                        <a:t>6</a:t>
                      </a:r>
                      <a:endParaRPr lang="es-MX" sz="1600" dirty="0">
                        <a:effectLst/>
                        <a:latin typeface="Arial"/>
                        <a:ea typeface="Times New Roman"/>
                      </a:endParaRPr>
                    </a:p>
                  </a:txBody>
                  <a:tcPr marL="44444" marR="44444" marT="0" marB="0" anchor="b"/>
                </a:tc>
                <a:tc>
                  <a:txBody>
                    <a:bodyPr/>
                    <a:lstStyle/>
                    <a:p>
                      <a:pPr indent="182880" algn="ctr">
                        <a:lnSpc>
                          <a:spcPts val="1080"/>
                        </a:lnSpc>
                        <a:spcBef>
                          <a:spcPts val="100"/>
                        </a:spcBef>
                        <a:spcAft>
                          <a:spcPts val="100"/>
                        </a:spcAft>
                      </a:pPr>
                      <a:r>
                        <a:rPr lang="es-ES" sz="1600" dirty="0">
                          <a:effectLst/>
                        </a:rPr>
                        <a:t>50</a:t>
                      </a:r>
                      <a:endParaRPr lang="es-MX" sz="1600" dirty="0">
                        <a:effectLst/>
                        <a:latin typeface="Arial"/>
                        <a:ea typeface="Times New Roman"/>
                      </a:endParaRPr>
                    </a:p>
                  </a:txBody>
                  <a:tcPr marL="44444" marR="44444" marT="0" marB="0" anchor="b"/>
                </a:tc>
                <a:extLst>
                  <a:ext uri="{0D108BD9-81ED-4DB2-BD59-A6C34878D82A}">
                    <a16:rowId xmlns:a16="http://schemas.microsoft.com/office/drawing/2014/main" val="10006"/>
                  </a:ext>
                </a:extLst>
              </a:tr>
              <a:tr h="388677">
                <a:tc>
                  <a:txBody>
                    <a:bodyPr/>
                    <a:lstStyle/>
                    <a:p>
                      <a:pPr indent="182880" algn="ctr">
                        <a:lnSpc>
                          <a:spcPts val="1080"/>
                        </a:lnSpc>
                        <a:spcBef>
                          <a:spcPts val="100"/>
                        </a:spcBef>
                        <a:spcAft>
                          <a:spcPts val="100"/>
                        </a:spcAft>
                      </a:pPr>
                      <a:r>
                        <a:rPr lang="es-ES" sz="1600" dirty="0">
                          <a:effectLst/>
                        </a:rPr>
                        <a:t>7</a:t>
                      </a:r>
                      <a:endParaRPr lang="es-MX" sz="1600" dirty="0">
                        <a:effectLst/>
                        <a:latin typeface="Arial"/>
                        <a:ea typeface="Times New Roman"/>
                      </a:endParaRPr>
                    </a:p>
                  </a:txBody>
                  <a:tcPr marL="44444" marR="44444" marT="0" marB="0" anchor="b"/>
                </a:tc>
                <a:tc>
                  <a:txBody>
                    <a:bodyPr/>
                    <a:lstStyle/>
                    <a:p>
                      <a:pPr indent="182880" algn="ctr">
                        <a:lnSpc>
                          <a:spcPts val="1080"/>
                        </a:lnSpc>
                        <a:spcBef>
                          <a:spcPts val="100"/>
                        </a:spcBef>
                        <a:spcAft>
                          <a:spcPts val="100"/>
                        </a:spcAft>
                      </a:pPr>
                      <a:r>
                        <a:rPr lang="es-ES" sz="1600" dirty="0">
                          <a:effectLst/>
                        </a:rPr>
                        <a:t>40</a:t>
                      </a:r>
                      <a:endParaRPr lang="es-MX" sz="1600" dirty="0">
                        <a:effectLst/>
                        <a:latin typeface="Arial"/>
                        <a:ea typeface="Times New Roman"/>
                      </a:endParaRPr>
                    </a:p>
                  </a:txBody>
                  <a:tcPr marL="44444" marR="44444" marT="0" marB="0" anchor="b"/>
                </a:tc>
                <a:extLst>
                  <a:ext uri="{0D108BD9-81ED-4DB2-BD59-A6C34878D82A}">
                    <a16:rowId xmlns:a16="http://schemas.microsoft.com/office/drawing/2014/main" val="10007"/>
                  </a:ext>
                </a:extLst>
              </a:tr>
              <a:tr h="388677">
                <a:tc>
                  <a:txBody>
                    <a:bodyPr/>
                    <a:lstStyle/>
                    <a:p>
                      <a:pPr indent="182880" algn="ctr">
                        <a:lnSpc>
                          <a:spcPts val="1080"/>
                        </a:lnSpc>
                        <a:spcBef>
                          <a:spcPts val="100"/>
                        </a:spcBef>
                        <a:spcAft>
                          <a:spcPts val="100"/>
                        </a:spcAft>
                      </a:pPr>
                      <a:r>
                        <a:rPr lang="es-ES" sz="1600" dirty="0">
                          <a:effectLst/>
                        </a:rPr>
                        <a:t>8</a:t>
                      </a:r>
                      <a:endParaRPr lang="es-MX" sz="1600" dirty="0">
                        <a:effectLst/>
                        <a:latin typeface="Arial"/>
                        <a:ea typeface="Times New Roman"/>
                      </a:endParaRPr>
                    </a:p>
                  </a:txBody>
                  <a:tcPr marL="44444" marR="44444" marT="0" marB="0" anchor="b"/>
                </a:tc>
                <a:tc>
                  <a:txBody>
                    <a:bodyPr/>
                    <a:lstStyle/>
                    <a:p>
                      <a:pPr indent="182880" algn="ctr">
                        <a:lnSpc>
                          <a:spcPts val="1080"/>
                        </a:lnSpc>
                        <a:spcBef>
                          <a:spcPts val="100"/>
                        </a:spcBef>
                        <a:spcAft>
                          <a:spcPts val="100"/>
                        </a:spcAft>
                      </a:pPr>
                      <a:r>
                        <a:rPr lang="es-ES" sz="1600" dirty="0">
                          <a:effectLst/>
                        </a:rPr>
                        <a:t>30</a:t>
                      </a:r>
                      <a:endParaRPr lang="es-MX" sz="1600" dirty="0">
                        <a:effectLst/>
                        <a:latin typeface="Arial"/>
                        <a:ea typeface="Times New Roman"/>
                      </a:endParaRPr>
                    </a:p>
                  </a:txBody>
                  <a:tcPr marL="44444" marR="44444" marT="0" marB="0" anchor="b"/>
                </a:tc>
                <a:extLst>
                  <a:ext uri="{0D108BD9-81ED-4DB2-BD59-A6C34878D82A}">
                    <a16:rowId xmlns:a16="http://schemas.microsoft.com/office/drawing/2014/main" val="10008"/>
                  </a:ext>
                </a:extLst>
              </a:tr>
              <a:tr h="388677">
                <a:tc>
                  <a:txBody>
                    <a:bodyPr/>
                    <a:lstStyle/>
                    <a:p>
                      <a:pPr indent="182880" algn="ctr">
                        <a:lnSpc>
                          <a:spcPts val="1080"/>
                        </a:lnSpc>
                        <a:spcBef>
                          <a:spcPts val="100"/>
                        </a:spcBef>
                        <a:spcAft>
                          <a:spcPts val="100"/>
                        </a:spcAft>
                      </a:pPr>
                      <a:r>
                        <a:rPr lang="es-ES" sz="1600" dirty="0">
                          <a:effectLst/>
                        </a:rPr>
                        <a:t>9</a:t>
                      </a:r>
                      <a:endParaRPr lang="es-MX" sz="1600" dirty="0">
                        <a:effectLst/>
                        <a:latin typeface="Arial"/>
                        <a:ea typeface="Times New Roman"/>
                      </a:endParaRPr>
                    </a:p>
                  </a:txBody>
                  <a:tcPr marL="44444" marR="44444" marT="0" marB="0" anchor="b"/>
                </a:tc>
                <a:tc>
                  <a:txBody>
                    <a:bodyPr/>
                    <a:lstStyle/>
                    <a:p>
                      <a:pPr indent="182880" algn="ctr">
                        <a:lnSpc>
                          <a:spcPts val="1080"/>
                        </a:lnSpc>
                        <a:spcBef>
                          <a:spcPts val="100"/>
                        </a:spcBef>
                        <a:spcAft>
                          <a:spcPts val="100"/>
                        </a:spcAft>
                      </a:pPr>
                      <a:r>
                        <a:rPr lang="es-ES" sz="1600" dirty="0">
                          <a:effectLst/>
                        </a:rPr>
                        <a:t>20</a:t>
                      </a:r>
                      <a:endParaRPr lang="es-MX" sz="1600" dirty="0">
                        <a:effectLst/>
                        <a:latin typeface="Arial"/>
                        <a:ea typeface="Times New Roman"/>
                      </a:endParaRPr>
                    </a:p>
                  </a:txBody>
                  <a:tcPr marL="44444" marR="44444" marT="0" marB="0" anchor="b"/>
                </a:tc>
                <a:extLst>
                  <a:ext uri="{0D108BD9-81ED-4DB2-BD59-A6C34878D82A}">
                    <a16:rowId xmlns:a16="http://schemas.microsoft.com/office/drawing/2014/main" val="10009"/>
                  </a:ext>
                </a:extLst>
              </a:tr>
              <a:tr h="388677">
                <a:tc>
                  <a:txBody>
                    <a:bodyPr/>
                    <a:lstStyle/>
                    <a:p>
                      <a:pPr indent="182880" algn="ctr">
                        <a:lnSpc>
                          <a:spcPts val="1080"/>
                        </a:lnSpc>
                        <a:spcBef>
                          <a:spcPts val="100"/>
                        </a:spcBef>
                        <a:spcAft>
                          <a:spcPts val="100"/>
                        </a:spcAft>
                      </a:pPr>
                      <a:r>
                        <a:rPr lang="es-ES" sz="1600" dirty="0">
                          <a:effectLst/>
                        </a:rPr>
                        <a:t>10</a:t>
                      </a:r>
                      <a:endParaRPr lang="es-MX" sz="1600" dirty="0">
                        <a:effectLst/>
                        <a:latin typeface="Arial"/>
                        <a:ea typeface="Times New Roman"/>
                      </a:endParaRPr>
                    </a:p>
                  </a:txBody>
                  <a:tcPr marL="44444" marR="44444" marT="0" marB="0" anchor="b"/>
                </a:tc>
                <a:tc>
                  <a:txBody>
                    <a:bodyPr/>
                    <a:lstStyle/>
                    <a:p>
                      <a:pPr indent="182880" algn="ctr">
                        <a:lnSpc>
                          <a:spcPts val="1080"/>
                        </a:lnSpc>
                        <a:spcBef>
                          <a:spcPts val="100"/>
                        </a:spcBef>
                        <a:spcAft>
                          <a:spcPts val="100"/>
                        </a:spcAft>
                      </a:pPr>
                      <a:r>
                        <a:rPr lang="es-ES" sz="1600" dirty="0">
                          <a:effectLst/>
                        </a:rPr>
                        <a:t>10</a:t>
                      </a:r>
                      <a:endParaRPr lang="es-MX" sz="1600" dirty="0">
                        <a:effectLst/>
                        <a:latin typeface="Arial"/>
                        <a:ea typeface="Times New Roman"/>
                      </a:endParaRPr>
                    </a:p>
                  </a:txBody>
                  <a:tcPr marL="44444" marR="44444" marT="0" marB="0" anchor="b"/>
                </a:tc>
                <a:extLst>
                  <a:ext uri="{0D108BD9-81ED-4DB2-BD59-A6C34878D82A}">
                    <a16:rowId xmlns:a16="http://schemas.microsoft.com/office/drawing/2014/main" val="10010"/>
                  </a:ext>
                </a:extLst>
              </a:tr>
            </a:tbl>
          </a:graphicData>
        </a:graphic>
      </p:graphicFrame>
      <p:sp>
        <p:nvSpPr>
          <p:cNvPr id="3" name="2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33</a:t>
            </a:fld>
            <a:endParaRPr lang="es-ES" altLang="es-MX"/>
          </a:p>
        </p:txBody>
      </p:sp>
    </p:spTree>
    <p:extLst>
      <p:ext uri="{BB962C8B-B14F-4D97-AF65-F5344CB8AC3E}">
        <p14:creationId xmlns:p14="http://schemas.microsoft.com/office/powerpoint/2010/main" val="1517110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t>ESTÍMULO FISCAL (RIF) ART. 23 LIF</a:t>
            </a:r>
          </a:p>
        </p:txBody>
      </p:sp>
      <p:sp>
        <p:nvSpPr>
          <p:cNvPr id="3" name="2 Marcador de contenido"/>
          <p:cNvSpPr>
            <a:spLocks noGrp="1"/>
          </p:cNvSpPr>
          <p:nvPr>
            <p:ph idx="1"/>
          </p:nvPr>
        </p:nvSpPr>
        <p:spPr/>
        <p:txBody>
          <a:bodyPr/>
          <a:lstStyle/>
          <a:p>
            <a:pPr algn="just"/>
            <a:r>
              <a:rPr lang="es-MX" dirty="0">
                <a:latin typeface="Arial" pitchFamily="34" charset="0"/>
                <a:cs typeface="Arial" pitchFamily="34" charset="0"/>
              </a:rPr>
              <a:t>Ingresos en el ejercicio:</a:t>
            </a:r>
          </a:p>
          <a:p>
            <a:pPr marL="0" indent="0" algn="just">
              <a:buNone/>
            </a:pPr>
            <a:r>
              <a:rPr lang="es-MX" dirty="0">
                <a:latin typeface="Arial" pitchFamily="34" charset="0"/>
                <a:cs typeface="Arial" pitchFamily="34" charset="0"/>
              </a:rPr>
              <a:t> Ejercicio anterior &lt;  300,000, por cada uno de los años en el RIF y no exceda de este monto </a:t>
            </a:r>
            <a:r>
              <a:rPr lang="es-MX" b="1" u="sng" dirty="0">
                <a:solidFill>
                  <a:srgbClr val="C00000"/>
                </a:solidFill>
                <a:effectLst>
                  <a:outerShdw blurRad="38100" dist="38100" dir="2700000" algn="tl">
                    <a:srgbClr val="000000">
                      <a:alpha val="43137"/>
                    </a:srgbClr>
                  </a:outerShdw>
                </a:effectLst>
                <a:latin typeface="Arial" pitchFamily="34" charset="0"/>
                <a:cs typeface="Arial" pitchFamily="34" charset="0"/>
              </a:rPr>
              <a:t>el % de reducción será del 100%</a:t>
            </a:r>
          </a:p>
        </p:txBody>
      </p:sp>
      <p:sp>
        <p:nvSpPr>
          <p:cNvPr id="4" name="3 CuadroTexto"/>
          <p:cNvSpPr txBox="1"/>
          <p:nvPr/>
        </p:nvSpPr>
        <p:spPr>
          <a:xfrm>
            <a:off x="8358677" y="6263664"/>
            <a:ext cx="3311937" cy="369332"/>
          </a:xfrm>
          <a:prstGeom prst="rect">
            <a:avLst/>
          </a:prstGeom>
          <a:noFill/>
        </p:spPr>
        <p:txBody>
          <a:bodyPr wrap="square" rtlCol="0">
            <a:spAutoFit/>
          </a:bodyPr>
          <a:lstStyle/>
          <a:p>
            <a:r>
              <a:rPr lang="es-MX" dirty="0">
                <a:solidFill>
                  <a:prstClr val="black"/>
                </a:solidFill>
              </a:rPr>
              <a:t>Art. 23 frac II a)  3er párrafo</a:t>
            </a:r>
          </a:p>
        </p:txBody>
      </p:sp>
      <p:pic>
        <p:nvPicPr>
          <p:cNvPr id="7" name="Picture 4" descr="Resultado de imagen para imagenes de regimen de incorporacion fisc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347" y="4106408"/>
            <a:ext cx="5632639" cy="2526587"/>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34</a:t>
            </a:fld>
            <a:endParaRPr lang="es-ES" altLang="es-MX"/>
          </a:p>
        </p:txBody>
      </p:sp>
    </p:spTree>
    <p:extLst>
      <p:ext uri="{BB962C8B-B14F-4D97-AF65-F5344CB8AC3E}">
        <p14:creationId xmlns:p14="http://schemas.microsoft.com/office/powerpoint/2010/main" val="1497299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contenido 2"/>
          <p:cNvSpPr>
            <a:spLocks noGrp="1"/>
          </p:cNvSpPr>
          <p:nvPr>
            <p:ph idx="1"/>
          </p:nvPr>
        </p:nvSpPr>
        <p:spPr/>
        <p:txBody>
          <a:bodyPr/>
          <a:lstStyle/>
          <a:p>
            <a:pPr algn="just"/>
            <a:r>
              <a:rPr lang="es-ES" sz="4000" b="1" dirty="0"/>
              <a:t>Artículo 25.</a:t>
            </a:r>
            <a:r>
              <a:rPr lang="es-ES" sz="4000" dirty="0"/>
              <a:t> Para los efectos del </a:t>
            </a:r>
            <a:r>
              <a:rPr lang="es-ES" sz="4000" b="1" dirty="0">
                <a:solidFill>
                  <a:srgbClr val="FF0000"/>
                </a:solidFill>
              </a:rPr>
              <a:t>Código Fiscal de la Federación,</a:t>
            </a:r>
            <a:r>
              <a:rPr lang="es-ES" sz="4000" dirty="0"/>
              <a:t> </a:t>
            </a:r>
            <a:r>
              <a:rPr lang="es-ES" sz="4000" b="1" dirty="0">
                <a:solidFill>
                  <a:schemeClr val="accent1"/>
                </a:solidFill>
              </a:rPr>
              <a:t>del impuesto por la actividad de exploración y extracción de hidrocarburos</a:t>
            </a:r>
            <a:r>
              <a:rPr lang="es-ES" sz="4000" dirty="0"/>
              <a:t>, </a:t>
            </a:r>
            <a:r>
              <a:rPr lang="es-ES" sz="4000" b="1" dirty="0">
                <a:solidFill>
                  <a:srgbClr val="FFC000"/>
                </a:solidFill>
              </a:rPr>
              <a:t>del impuesto sobre la renta</a:t>
            </a:r>
            <a:r>
              <a:rPr lang="es-ES" sz="4000" dirty="0"/>
              <a:t>, </a:t>
            </a:r>
            <a:r>
              <a:rPr lang="es-ES" sz="4000" b="1" dirty="0">
                <a:solidFill>
                  <a:srgbClr val="00B050"/>
                </a:solidFill>
              </a:rPr>
              <a:t>del impuesto al valor agregado</a:t>
            </a:r>
            <a:r>
              <a:rPr lang="es-ES" sz="4000" dirty="0"/>
              <a:t>, así como lo referente a derechos, se estará a lo siguiente</a:t>
            </a:r>
            <a:r>
              <a:rPr lang="es-ES" dirty="0"/>
              <a:t>:</a:t>
            </a:r>
            <a:endParaRPr lang="es-MX" dirty="0"/>
          </a:p>
          <a:p>
            <a:endParaRPr lang="es-MX" dirty="0"/>
          </a:p>
        </p:txBody>
      </p:sp>
      <p:sp>
        <p:nvSpPr>
          <p:cNvPr id="4" name="3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35</a:t>
            </a:fld>
            <a:endParaRPr lang="es-ES" altLang="es-MX"/>
          </a:p>
        </p:txBody>
      </p:sp>
    </p:spTree>
    <p:extLst>
      <p:ext uri="{BB962C8B-B14F-4D97-AF65-F5344CB8AC3E}">
        <p14:creationId xmlns:p14="http://schemas.microsoft.com/office/powerpoint/2010/main" val="1515087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091" y="1"/>
            <a:ext cx="10514231" cy="878186"/>
          </a:xfrm>
        </p:spPr>
        <p:txBody>
          <a:bodyPr>
            <a:normAutofit/>
          </a:bodyPr>
          <a:lstStyle/>
          <a:p>
            <a:pPr algn="ctr"/>
            <a:r>
              <a:rPr lang="es-ES" b="1" dirty="0"/>
              <a:t>ARTÍCULO 25 LIF</a:t>
            </a:r>
            <a:endParaRPr lang="es-MX" dirty="0"/>
          </a:p>
        </p:txBody>
      </p:sp>
      <p:sp>
        <p:nvSpPr>
          <p:cNvPr id="3" name="Marcador de contenido 2"/>
          <p:cNvSpPr>
            <a:spLocks noGrp="1"/>
          </p:cNvSpPr>
          <p:nvPr>
            <p:ph idx="1"/>
          </p:nvPr>
        </p:nvSpPr>
        <p:spPr>
          <a:xfrm>
            <a:off x="838091" y="805759"/>
            <a:ext cx="10514231" cy="5371204"/>
          </a:xfrm>
        </p:spPr>
        <p:txBody>
          <a:bodyPr>
            <a:normAutofit/>
          </a:bodyPr>
          <a:lstStyle/>
          <a:p>
            <a:pPr marL="0" indent="0" algn="just">
              <a:buNone/>
            </a:pPr>
            <a:r>
              <a:rPr lang="es-ES" sz="2800" b="1" dirty="0"/>
              <a:t>III. </a:t>
            </a:r>
            <a:r>
              <a:rPr lang="es-ES" sz="2800" b="1" dirty="0">
                <a:solidFill>
                  <a:srgbClr val="FF0000"/>
                </a:solidFill>
              </a:rPr>
              <a:t>Las personas físicas que tengan su casa habitación en las zonas afectadas por los sismos ocurridos en México los días 7 y 19 de septiembre de 2017, </a:t>
            </a:r>
            <a:r>
              <a:rPr lang="es-ES" sz="2800" b="1" dirty="0">
                <a:solidFill>
                  <a:srgbClr val="FFC000"/>
                </a:solidFill>
              </a:rPr>
              <a:t>que tributen en los términos del Título IV de la Ley del Impuesto sobre la Renta</a:t>
            </a:r>
            <a:r>
              <a:rPr lang="es-ES" sz="2800" dirty="0"/>
              <a:t>, </a:t>
            </a:r>
            <a:r>
              <a:rPr lang="es-ES" sz="2800" b="1" dirty="0">
                <a:solidFill>
                  <a:srgbClr val="FF0000"/>
                </a:solidFill>
              </a:rPr>
              <a:t>no considerarán como ingresos acumulables para efectos de dicha Ley</a:t>
            </a:r>
            <a:r>
              <a:rPr lang="es-ES" sz="2800" dirty="0"/>
              <a:t>, los ingresos por apoyos económicos o monetarios que reciban de personas morales o fideicomisos autorizados para recibir donativos deducibles del impuesto sobre la renta, siempre que dichos apoyos económicos o monetarios se destinen para la reconstrucción o reparación de su casa habitación.</a:t>
            </a:r>
            <a:endParaRPr lang="es-MX" sz="2800" dirty="0"/>
          </a:p>
          <a:p>
            <a:endParaRPr lang="es-MX" sz="2800" dirty="0"/>
          </a:p>
        </p:txBody>
      </p:sp>
      <p:pic>
        <p:nvPicPr>
          <p:cNvPr id="4" name="Imagen 3"/>
          <p:cNvPicPr>
            <a:picLocks noChangeAspect="1"/>
          </p:cNvPicPr>
          <p:nvPr/>
        </p:nvPicPr>
        <p:blipFill>
          <a:blip r:embed="rId2"/>
          <a:stretch>
            <a:fillRect/>
          </a:stretch>
        </p:blipFill>
        <p:spPr>
          <a:xfrm>
            <a:off x="6053959" y="5316440"/>
            <a:ext cx="5298364" cy="1541559"/>
          </a:xfrm>
          <a:prstGeom prst="rect">
            <a:avLst/>
          </a:prstGeom>
        </p:spPr>
      </p:pic>
      <p:sp>
        <p:nvSpPr>
          <p:cNvPr id="5" name="4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36</a:t>
            </a:fld>
            <a:endParaRPr lang="es-ES" altLang="es-MX"/>
          </a:p>
        </p:txBody>
      </p:sp>
    </p:spTree>
    <p:extLst>
      <p:ext uri="{BB962C8B-B14F-4D97-AF65-F5344CB8AC3E}">
        <p14:creationId xmlns:p14="http://schemas.microsoft.com/office/powerpoint/2010/main" val="3097752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ARTÍCULO 25 LIF</a:t>
            </a:r>
            <a:endParaRPr lang="es-MX" dirty="0"/>
          </a:p>
        </p:txBody>
      </p:sp>
      <p:sp>
        <p:nvSpPr>
          <p:cNvPr id="3" name="Marcador de contenido 2"/>
          <p:cNvSpPr>
            <a:spLocks noGrp="1"/>
          </p:cNvSpPr>
          <p:nvPr>
            <p:ph idx="1"/>
          </p:nvPr>
        </p:nvSpPr>
        <p:spPr/>
        <p:txBody>
          <a:bodyPr>
            <a:normAutofit fontScale="92500" lnSpcReduction="10000"/>
          </a:bodyPr>
          <a:lstStyle/>
          <a:p>
            <a:pPr marL="0" indent="0" algn="just">
              <a:buNone/>
            </a:pPr>
            <a:r>
              <a:rPr lang="es-ES" b="1" dirty="0"/>
              <a:t>V. </a:t>
            </a:r>
            <a:r>
              <a:rPr lang="es-ES" dirty="0"/>
              <a:t>El estímulo fiscal previsto en el artículo 189 de la Ley del Impuesto sobre la Renta no podrá aplicarse en forma conjunta con otros tratamientos fiscales que otorguen beneficios o estímulos fiscales.</a:t>
            </a:r>
          </a:p>
          <a:p>
            <a:pPr marL="0" indent="0" algn="just">
              <a:buNone/>
            </a:pPr>
            <a:endParaRPr lang="es-MX" dirty="0"/>
          </a:p>
          <a:p>
            <a:pPr marL="0" indent="0" algn="just">
              <a:buNone/>
            </a:pPr>
            <a:r>
              <a:rPr lang="es-ES" b="1" dirty="0"/>
              <a:t>VI. </a:t>
            </a:r>
            <a:r>
              <a:rPr lang="es-ES" b="1" dirty="0">
                <a:solidFill>
                  <a:srgbClr val="C00000"/>
                </a:solidFill>
              </a:rPr>
              <a:t>Para los efectos de lo dispuesto en los artículos 23, primer párrafo, del CFF y 6o., primer y segundo párrafos, de la LIVA, </a:t>
            </a:r>
            <a:r>
              <a:rPr lang="es-ES" b="1" dirty="0">
                <a:solidFill>
                  <a:srgbClr val="FFC000"/>
                </a:solidFill>
              </a:rPr>
              <a:t>en sustitución de las disposiciones aplicables en materia de compensación de cantidades a favor establecidas en dichos párrafos de los ordenamientos citados, se estará a lo siguiente: </a:t>
            </a:r>
            <a:r>
              <a:rPr lang="es-ES" dirty="0"/>
              <a:t> (ADIOS COMPENSACIÓN UNIVERSAL)</a:t>
            </a:r>
            <a:endParaRPr lang="es-MX" dirty="0"/>
          </a:p>
          <a:p>
            <a:endParaRPr lang="es-MX" dirty="0"/>
          </a:p>
        </p:txBody>
      </p:sp>
      <p:sp>
        <p:nvSpPr>
          <p:cNvPr id="4" name="3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37</a:t>
            </a:fld>
            <a:endParaRPr lang="es-ES" altLang="es-MX"/>
          </a:p>
        </p:txBody>
      </p:sp>
    </p:spTree>
    <p:extLst>
      <p:ext uri="{BB962C8B-B14F-4D97-AF65-F5344CB8AC3E}">
        <p14:creationId xmlns:p14="http://schemas.microsoft.com/office/powerpoint/2010/main" val="1077074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COMPENSACIÓN </a:t>
            </a:r>
          </a:p>
        </p:txBody>
      </p:sp>
      <p:sp>
        <p:nvSpPr>
          <p:cNvPr id="3" name="Marcador de contenido 2"/>
          <p:cNvSpPr>
            <a:spLocks noGrp="1"/>
          </p:cNvSpPr>
          <p:nvPr>
            <p:ph idx="1"/>
          </p:nvPr>
        </p:nvSpPr>
        <p:spPr>
          <a:xfrm>
            <a:off x="609521" y="1836691"/>
            <a:ext cx="10971372" cy="4525963"/>
          </a:xfrm>
        </p:spPr>
        <p:txBody>
          <a:bodyPr>
            <a:normAutofit fontScale="85000" lnSpcReduction="10000"/>
          </a:bodyPr>
          <a:lstStyle/>
          <a:p>
            <a:pPr marL="0" indent="0" algn="just">
              <a:buNone/>
            </a:pPr>
            <a:r>
              <a:rPr lang="es-ES" b="1" dirty="0"/>
              <a:t>a) </a:t>
            </a:r>
            <a:r>
              <a:rPr lang="es-ES" dirty="0"/>
              <a:t>Los contribuyentes obligados a pagar mediante declaración </a:t>
            </a:r>
            <a:r>
              <a:rPr lang="es-ES" b="1" u="sng" dirty="0">
                <a:solidFill>
                  <a:srgbClr val="C00000"/>
                </a:solidFill>
              </a:rPr>
              <a:t>únicamente</a:t>
            </a:r>
            <a:r>
              <a:rPr lang="es-ES" b="1" dirty="0">
                <a:solidFill>
                  <a:srgbClr val="C00000"/>
                </a:solidFill>
              </a:rPr>
              <a:t> podrán optar por compensar </a:t>
            </a:r>
            <a:r>
              <a:rPr lang="es-ES" dirty="0"/>
              <a:t>las cantidades que tengan a su favor contra las que estén obligadas a pagar por adeudo propio, </a:t>
            </a:r>
            <a:r>
              <a:rPr lang="es-ES" b="1" dirty="0">
                <a:solidFill>
                  <a:srgbClr val="FFC000"/>
                </a:solidFill>
              </a:rPr>
              <a:t>siempre que ambas deriven de un mismo impuesto</a:t>
            </a:r>
            <a:r>
              <a:rPr lang="es-ES" dirty="0"/>
              <a:t>, incluyendo sus accesorios.</a:t>
            </a:r>
          </a:p>
          <a:p>
            <a:pPr marL="0" indent="0" algn="just">
              <a:buNone/>
            </a:pPr>
            <a:r>
              <a:rPr lang="es-ES" b="1" dirty="0"/>
              <a:t>b) </a:t>
            </a:r>
            <a:r>
              <a:rPr lang="es-ES" dirty="0"/>
              <a:t>Tratándose del </a:t>
            </a:r>
            <a:r>
              <a:rPr lang="es-ES" b="1" u="sng" dirty="0">
                <a:solidFill>
                  <a:srgbClr val="C00000"/>
                </a:solidFill>
              </a:rPr>
              <a:t>IVA</a:t>
            </a:r>
            <a:r>
              <a:rPr lang="es-ES" dirty="0"/>
              <a:t>, cuando en la declaración de pago resulte saldo a favor, el contribuyente </a:t>
            </a:r>
            <a:r>
              <a:rPr lang="es-ES" b="1" u="sng" dirty="0">
                <a:solidFill>
                  <a:srgbClr val="C00000"/>
                </a:solidFill>
              </a:rPr>
              <a:t>únicamente</a:t>
            </a:r>
            <a:r>
              <a:rPr lang="es-ES" b="1" dirty="0">
                <a:solidFill>
                  <a:srgbClr val="C00000"/>
                </a:solidFill>
              </a:rPr>
              <a:t> podrá acreditarlo contra el impuesto a su cargo que le corresponda en los meses siguientes hasta agotarlo o solicitar su devolución</a:t>
            </a:r>
            <a:r>
              <a:rPr lang="es-ES" dirty="0"/>
              <a:t>. Cuando se solicite la devolución deberá ser sobre el total del saldo a favor. Los saldos cuya devolución se solicite no podrán acreditarse en declaraciones posteriores.</a:t>
            </a:r>
            <a:endParaRPr lang="es-MX" dirty="0"/>
          </a:p>
          <a:p>
            <a:endParaRPr lang="es-MX" dirty="0"/>
          </a:p>
        </p:txBody>
      </p:sp>
      <p:pic>
        <p:nvPicPr>
          <p:cNvPr id="4" name="Imagen 3"/>
          <p:cNvPicPr>
            <a:picLocks noChangeAspect="1"/>
          </p:cNvPicPr>
          <p:nvPr/>
        </p:nvPicPr>
        <p:blipFill>
          <a:blip r:embed="rId2"/>
          <a:stretch>
            <a:fillRect/>
          </a:stretch>
        </p:blipFill>
        <p:spPr>
          <a:xfrm>
            <a:off x="7205620" y="95063"/>
            <a:ext cx="4037320" cy="1730563"/>
          </a:xfrm>
          <a:prstGeom prst="rect">
            <a:avLst/>
          </a:prstGeom>
        </p:spPr>
      </p:pic>
      <p:sp>
        <p:nvSpPr>
          <p:cNvPr id="5" name="4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38</a:t>
            </a:fld>
            <a:endParaRPr lang="es-ES" altLang="es-MX"/>
          </a:p>
        </p:txBody>
      </p:sp>
    </p:spTree>
    <p:extLst>
      <p:ext uri="{BB962C8B-B14F-4D97-AF65-F5344CB8AC3E}">
        <p14:creationId xmlns:p14="http://schemas.microsoft.com/office/powerpoint/2010/main" val="957441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091" y="319859"/>
            <a:ext cx="10514231" cy="1325563"/>
          </a:xfrm>
        </p:spPr>
        <p:txBody>
          <a:bodyPr/>
          <a:lstStyle/>
          <a:p>
            <a:pPr algn="ctr"/>
            <a:r>
              <a:rPr lang="es-MX" dirty="0"/>
              <a:t>PRESUPUESTO DE GASTOS FISCALES</a:t>
            </a:r>
          </a:p>
        </p:txBody>
      </p:sp>
      <p:sp>
        <p:nvSpPr>
          <p:cNvPr id="3" name="Marcador de contenido 2"/>
          <p:cNvSpPr>
            <a:spLocks noGrp="1"/>
          </p:cNvSpPr>
          <p:nvPr>
            <p:ph idx="1"/>
          </p:nvPr>
        </p:nvSpPr>
        <p:spPr>
          <a:xfrm>
            <a:off x="838091" y="2127564"/>
            <a:ext cx="10514231" cy="4049399"/>
          </a:xfrm>
        </p:spPr>
        <p:txBody>
          <a:bodyPr/>
          <a:lstStyle/>
          <a:p>
            <a:pPr marL="0" indent="0" algn="just">
              <a:buNone/>
            </a:pPr>
            <a:r>
              <a:rPr lang="es-ES" b="1" dirty="0"/>
              <a:t>Artículo 31.</a:t>
            </a:r>
            <a:r>
              <a:rPr lang="es-ES" dirty="0"/>
              <a:t> La SHCP deberá publicar en su página de Internet y entregar a las comisiones de Hacienda y Crédito Público y de Presupuesto y Cuenta Pública de la Cámara de Diputados, así como al Centro de Estudios de las Finanzas Públicas de dicho órgano legislativo y a la Comisión de Hacienda y Crédito Público de la Cámara de Senadores lo siguiente:</a:t>
            </a:r>
            <a:endParaRPr lang="es-MX" dirty="0"/>
          </a:p>
          <a:p>
            <a:endParaRPr lang="es-MX" dirty="0"/>
          </a:p>
        </p:txBody>
      </p:sp>
      <p:sp>
        <p:nvSpPr>
          <p:cNvPr id="4" name="3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39</a:t>
            </a:fld>
            <a:endParaRPr lang="es-ES" altLang="es-MX"/>
          </a:p>
        </p:txBody>
      </p:sp>
    </p:spTree>
    <p:extLst>
      <p:ext uri="{BB962C8B-B14F-4D97-AF65-F5344CB8AC3E}">
        <p14:creationId xmlns:p14="http://schemas.microsoft.com/office/powerpoint/2010/main" val="2137002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 y="72428"/>
            <a:ext cx="12102907" cy="6785572"/>
          </a:xfrm>
          <a:prstGeom prst="rect">
            <a:avLst/>
          </a:prstGeom>
        </p:spPr>
      </p:pic>
      <p:sp>
        <p:nvSpPr>
          <p:cNvPr id="2" name="1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4</a:t>
            </a:fld>
            <a:endParaRPr lang="es-ES" altLang="es-MX"/>
          </a:p>
        </p:txBody>
      </p:sp>
    </p:spTree>
    <p:extLst>
      <p:ext uri="{BB962C8B-B14F-4D97-AF65-F5344CB8AC3E}">
        <p14:creationId xmlns:p14="http://schemas.microsoft.com/office/powerpoint/2010/main" val="3909533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PRESUPUESTO DE GASTOS FISCALES</a:t>
            </a:r>
          </a:p>
        </p:txBody>
      </p:sp>
      <p:sp>
        <p:nvSpPr>
          <p:cNvPr id="3" name="Marcador de contenido 2"/>
          <p:cNvSpPr>
            <a:spLocks noGrp="1"/>
          </p:cNvSpPr>
          <p:nvPr>
            <p:ph idx="1"/>
          </p:nvPr>
        </p:nvSpPr>
        <p:spPr/>
        <p:txBody>
          <a:bodyPr>
            <a:normAutofit fontScale="92500" lnSpcReduction="10000"/>
          </a:bodyPr>
          <a:lstStyle/>
          <a:p>
            <a:pPr marL="0" indent="0" algn="just">
              <a:buNone/>
            </a:pPr>
            <a:r>
              <a:rPr lang="es-ES" b="1" dirty="0"/>
              <a:t>A. </a:t>
            </a:r>
            <a:r>
              <a:rPr lang="es-ES" dirty="0"/>
              <a:t>El Presupuesto de Gastos Fiscales, a más tardar el 30 de junio de 2019, que comprenderá </a:t>
            </a:r>
            <a:r>
              <a:rPr lang="es-ES" b="1" dirty="0">
                <a:solidFill>
                  <a:srgbClr val="C00000"/>
                </a:solidFill>
              </a:rPr>
              <a:t>los montos que deja de recaudar el erario federal </a:t>
            </a:r>
            <a:r>
              <a:rPr lang="es-ES" b="1" dirty="0">
                <a:solidFill>
                  <a:srgbClr val="FFC000"/>
                </a:solidFill>
              </a:rPr>
              <a:t>por conceptos de tasas diferenciadas en los distintos impuestos, exenciones, subsidios y créditos fiscales, condonaciones, facilidades administrativas, estímulos fiscales, deducciones autorizadas, tratamientos y regímenes especiales establecidos en las distintas leyes que en materia tributaria aplican a nivel federal.</a:t>
            </a:r>
            <a:endParaRPr lang="es-MX" b="1" dirty="0">
              <a:solidFill>
                <a:srgbClr val="FFC000"/>
              </a:solidFill>
            </a:endParaRPr>
          </a:p>
          <a:p>
            <a:pPr algn="just"/>
            <a:endParaRPr lang="es-MX" dirty="0"/>
          </a:p>
          <a:p>
            <a:pPr marL="0" indent="0" algn="just">
              <a:buNone/>
            </a:pPr>
            <a:r>
              <a:rPr lang="es-ES" dirty="0"/>
              <a:t>El presupuesto a que se refiere el párrafo anterior deberá contener los montos referidos estimados para el ejercicio fiscal de 2020</a:t>
            </a:r>
            <a:endParaRPr lang="es-MX" dirty="0"/>
          </a:p>
        </p:txBody>
      </p:sp>
      <p:sp>
        <p:nvSpPr>
          <p:cNvPr id="4" name="3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40</a:t>
            </a:fld>
            <a:endParaRPr lang="es-ES" altLang="es-MX"/>
          </a:p>
        </p:txBody>
      </p:sp>
    </p:spTree>
    <p:extLst>
      <p:ext uri="{BB962C8B-B14F-4D97-AF65-F5344CB8AC3E}">
        <p14:creationId xmlns:p14="http://schemas.microsoft.com/office/powerpoint/2010/main" val="3672878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PRESUPUESTO DE GASTOS FISCALES</a:t>
            </a:r>
          </a:p>
        </p:txBody>
      </p:sp>
      <p:sp>
        <p:nvSpPr>
          <p:cNvPr id="3" name="Marcador de contenido 2"/>
          <p:cNvSpPr>
            <a:spLocks noGrp="1"/>
          </p:cNvSpPr>
          <p:nvPr>
            <p:ph idx="1"/>
          </p:nvPr>
        </p:nvSpPr>
        <p:spPr/>
        <p:txBody>
          <a:bodyPr>
            <a:normAutofit fontScale="92500" lnSpcReduction="20000"/>
          </a:bodyPr>
          <a:lstStyle/>
          <a:p>
            <a:pPr algn="just"/>
            <a:r>
              <a:rPr lang="es-MX" dirty="0"/>
              <a:t>En cumplimiento con el artículo 31 apartado A) de la LIF 2018, la SHCP publicó, el pasado 30 de junio, el Presupuesto de Gastos Fiscales (PGF) 2018. En este documento, se presenta </a:t>
            </a:r>
            <a:r>
              <a:rPr lang="es-MX" b="1" dirty="0">
                <a:solidFill>
                  <a:srgbClr val="FFC000"/>
                </a:solidFill>
              </a:rPr>
              <a:t>una estimación de los montos que se dejarán de recaudar durante 2018 y 2019 </a:t>
            </a:r>
            <a:r>
              <a:rPr lang="es-MX" dirty="0"/>
              <a:t>como consecuencia de diferentes tipos de tratamientos en diversos impuestos, como son: </a:t>
            </a:r>
            <a:r>
              <a:rPr lang="es-MX" b="1" dirty="0">
                <a:solidFill>
                  <a:srgbClr val="C00000"/>
                </a:solidFill>
              </a:rPr>
              <a:t>la aplicación de </a:t>
            </a:r>
            <a:r>
              <a:rPr lang="es-MX" b="1" u="sng" dirty="0">
                <a:solidFill>
                  <a:srgbClr val="C00000"/>
                </a:solidFill>
              </a:rPr>
              <a:t>tasas diferenciadas, exenciones, subsidios y créditos fiscales, condonaciones, facilidades administrativas, estímulos fiscales, deducciones autorizadas, tratamientos y regímenes especiales,</a:t>
            </a:r>
            <a:r>
              <a:rPr lang="es-MX" u="sng" dirty="0"/>
              <a:t> </a:t>
            </a:r>
            <a:r>
              <a:rPr lang="es-MX" dirty="0"/>
              <a:t>los cuales se establecen en las distintas leyes en materia tributaria que aplican a nivel federal. </a:t>
            </a:r>
          </a:p>
          <a:p>
            <a:endParaRPr lang="es-MX" dirty="0"/>
          </a:p>
        </p:txBody>
      </p:sp>
      <p:sp>
        <p:nvSpPr>
          <p:cNvPr id="4" name="3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41</a:t>
            </a:fld>
            <a:endParaRPr lang="es-ES" altLang="es-MX"/>
          </a:p>
        </p:txBody>
      </p:sp>
    </p:spTree>
    <p:extLst>
      <p:ext uri="{BB962C8B-B14F-4D97-AF65-F5344CB8AC3E}">
        <p14:creationId xmlns:p14="http://schemas.microsoft.com/office/powerpoint/2010/main" val="934711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latin typeface="Arial" panose="020B0604020202020204" pitchFamily="34" charset="0"/>
                <a:cs typeface="Arial" panose="020B0604020202020204" pitchFamily="34" charset="0"/>
              </a:rPr>
              <a:t>PRESUPUESTO DE GASTOS FISCALES</a:t>
            </a:r>
          </a:p>
        </p:txBody>
      </p:sp>
      <p:sp>
        <p:nvSpPr>
          <p:cNvPr id="3" name="Marcador de contenido 2"/>
          <p:cNvSpPr>
            <a:spLocks noGrp="1"/>
          </p:cNvSpPr>
          <p:nvPr>
            <p:ph idx="1"/>
          </p:nvPr>
        </p:nvSpPr>
        <p:spPr/>
        <p:txBody>
          <a:bodyPr>
            <a:normAutofit lnSpcReduction="10000"/>
          </a:bodyPr>
          <a:lstStyle/>
          <a:p>
            <a:pPr algn="just"/>
            <a:r>
              <a:rPr lang="es-MX" dirty="0"/>
              <a:t>El </a:t>
            </a:r>
            <a:r>
              <a:rPr lang="es-MX" b="1" dirty="0">
                <a:solidFill>
                  <a:srgbClr val="FF0000"/>
                </a:solidFill>
              </a:rPr>
              <a:t>concepto de gastos fiscales se define como aquel tratamiento de carácter impositivo que se desvía de la  estructura normal de los impuestos, que da lugar a un régimen de excepción y que implica una renuncia a la recaudación tributaria.</a:t>
            </a:r>
          </a:p>
          <a:p>
            <a:pPr marL="514350" lvl="0" indent="-514350" algn="just">
              <a:buFont typeface="+mj-lt"/>
              <a:buAutoNum type="arabicPeriod"/>
            </a:pPr>
            <a:r>
              <a:rPr lang="es-MX" dirty="0"/>
              <a:t>Impuesto sobre la renta empresarial (personas morales)</a:t>
            </a:r>
          </a:p>
          <a:p>
            <a:pPr marL="514350" lvl="0" indent="-514350" algn="just">
              <a:buFont typeface="+mj-lt"/>
              <a:buAutoNum type="arabicPeriod"/>
            </a:pPr>
            <a:r>
              <a:rPr lang="es-MX" dirty="0"/>
              <a:t>Impuesto sobre la renta a las personas físicas.</a:t>
            </a:r>
          </a:p>
          <a:p>
            <a:pPr marL="514350" lvl="0" indent="-514350" algn="just">
              <a:buFont typeface="+mj-lt"/>
              <a:buAutoNum type="arabicPeriod"/>
            </a:pPr>
            <a:r>
              <a:rPr lang="es-MX" dirty="0"/>
              <a:t>Impuestos al valor agregado.</a:t>
            </a:r>
          </a:p>
          <a:p>
            <a:pPr marL="514350" lvl="0" indent="-514350" algn="just">
              <a:buFont typeface="+mj-lt"/>
              <a:buAutoNum type="arabicPeriod"/>
            </a:pPr>
            <a:r>
              <a:rPr lang="es-MX" dirty="0"/>
              <a:t>Impuestos especiales.</a:t>
            </a:r>
          </a:p>
          <a:p>
            <a:endParaRPr lang="es-MX" dirty="0"/>
          </a:p>
        </p:txBody>
      </p:sp>
      <p:sp>
        <p:nvSpPr>
          <p:cNvPr id="4" name="3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42</a:t>
            </a:fld>
            <a:endParaRPr lang="es-ES" altLang="es-MX"/>
          </a:p>
        </p:txBody>
      </p:sp>
    </p:spTree>
    <p:extLst>
      <p:ext uri="{BB962C8B-B14F-4D97-AF65-F5344CB8AC3E}">
        <p14:creationId xmlns:p14="http://schemas.microsoft.com/office/powerpoint/2010/main" val="41702485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latin typeface="Arial" panose="020B0604020202020204" pitchFamily="34" charset="0"/>
                <a:cs typeface="Arial" panose="020B0604020202020204" pitchFamily="34" charset="0"/>
              </a:rPr>
              <a:t>PRESUPUESTO DE GASTOS FISCALES</a:t>
            </a:r>
            <a:endParaRPr lang="es-MX" dirty="0"/>
          </a:p>
        </p:txBody>
      </p:sp>
      <p:sp>
        <p:nvSpPr>
          <p:cNvPr id="3" name="Marcador de contenido 2"/>
          <p:cNvSpPr>
            <a:spLocks noGrp="1"/>
          </p:cNvSpPr>
          <p:nvPr>
            <p:ph idx="1"/>
          </p:nvPr>
        </p:nvSpPr>
        <p:spPr/>
        <p:txBody>
          <a:bodyPr>
            <a:normAutofit fontScale="70000" lnSpcReduction="20000"/>
          </a:bodyPr>
          <a:lstStyle/>
          <a:p>
            <a:pPr algn="just">
              <a:lnSpc>
                <a:spcPct val="150000"/>
              </a:lnSpc>
              <a:spcAft>
                <a:spcPts val="1000"/>
              </a:spcAft>
              <a:buFont typeface="Wingdings" panose="05000000000000000000" pitchFamily="2" charset="2"/>
              <a:buChar char="Ø"/>
            </a:pPr>
            <a:r>
              <a:rPr lang="es-MX" sz="3200" dirty="0">
                <a:latin typeface="Arial" panose="020B0604020202020204" pitchFamily="34" charset="0"/>
                <a:ea typeface="Times New Roman" panose="02020603050405020304" pitchFamily="18" charset="0"/>
                <a:cs typeface="Times New Roman" panose="02020603050405020304" pitchFamily="18" charset="0"/>
              </a:rPr>
              <a:t>Dichos beneficios fiscales se otorgan a través de los siguientes conceptos.</a:t>
            </a:r>
            <a:endParaRPr lang="es-MX" sz="3200" dirty="0">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50000"/>
              </a:lnSpc>
              <a:spcAft>
                <a:spcPts val="0"/>
              </a:spcAft>
              <a:buNone/>
            </a:pPr>
            <a:r>
              <a:rPr lang="es-MX" sz="3200" dirty="0">
                <a:latin typeface="Arial" panose="020B0604020202020204" pitchFamily="34" charset="0"/>
                <a:ea typeface="Times New Roman" panose="02020603050405020304" pitchFamily="18" charset="0"/>
                <a:cs typeface="Times New Roman" panose="02020603050405020304" pitchFamily="18" charset="0"/>
              </a:rPr>
              <a:t>		Tasas reducidas.</a:t>
            </a:r>
            <a:endParaRPr lang="es-MX" sz="3200" dirty="0">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50000"/>
              </a:lnSpc>
              <a:spcAft>
                <a:spcPts val="0"/>
              </a:spcAft>
              <a:buNone/>
            </a:pPr>
            <a:r>
              <a:rPr lang="es-MX" sz="3200" dirty="0">
                <a:latin typeface="Arial" panose="020B0604020202020204" pitchFamily="34" charset="0"/>
                <a:ea typeface="Times New Roman" panose="02020603050405020304" pitchFamily="18" charset="0"/>
                <a:cs typeface="Times New Roman" panose="02020603050405020304" pitchFamily="18" charset="0"/>
              </a:rPr>
              <a:t>		Exención de impuestos.</a:t>
            </a:r>
            <a:endParaRPr lang="es-MX" sz="3200" dirty="0">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50000"/>
              </a:lnSpc>
              <a:spcAft>
                <a:spcPts val="0"/>
              </a:spcAft>
              <a:buNone/>
            </a:pPr>
            <a:r>
              <a:rPr lang="es-MX" sz="3200" dirty="0">
                <a:latin typeface="Arial" panose="020B0604020202020204" pitchFamily="34" charset="0"/>
                <a:ea typeface="Times New Roman" panose="02020603050405020304" pitchFamily="18" charset="0"/>
                <a:cs typeface="Times New Roman" panose="02020603050405020304" pitchFamily="18" charset="0"/>
              </a:rPr>
              <a:t>		Subsidios.</a:t>
            </a:r>
            <a:endParaRPr lang="es-MX" sz="3200" dirty="0">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50000"/>
              </a:lnSpc>
              <a:spcAft>
                <a:spcPts val="0"/>
              </a:spcAft>
              <a:buNone/>
            </a:pPr>
            <a:r>
              <a:rPr lang="es-MX" sz="3200" dirty="0">
                <a:latin typeface="Arial" panose="020B0604020202020204" pitchFamily="34" charset="0"/>
                <a:ea typeface="Times New Roman" panose="02020603050405020304" pitchFamily="18" charset="0"/>
                <a:cs typeface="Times New Roman" panose="02020603050405020304" pitchFamily="18" charset="0"/>
              </a:rPr>
              <a:t>		Créditos fiscales.</a:t>
            </a:r>
            <a:endParaRPr lang="es-MX" sz="3200" dirty="0">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50000"/>
              </a:lnSpc>
              <a:spcAft>
                <a:spcPts val="0"/>
              </a:spcAft>
              <a:buNone/>
            </a:pPr>
            <a:r>
              <a:rPr lang="es-MX" sz="3200" dirty="0">
                <a:latin typeface="Arial" panose="020B0604020202020204" pitchFamily="34" charset="0"/>
                <a:ea typeface="Times New Roman" panose="02020603050405020304" pitchFamily="18" charset="0"/>
                <a:cs typeface="Times New Roman" panose="02020603050405020304" pitchFamily="18" charset="0"/>
              </a:rPr>
              <a:t>		Deducciones.</a:t>
            </a:r>
            <a:endParaRPr lang="es-MX" sz="3200" dirty="0">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50000"/>
              </a:lnSpc>
              <a:spcAft>
                <a:spcPts val="0"/>
              </a:spcAft>
              <a:buNone/>
            </a:pPr>
            <a:r>
              <a:rPr lang="es-MX" sz="3200" dirty="0">
                <a:latin typeface="Arial" panose="020B0604020202020204" pitchFamily="34" charset="0"/>
                <a:ea typeface="Times New Roman" panose="02020603050405020304" pitchFamily="18" charset="0"/>
                <a:cs typeface="Times New Roman" panose="02020603050405020304" pitchFamily="18" charset="0"/>
              </a:rPr>
              <a:t>		Facilidades administrativas.</a:t>
            </a:r>
            <a:endParaRPr lang="es-MX" sz="3200" dirty="0">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50000"/>
              </a:lnSpc>
              <a:spcAft>
                <a:spcPts val="1000"/>
              </a:spcAft>
              <a:buNone/>
            </a:pPr>
            <a:r>
              <a:rPr lang="es-MX" sz="3200" dirty="0">
                <a:latin typeface="Arial" panose="020B0604020202020204" pitchFamily="34" charset="0"/>
                <a:ea typeface="Times New Roman" panose="02020603050405020304" pitchFamily="18" charset="0"/>
                <a:cs typeface="Times New Roman" panose="02020603050405020304" pitchFamily="18" charset="0"/>
              </a:rPr>
              <a:t>		Regímenes especiales.</a:t>
            </a:r>
            <a:endParaRPr lang="es-MX" sz="3200" dirty="0">
              <a:latin typeface="Calibri" panose="020F0502020204030204" pitchFamily="34" charset="0"/>
              <a:ea typeface="Times New Roman" panose="02020603050405020304" pitchFamily="18" charset="0"/>
              <a:cs typeface="Times New Roman" panose="02020603050405020304" pitchFamily="18" charset="0"/>
            </a:endParaRPr>
          </a:p>
          <a:p>
            <a:endParaRPr lang="es-MX" dirty="0"/>
          </a:p>
        </p:txBody>
      </p:sp>
      <p:sp>
        <p:nvSpPr>
          <p:cNvPr id="4" name="Abrir llave 3"/>
          <p:cNvSpPr/>
          <p:nvPr/>
        </p:nvSpPr>
        <p:spPr>
          <a:xfrm>
            <a:off x="1383393" y="2184965"/>
            <a:ext cx="1764176" cy="3812146"/>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5" name="4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43</a:t>
            </a:fld>
            <a:endParaRPr lang="es-ES" altLang="es-MX"/>
          </a:p>
        </p:txBody>
      </p:sp>
    </p:spTree>
    <p:extLst>
      <p:ext uri="{BB962C8B-B14F-4D97-AF65-F5344CB8AC3E}">
        <p14:creationId xmlns:p14="http://schemas.microsoft.com/office/powerpoint/2010/main" val="3054030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3755" y="274638"/>
            <a:ext cx="10971372" cy="1143000"/>
          </a:xfrm>
        </p:spPr>
        <p:txBody>
          <a:bodyPr/>
          <a:lstStyle/>
          <a:p>
            <a:pPr algn="l"/>
            <a:r>
              <a:rPr lang="es-MX" dirty="0"/>
              <a:t>FONDO DE COMPENSACIÓN</a:t>
            </a:r>
          </a:p>
        </p:txBody>
      </p:sp>
      <p:sp>
        <p:nvSpPr>
          <p:cNvPr id="3" name="2 Marcador de contenido"/>
          <p:cNvSpPr>
            <a:spLocks noGrp="1"/>
          </p:cNvSpPr>
          <p:nvPr>
            <p:ph idx="1"/>
          </p:nvPr>
        </p:nvSpPr>
        <p:spPr>
          <a:xfrm>
            <a:off x="838091" y="1851383"/>
            <a:ext cx="10514231" cy="4351338"/>
          </a:xfrm>
        </p:spPr>
        <p:txBody>
          <a:bodyPr>
            <a:normAutofit lnSpcReduction="10000"/>
          </a:bodyPr>
          <a:lstStyle/>
          <a:p>
            <a:pPr algn="just">
              <a:buFont typeface="Wingdings" pitchFamily="2" charset="2"/>
              <a:buChar char="Ø"/>
            </a:pPr>
            <a:r>
              <a:rPr lang="es-MX" dirty="0">
                <a:latin typeface="Arial" pitchFamily="34" charset="0"/>
                <a:cs typeface="Arial" pitchFamily="34" charset="0"/>
              </a:rPr>
              <a:t>Régimen de Pequeños Contribuyentes.</a:t>
            </a:r>
          </a:p>
          <a:p>
            <a:pPr algn="just">
              <a:buFont typeface="Wingdings" pitchFamily="2" charset="2"/>
              <a:buChar char="Ø"/>
            </a:pPr>
            <a:endParaRPr lang="es-MX" dirty="0">
              <a:latin typeface="Arial" pitchFamily="34" charset="0"/>
              <a:cs typeface="Arial" pitchFamily="34" charset="0"/>
            </a:endParaRPr>
          </a:p>
          <a:p>
            <a:pPr algn="just">
              <a:buFont typeface="Wingdings" pitchFamily="2" charset="2"/>
              <a:buChar char="Ø"/>
            </a:pPr>
            <a:endParaRPr lang="es-MX" dirty="0">
              <a:latin typeface="Arial" pitchFamily="34" charset="0"/>
              <a:cs typeface="Arial" pitchFamily="34" charset="0"/>
            </a:endParaRPr>
          </a:p>
          <a:p>
            <a:pPr algn="just">
              <a:buFont typeface="Wingdings" pitchFamily="2" charset="2"/>
              <a:buChar char="Ø"/>
            </a:pPr>
            <a:r>
              <a:rPr lang="es-MX" dirty="0">
                <a:latin typeface="Arial" pitchFamily="34" charset="0"/>
                <a:cs typeface="Arial" pitchFamily="34" charset="0"/>
              </a:rPr>
              <a:t>Régimen Intermedio.</a:t>
            </a:r>
          </a:p>
          <a:p>
            <a:pPr algn="just">
              <a:buFont typeface="Wingdings" pitchFamily="2" charset="2"/>
              <a:buChar char="Ø"/>
            </a:pPr>
            <a:endParaRPr lang="es-MX" dirty="0">
              <a:latin typeface="Arial" pitchFamily="34" charset="0"/>
              <a:cs typeface="Arial" pitchFamily="34" charset="0"/>
            </a:endParaRPr>
          </a:p>
          <a:p>
            <a:pPr algn="just">
              <a:buFont typeface="Wingdings" pitchFamily="2" charset="2"/>
              <a:buChar char="Ø"/>
            </a:pPr>
            <a:endParaRPr lang="es-MX" dirty="0">
              <a:latin typeface="Arial" pitchFamily="34" charset="0"/>
              <a:cs typeface="Arial" pitchFamily="34" charset="0"/>
            </a:endParaRPr>
          </a:p>
          <a:p>
            <a:pPr algn="just">
              <a:buFont typeface="Wingdings" pitchFamily="2" charset="2"/>
              <a:buChar char="Ø"/>
            </a:pPr>
            <a:r>
              <a:rPr lang="es-MX" dirty="0">
                <a:latin typeface="Arial" pitchFamily="34" charset="0"/>
                <a:cs typeface="Arial" pitchFamily="34" charset="0"/>
              </a:rPr>
              <a:t>(Art. 4to transitorio LIF 2019), continua vigente para 2019</a:t>
            </a:r>
          </a:p>
        </p:txBody>
      </p:sp>
      <p:pic>
        <p:nvPicPr>
          <p:cNvPr id="4" name="Imagen 3"/>
          <p:cNvPicPr>
            <a:picLocks noChangeAspect="1"/>
          </p:cNvPicPr>
          <p:nvPr/>
        </p:nvPicPr>
        <p:blipFill>
          <a:blip r:embed="rId2"/>
          <a:stretch>
            <a:fillRect/>
          </a:stretch>
        </p:blipFill>
        <p:spPr>
          <a:xfrm>
            <a:off x="8422759" y="437211"/>
            <a:ext cx="3767654" cy="1960853"/>
          </a:xfrm>
          <a:prstGeom prst="rect">
            <a:avLst/>
          </a:prstGeom>
        </p:spPr>
      </p:pic>
      <p:pic>
        <p:nvPicPr>
          <p:cNvPr id="5" name="Imagen 4"/>
          <p:cNvPicPr>
            <a:picLocks noChangeAspect="1"/>
          </p:cNvPicPr>
          <p:nvPr/>
        </p:nvPicPr>
        <p:blipFill>
          <a:blip r:embed="rId3"/>
          <a:stretch>
            <a:fillRect/>
          </a:stretch>
        </p:blipFill>
        <p:spPr>
          <a:xfrm>
            <a:off x="5335852" y="2984433"/>
            <a:ext cx="4221573" cy="1845144"/>
          </a:xfrm>
          <a:prstGeom prst="rect">
            <a:avLst/>
          </a:prstGeom>
        </p:spPr>
      </p:pic>
      <p:sp>
        <p:nvSpPr>
          <p:cNvPr id="6" name="5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44</a:t>
            </a:fld>
            <a:endParaRPr lang="es-ES" altLang="es-MX"/>
          </a:p>
        </p:txBody>
      </p:sp>
    </p:spTree>
    <p:extLst>
      <p:ext uri="{BB962C8B-B14F-4D97-AF65-F5344CB8AC3E}">
        <p14:creationId xmlns:p14="http://schemas.microsoft.com/office/powerpoint/2010/main" val="9342613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143591" y="4363615"/>
            <a:ext cx="4889721" cy="2494385"/>
          </a:xfrm>
          <a:prstGeom prst="rect">
            <a:avLst/>
          </a:prstGeom>
        </p:spPr>
      </p:pic>
      <p:sp>
        <p:nvSpPr>
          <p:cNvPr id="2" name="Título 1"/>
          <p:cNvSpPr>
            <a:spLocks noGrp="1"/>
          </p:cNvSpPr>
          <p:nvPr>
            <p:ph type="title"/>
          </p:nvPr>
        </p:nvSpPr>
        <p:spPr>
          <a:xfrm>
            <a:off x="838091" y="90536"/>
            <a:ext cx="10514231" cy="552261"/>
          </a:xfrm>
        </p:spPr>
        <p:txBody>
          <a:bodyPr>
            <a:normAutofit fontScale="90000"/>
          </a:bodyPr>
          <a:lstStyle/>
          <a:p>
            <a:pPr algn="ctr"/>
            <a:r>
              <a:rPr lang="es-MX" dirty="0"/>
              <a:t>LFPIORPI</a:t>
            </a:r>
          </a:p>
        </p:txBody>
      </p:sp>
      <p:sp>
        <p:nvSpPr>
          <p:cNvPr id="3" name="Marcador de contenido 2"/>
          <p:cNvSpPr>
            <a:spLocks noGrp="1"/>
          </p:cNvSpPr>
          <p:nvPr>
            <p:ph idx="1"/>
          </p:nvPr>
        </p:nvSpPr>
        <p:spPr>
          <a:xfrm>
            <a:off x="838091" y="814813"/>
            <a:ext cx="10514231" cy="5362151"/>
          </a:xfrm>
        </p:spPr>
        <p:txBody>
          <a:bodyPr>
            <a:normAutofit/>
          </a:bodyPr>
          <a:lstStyle/>
          <a:p>
            <a:pPr algn="just"/>
            <a:r>
              <a:rPr lang="es-ES" sz="2800" b="1" dirty="0"/>
              <a:t>Décimo Cuarto.</a:t>
            </a:r>
            <a:r>
              <a:rPr lang="es-ES" sz="2800" dirty="0"/>
              <a:t> Para efectos de dar debido cumplimiento a las obligaciones previstas en los artículos 17 y 18 de la </a:t>
            </a:r>
            <a:r>
              <a:rPr lang="es-ES" sz="2800" b="1" dirty="0">
                <a:solidFill>
                  <a:srgbClr val="C00000"/>
                </a:solidFill>
              </a:rPr>
              <a:t>Ley Federal para la Prevención e Identificación de Operaciones con Recursos de Procedencia Ilícita</a:t>
            </a:r>
            <a:r>
              <a:rPr lang="es-ES" sz="2800" dirty="0"/>
              <a:t>, los sujetos obligados que no se encuentren al corriente en el cumplimiento de dichas obligaciones por el periodo del 1 de julio de 2013 al 31 de diciembre de 2018, </a:t>
            </a:r>
            <a:r>
              <a:rPr lang="es-ES" sz="2800" b="1" dirty="0">
                <a:solidFill>
                  <a:srgbClr val="FFC000"/>
                </a:solidFill>
              </a:rPr>
              <a:t>podrán implementar programas de auto regularización,</a:t>
            </a:r>
            <a:r>
              <a:rPr lang="es-ES" sz="2800" dirty="0"/>
              <a:t> previa autorización del SAT, siempre que se encuentren al corriente en el cumplimiento de sus obligaciones de 2019.</a:t>
            </a:r>
            <a:endParaRPr lang="es-MX" sz="2800" dirty="0"/>
          </a:p>
          <a:p>
            <a:endParaRPr lang="es-MX" sz="2800" dirty="0"/>
          </a:p>
        </p:txBody>
      </p:sp>
      <p:sp>
        <p:nvSpPr>
          <p:cNvPr id="5" name="4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45</a:t>
            </a:fld>
            <a:endParaRPr lang="es-ES" altLang="es-MX"/>
          </a:p>
        </p:txBody>
      </p:sp>
    </p:spTree>
    <p:extLst>
      <p:ext uri="{BB962C8B-B14F-4D97-AF65-F5344CB8AC3E}">
        <p14:creationId xmlns:p14="http://schemas.microsoft.com/office/powerpoint/2010/main" val="2643390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LFPIORPI</a:t>
            </a:r>
          </a:p>
        </p:txBody>
      </p:sp>
      <p:sp>
        <p:nvSpPr>
          <p:cNvPr id="3" name="Marcador de contenido 2"/>
          <p:cNvSpPr>
            <a:spLocks noGrp="1"/>
          </p:cNvSpPr>
          <p:nvPr>
            <p:ph idx="1"/>
          </p:nvPr>
        </p:nvSpPr>
        <p:spPr/>
        <p:txBody>
          <a:bodyPr>
            <a:normAutofit fontScale="77500" lnSpcReduction="20000"/>
          </a:bodyPr>
          <a:lstStyle/>
          <a:p>
            <a:pPr algn="just"/>
            <a:r>
              <a:rPr lang="es-ES" b="1" dirty="0">
                <a:solidFill>
                  <a:srgbClr val="C00000"/>
                </a:solidFill>
              </a:rPr>
              <a:t>No procederá la imposición de sanciones</a:t>
            </a:r>
            <a:r>
              <a:rPr lang="es-ES" dirty="0"/>
              <a:t> respecto del periodo de incumplimiento que ampare el programa de auto regularización. El SAT podrá condonar las multas que se hayan fijado en términos de la Ley Federal para la Prevención e Identificación de Operaciones con Recursos de Procedencia Ilícita durante el periodo de incumplimiento que ampare el programa de auto regularización. La vigencia del programa de auto regularización interrumpe el plazo de prescripción para la imposición de las sanciones correspondientes.</a:t>
            </a:r>
            <a:endParaRPr lang="es-MX" dirty="0"/>
          </a:p>
          <a:p>
            <a:pPr marL="0" indent="0" algn="just">
              <a:buNone/>
            </a:pPr>
            <a:endParaRPr lang="es-MX" dirty="0"/>
          </a:p>
          <a:p>
            <a:pPr algn="just"/>
            <a:r>
              <a:rPr lang="es-ES" dirty="0"/>
              <a:t>En términos del artículo 6, fracción VII de la Ley Federal para la Prevención e Identificación de Operaciones con Recursos de Procedencia Ilícita, el Servicio de Administración Tributaria </a:t>
            </a:r>
            <a:r>
              <a:rPr lang="es-ES" b="1" dirty="0">
                <a:solidFill>
                  <a:srgbClr val="C00000"/>
                </a:solidFill>
              </a:rPr>
              <a:t>deberá emitir y publicar en el DOF las reglas de carácter general </a:t>
            </a:r>
            <a:r>
              <a:rPr lang="es-ES" dirty="0"/>
              <a:t>que regulen la aplicación de los programas de auto regularización, en </a:t>
            </a:r>
            <a:r>
              <a:rPr lang="es-ES" b="1" dirty="0">
                <a:solidFill>
                  <a:srgbClr val="C00000"/>
                </a:solidFill>
              </a:rPr>
              <a:t>un plazo máximo de 60 días contados a partir de la entrada en vigor de la presente Ley.</a:t>
            </a:r>
            <a:endParaRPr lang="es-MX" b="1" dirty="0">
              <a:solidFill>
                <a:srgbClr val="C00000"/>
              </a:solidFill>
            </a:endParaRPr>
          </a:p>
        </p:txBody>
      </p:sp>
      <p:sp>
        <p:nvSpPr>
          <p:cNvPr id="4" name="3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46</a:t>
            </a:fld>
            <a:endParaRPr lang="es-ES" altLang="es-MX"/>
          </a:p>
        </p:txBody>
      </p:sp>
    </p:spTree>
    <p:extLst>
      <p:ext uri="{BB962C8B-B14F-4D97-AF65-F5344CB8AC3E}">
        <p14:creationId xmlns:p14="http://schemas.microsoft.com/office/powerpoint/2010/main" val="185654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616879783"/>
              </p:ext>
            </p:extLst>
          </p:nvPr>
        </p:nvGraphicFramePr>
        <p:xfrm>
          <a:off x="233235" y="197132"/>
          <a:ext cx="8265847" cy="6031720"/>
        </p:xfrm>
        <a:graphic>
          <a:graphicData uri="http://schemas.openxmlformats.org/drawingml/2006/table">
            <a:tbl>
              <a:tblPr/>
              <a:tblGrid>
                <a:gridCol w="5864108">
                  <a:extLst>
                    <a:ext uri="{9D8B030D-6E8A-4147-A177-3AD203B41FA5}">
                      <a16:colId xmlns:a16="http://schemas.microsoft.com/office/drawing/2014/main" val="20000"/>
                    </a:ext>
                  </a:extLst>
                </a:gridCol>
                <a:gridCol w="420519">
                  <a:extLst>
                    <a:ext uri="{9D8B030D-6E8A-4147-A177-3AD203B41FA5}">
                      <a16:colId xmlns:a16="http://schemas.microsoft.com/office/drawing/2014/main" val="20001"/>
                    </a:ext>
                  </a:extLst>
                </a:gridCol>
                <a:gridCol w="420519">
                  <a:extLst>
                    <a:ext uri="{9D8B030D-6E8A-4147-A177-3AD203B41FA5}">
                      <a16:colId xmlns:a16="http://schemas.microsoft.com/office/drawing/2014/main" val="20002"/>
                    </a:ext>
                  </a:extLst>
                </a:gridCol>
                <a:gridCol w="420519">
                  <a:extLst>
                    <a:ext uri="{9D8B030D-6E8A-4147-A177-3AD203B41FA5}">
                      <a16:colId xmlns:a16="http://schemas.microsoft.com/office/drawing/2014/main" val="20003"/>
                    </a:ext>
                  </a:extLst>
                </a:gridCol>
                <a:gridCol w="1140182">
                  <a:extLst>
                    <a:ext uri="{9D8B030D-6E8A-4147-A177-3AD203B41FA5}">
                      <a16:colId xmlns:a16="http://schemas.microsoft.com/office/drawing/2014/main" val="20004"/>
                    </a:ext>
                  </a:extLst>
                </a:gridCol>
              </a:tblGrid>
              <a:tr h="0">
                <a:tc>
                  <a:txBody>
                    <a:bodyPr/>
                    <a:lstStyle/>
                    <a:p>
                      <a:endParaRPr lang="es-MX" sz="200" dirty="0"/>
                    </a:p>
                  </a:txBody>
                  <a:tcPr marL="5970" marR="5970" marT="5971" marB="5971" anchor="ctr">
                    <a:lnL>
                      <a:noFill/>
                    </a:lnL>
                    <a:lnR>
                      <a:noFill/>
                    </a:lnR>
                    <a:lnT>
                      <a:noFill/>
                    </a:lnT>
                    <a:lnB>
                      <a:noFill/>
                    </a:lnB>
                  </a:tcPr>
                </a:tc>
                <a:tc>
                  <a:txBody>
                    <a:bodyPr/>
                    <a:lstStyle/>
                    <a:p>
                      <a:endParaRPr lang="es-MX" sz="200"/>
                    </a:p>
                  </a:txBody>
                  <a:tcPr marL="8597" marR="8597" marT="4299" marB="4299">
                    <a:lnL>
                      <a:noFill/>
                    </a:lnL>
                  </a:tcPr>
                </a:tc>
                <a:tc>
                  <a:txBody>
                    <a:bodyPr/>
                    <a:lstStyle/>
                    <a:p>
                      <a:endParaRPr lang="es-MX" sz="200"/>
                    </a:p>
                  </a:txBody>
                  <a:tcPr marL="8597" marR="8597" marT="4299" marB="4299"/>
                </a:tc>
                <a:tc>
                  <a:txBody>
                    <a:bodyPr/>
                    <a:lstStyle/>
                    <a:p>
                      <a:endParaRPr lang="es-MX" sz="200"/>
                    </a:p>
                  </a:txBody>
                  <a:tcPr marL="8597" marR="8597" marT="4299" marB="4299"/>
                </a:tc>
                <a:tc>
                  <a:txBody>
                    <a:bodyPr/>
                    <a:lstStyle/>
                    <a:p>
                      <a:endParaRPr lang="es-MX" sz="200"/>
                    </a:p>
                  </a:txBody>
                  <a:tcPr marL="8597" marR="8597" marT="4299" marB="4299"/>
                </a:tc>
                <a:extLst>
                  <a:ext uri="{0D108BD9-81ED-4DB2-BD59-A6C34878D82A}">
                    <a16:rowId xmlns:a16="http://schemas.microsoft.com/office/drawing/2014/main" val="10000"/>
                  </a:ext>
                </a:extLst>
              </a:tr>
              <a:tr h="109037">
                <a:tc>
                  <a:txBody>
                    <a:bodyPr/>
                    <a:lstStyle/>
                    <a:p>
                      <a:pPr algn="ctr"/>
                      <a:r>
                        <a:rPr lang="es-MX" sz="800" b="1" dirty="0">
                          <a:solidFill>
                            <a:srgbClr val="333333"/>
                          </a:solidFill>
                          <a:effectLst/>
                          <a:latin typeface="Lato"/>
                        </a:rPr>
                        <a:t>Infracciones</a:t>
                      </a:r>
                    </a:p>
                  </a:txBody>
                  <a:tcPr marL="2985" marR="2985" marT="2985" marB="2985" anchor="ctr">
                    <a:lnL>
                      <a:noFill/>
                    </a:lnL>
                    <a:lnR>
                      <a:noFill/>
                    </a:lnR>
                    <a:lnT>
                      <a:noFill/>
                    </a:lnT>
                    <a:lnB>
                      <a:noFill/>
                    </a:lnB>
                    <a:solidFill>
                      <a:srgbClr val="BFE1EB"/>
                    </a:solidFill>
                  </a:tcPr>
                </a:tc>
                <a:tc>
                  <a:txBody>
                    <a:bodyPr/>
                    <a:lstStyle/>
                    <a:p>
                      <a:pPr algn="ctr"/>
                      <a:r>
                        <a:rPr lang="es-MX" sz="800" b="1" dirty="0">
                          <a:solidFill>
                            <a:srgbClr val="333333"/>
                          </a:solidFill>
                          <a:effectLst/>
                          <a:latin typeface="Lato"/>
                        </a:rPr>
                        <a:t>Multa mínima en UMA</a:t>
                      </a:r>
                    </a:p>
                  </a:txBody>
                  <a:tcPr marL="2985" marR="2985" marT="2985" marB="2985" anchor="ctr">
                    <a:lnL>
                      <a:noFill/>
                    </a:lnL>
                    <a:lnR>
                      <a:noFill/>
                    </a:lnR>
                    <a:lnB>
                      <a:noFill/>
                    </a:lnB>
                    <a:solidFill>
                      <a:srgbClr val="BFE1EB"/>
                    </a:solidFill>
                  </a:tcPr>
                </a:tc>
                <a:tc>
                  <a:txBody>
                    <a:bodyPr/>
                    <a:lstStyle/>
                    <a:p>
                      <a:pPr algn="ctr"/>
                      <a:r>
                        <a:rPr lang="es-MX" sz="800" b="1" dirty="0">
                          <a:solidFill>
                            <a:srgbClr val="333333"/>
                          </a:solidFill>
                          <a:effectLst/>
                          <a:latin typeface="Lato"/>
                        </a:rPr>
                        <a:t>Multa máxima en UMA</a:t>
                      </a:r>
                    </a:p>
                  </a:txBody>
                  <a:tcPr marL="2985" marR="2985" marT="2985" marB="2985" anchor="ctr">
                    <a:lnL>
                      <a:noFill/>
                    </a:lnL>
                    <a:lnR>
                      <a:noFill/>
                    </a:lnR>
                    <a:lnB>
                      <a:noFill/>
                    </a:lnB>
                    <a:solidFill>
                      <a:srgbClr val="BFE1EB"/>
                    </a:solidFill>
                  </a:tcPr>
                </a:tc>
                <a:tc>
                  <a:txBody>
                    <a:bodyPr/>
                    <a:lstStyle/>
                    <a:p>
                      <a:pPr algn="ctr"/>
                      <a:r>
                        <a:rPr lang="es-MX" sz="800" b="1" dirty="0">
                          <a:solidFill>
                            <a:srgbClr val="333333"/>
                          </a:solidFill>
                          <a:effectLst/>
                          <a:latin typeface="Lato"/>
                        </a:rPr>
                        <a:t>Multa mínima</a:t>
                      </a:r>
                    </a:p>
                  </a:txBody>
                  <a:tcPr marL="2985" marR="2985" marT="2985" marB="2985" anchor="ctr">
                    <a:lnL>
                      <a:noFill/>
                    </a:lnL>
                    <a:lnR>
                      <a:noFill/>
                    </a:lnR>
                    <a:lnB>
                      <a:noFill/>
                    </a:lnB>
                    <a:solidFill>
                      <a:srgbClr val="BFE1EB"/>
                    </a:solidFill>
                  </a:tcPr>
                </a:tc>
                <a:tc>
                  <a:txBody>
                    <a:bodyPr/>
                    <a:lstStyle/>
                    <a:p>
                      <a:pPr algn="ctr"/>
                      <a:r>
                        <a:rPr lang="es-MX" sz="800" b="1" dirty="0">
                          <a:solidFill>
                            <a:srgbClr val="333333"/>
                          </a:solidFill>
                          <a:effectLst/>
                          <a:latin typeface="Lato"/>
                        </a:rPr>
                        <a:t>Multa máxima</a:t>
                      </a:r>
                    </a:p>
                  </a:txBody>
                  <a:tcPr marL="2985" marR="2985" marT="2985" marB="2985" anchor="ctr">
                    <a:lnL>
                      <a:noFill/>
                    </a:lnL>
                    <a:lnR>
                      <a:noFill/>
                    </a:lnR>
                    <a:lnB>
                      <a:noFill/>
                    </a:lnB>
                    <a:solidFill>
                      <a:srgbClr val="BFE1EB"/>
                    </a:solidFill>
                  </a:tcPr>
                </a:tc>
                <a:extLst>
                  <a:ext uri="{0D108BD9-81ED-4DB2-BD59-A6C34878D82A}">
                    <a16:rowId xmlns:a16="http://schemas.microsoft.com/office/drawing/2014/main" val="10001"/>
                  </a:ext>
                </a:extLst>
              </a:tr>
              <a:tr h="368430">
                <a:tc gridSpan="5">
                  <a:txBody>
                    <a:bodyPr/>
                    <a:lstStyle/>
                    <a:p>
                      <a:pPr algn="l"/>
                      <a:r>
                        <a:rPr lang="es-MX" sz="1400" b="1" dirty="0">
                          <a:solidFill>
                            <a:srgbClr val="333333"/>
                          </a:solidFill>
                          <a:effectLst/>
                          <a:latin typeface="Lato"/>
                        </a:rPr>
                        <a:t>Sanciones administrativas</a:t>
                      </a:r>
                      <a:endParaRPr lang="es-MX" sz="1400" dirty="0">
                        <a:solidFill>
                          <a:srgbClr val="333333"/>
                        </a:solidFill>
                        <a:effectLst/>
                        <a:latin typeface="Lato"/>
                      </a:endParaRPr>
                    </a:p>
                  </a:txBody>
                  <a:tcPr marL="2985" marR="2985" marT="2985" marB="2985" anchor="ctr">
                    <a:lnL>
                      <a:noFill/>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408491">
                <a:tc>
                  <a:txBody>
                    <a:bodyPr/>
                    <a:lstStyle/>
                    <a:p>
                      <a:pPr algn="l"/>
                      <a:r>
                        <a:rPr lang="es-MX" sz="800" dirty="0">
                          <a:solidFill>
                            <a:srgbClr val="333333"/>
                          </a:solidFill>
                          <a:effectLst/>
                          <a:latin typeface="Lato"/>
                        </a:rPr>
                        <a:t>No cumplir con los requerimientos que les formule la Secretaría</a:t>
                      </a:r>
                    </a:p>
                  </a:txBody>
                  <a:tcPr marL="2985" marR="2985" marT="2985" marB="2985" anchor="ctr">
                    <a:lnL>
                      <a:noFill/>
                    </a:lnL>
                    <a:lnR>
                      <a:noFill/>
                    </a:lnR>
                    <a:lnT>
                      <a:noFill/>
                    </a:lnT>
                    <a:lnB>
                      <a:noFill/>
                    </a:lnB>
                    <a:solidFill>
                      <a:srgbClr val="ECF0F6"/>
                    </a:solidFill>
                  </a:tcPr>
                </a:tc>
                <a:tc>
                  <a:txBody>
                    <a:bodyPr/>
                    <a:lstStyle/>
                    <a:p>
                      <a:pPr algn="ctr"/>
                      <a:r>
                        <a:rPr lang="es-MX" sz="800">
                          <a:solidFill>
                            <a:srgbClr val="333333"/>
                          </a:solidFill>
                          <a:effectLst/>
                          <a:latin typeface="Lato"/>
                        </a:rPr>
                        <a:t>200</a:t>
                      </a:r>
                    </a:p>
                  </a:txBody>
                  <a:tcPr marL="2985" marR="2985" marT="2985" marB="2985" anchor="ctr">
                    <a:lnL>
                      <a:noFill/>
                    </a:lnL>
                    <a:lnR>
                      <a:noFill/>
                    </a:lnR>
                    <a:lnT>
                      <a:noFill/>
                    </a:lnT>
                    <a:lnB>
                      <a:noFill/>
                    </a:lnB>
                    <a:solidFill>
                      <a:srgbClr val="ECF0F6"/>
                    </a:solidFill>
                  </a:tcPr>
                </a:tc>
                <a:tc>
                  <a:txBody>
                    <a:bodyPr/>
                    <a:lstStyle/>
                    <a:p>
                      <a:pPr algn="ctr"/>
                      <a:r>
                        <a:rPr lang="es-MX" sz="800" dirty="0">
                          <a:solidFill>
                            <a:srgbClr val="333333"/>
                          </a:solidFill>
                          <a:effectLst/>
                          <a:latin typeface="Lato"/>
                        </a:rPr>
                        <a:t>2000</a:t>
                      </a:r>
                    </a:p>
                  </a:txBody>
                  <a:tcPr marL="2985" marR="2985" marT="2985" marB="2985" anchor="ctr">
                    <a:lnL>
                      <a:noFill/>
                    </a:lnL>
                    <a:lnR>
                      <a:noFill/>
                    </a:lnR>
                    <a:lnT>
                      <a:noFill/>
                    </a:lnT>
                    <a:lnB>
                      <a:noFill/>
                    </a:lnB>
                    <a:solidFill>
                      <a:srgbClr val="ECF0F6"/>
                    </a:solidFill>
                  </a:tcPr>
                </a:tc>
                <a:tc>
                  <a:txBody>
                    <a:bodyPr/>
                    <a:lstStyle/>
                    <a:p>
                      <a:pPr algn="ctr"/>
                      <a:r>
                        <a:rPr lang="es-MX" sz="800" dirty="0">
                          <a:solidFill>
                            <a:srgbClr val="333333"/>
                          </a:solidFill>
                          <a:effectLst/>
                          <a:latin typeface="Lato"/>
                        </a:rPr>
                        <a:t>$16,120.</a:t>
                      </a:r>
                    </a:p>
                  </a:txBody>
                  <a:tcPr marL="2985" marR="2985" marT="2985" marB="2985" anchor="ctr">
                    <a:lnL>
                      <a:noFill/>
                    </a:lnL>
                    <a:lnR>
                      <a:noFill/>
                    </a:lnR>
                    <a:lnT>
                      <a:noFill/>
                    </a:lnT>
                    <a:lnB>
                      <a:noFill/>
                    </a:lnB>
                    <a:solidFill>
                      <a:srgbClr val="ECF0F6"/>
                    </a:solidFill>
                  </a:tcPr>
                </a:tc>
                <a:tc>
                  <a:txBody>
                    <a:bodyPr/>
                    <a:lstStyle/>
                    <a:p>
                      <a:pPr algn="ctr"/>
                      <a:r>
                        <a:rPr lang="es-MX" sz="800" dirty="0">
                          <a:solidFill>
                            <a:srgbClr val="333333"/>
                          </a:solidFill>
                          <a:effectLst/>
                          <a:latin typeface="Lato"/>
                        </a:rPr>
                        <a:t>$161,200.00</a:t>
                      </a:r>
                    </a:p>
                  </a:txBody>
                  <a:tcPr marL="2985" marR="2985" marT="2985" marB="2985" anchor="ctr">
                    <a:lnL>
                      <a:noFill/>
                    </a:lnL>
                    <a:lnR>
                      <a:noFill/>
                    </a:lnR>
                    <a:lnT>
                      <a:noFill/>
                    </a:lnT>
                    <a:lnB>
                      <a:noFill/>
                    </a:lnB>
                    <a:solidFill>
                      <a:srgbClr val="ECF0F6"/>
                    </a:solidFill>
                  </a:tcPr>
                </a:tc>
                <a:extLst>
                  <a:ext uri="{0D108BD9-81ED-4DB2-BD59-A6C34878D82A}">
                    <a16:rowId xmlns:a16="http://schemas.microsoft.com/office/drawing/2014/main" val="10003"/>
                  </a:ext>
                </a:extLst>
              </a:tr>
              <a:tr h="330268">
                <a:tc>
                  <a:txBody>
                    <a:bodyPr/>
                    <a:lstStyle/>
                    <a:p>
                      <a:pPr algn="l"/>
                      <a:r>
                        <a:rPr lang="es-MX" sz="800" dirty="0">
                          <a:solidFill>
                            <a:srgbClr val="333333"/>
                          </a:solidFill>
                          <a:effectLst/>
                          <a:latin typeface="Lato"/>
                        </a:rPr>
                        <a:t>Incumplir cualquier obligación de la Ley</a:t>
                      </a:r>
                    </a:p>
                  </a:txBody>
                  <a:tcPr marL="2985" marR="2985" marT="2985" marB="2985" anchor="ctr">
                    <a:lnL>
                      <a:noFill/>
                    </a:lnL>
                    <a:lnR>
                      <a:noFill/>
                    </a:lnR>
                    <a:lnT>
                      <a:noFill/>
                    </a:lnT>
                    <a:lnB>
                      <a:noFill/>
                    </a:lnB>
                    <a:solidFill>
                      <a:srgbClr val="FFFFFF"/>
                    </a:solidFill>
                  </a:tcPr>
                </a:tc>
                <a:tc>
                  <a:txBody>
                    <a:bodyPr/>
                    <a:lstStyle/>
                    <a:p>
                      <a:pPr algn="ctr"/>
                      <a:r>
                        <a:rPr lang="es-MX" sz="800">
                          <a:solidFill>
                            <a:srgbClr val="333333"/>
                          </a:solidFill>
                          <a:effectLst/>
                          <a:latin typeface="Lato"/>
                        </a:rPr>
                        <a:t>200</a:t>
                      </a:r>
                    </a:p>
                  </a:txBody>
                  <a:tcPr marL="2985" marR="2985" marT="2985" marB="2985" anchor="ctr">
                    <a:lnL>
                      <a:noFill/>
                    </a:lnL>
                    <a:lnR>
                      <a:noFill/>
                    </a:lnR>
                    <a:lnT>
                      <a:noFill/>
                    </a:lnT>
                    <a:lnB>
                      <a:noFill/>
                    </a:lnB>
                    <a:solidFill>
                      <a:srgbClr val="FFFFFF"/>
                    </a:solidFill>
                  </a:tcPr>
                </a:tc>
                <a:tc>
                  <a:txBody>
                    <a:bodyPr/>
                    <a:lstStyle/>
                    <a:p>
                      <a:pPr algn="ctr"/>
                      <a:r>
                        <a:rPr lang="es-MX" sz="800">
                          <a:solidFill>
                            <a:srgbClr val="333333"/>
                          </a:solidFill>
                          <a:effectLst/>
                          <a:latin typeface="Lato"/>
                        </a:rPr>
                        <a:t>2000</a:t>
                      </a:r>
                    </a:p>
                  </a:txBody>
                  <a:tcPr marL="2985" marR="2985" marT="2985" marB="2985" anchor="ctr">
                    <a:lnL>
                      <a:noFill/>
                    </a:lnL>
                    <a:lnR>
                      <a:noFill/>
                    </a:lnR>
                    <a:lnT>
                      <a:noFill/>
                    </a:lnT>
                    <a:lnB>
                      <a:noFill/>
                    </a:lnB>
                    <a:solidFill>
                      <a:srgbClr val="FFFFFF"/>
                    </a:solidFill>
                  </a:tcPr>
                </a:tc>
                <a:tc>
                  <a:txBody>
                    <a:bodyPr/>
                    <a:lstStyle/>
                    <a:p>
                      <a:pPr algn="ctr"/>
                      <a:r>
                        <a:rPr lang="es-MX" sz="800" dirty="0">
                          <a:solidFill>
                            <a:srgbClr val="333333"/>
                          </a:solidFill>
                          <a:effectLst/>
                          <a:latin typeface="Lato"/>
                        </a:rPr>
                        <a:t>$16,120.</a:t>
                      </a:r>
                    </a:p>
                  </a:txBody>
                  <a:tcPr marL="2985" marR="2985" marT="2985" marB="2985" anchor="ctr">
                    <a:lnL>
                      <a:noFill/>
                    </a:lnL>
                    <a:lnR>
                      <a:noFill/>
                    </a:lnR>
                    <a:lnT>
                      <a:noFill/>
                    </a:lnT>
                    <a:lnB>
                      <a:noFill/>
                    </a:lnB>
                    <a:solidFill>
                      <a:srgbClr val="FFFFFF"/>
                    </a:solidFill>
                  </a:tcPr>
                </a:tc>
                <a:tc>
                  <a:txBody>
                    <a:bodyPr/>
                    <a:lstStyle/>
                    <a:p>
                      <a:pPr algn="ctr"/>
                      <a:r>
                        <a:rPr lang="es-MX" sz="800" dirty="0">
                          <a:solidFill>
                            <a:srgbClr val="333333"/>
                          </a:solidFill>
                          <a:effectLst/>
                          <a:latin typeface="Lato"/>
                        </a:rPr>
                        <a:t>$161,200.00</a:t>
                      </a:r>
                    </a:p>
                  </a:txBody>
                  <a:tcPr marL="2985" marR="2985" marT="2985" marB="2985" anchor="ctr">
                    <a:lnL>
                      <a:noFill/>
                    </a:lnL>
                    <a:lnR>
                      <a:noFill/>
                    </a:lnR>
                    <a:lnT>
                      <a:noFill/>
                    </a:lnT>
                    <a:lnB>
                      <a:noFill/>
                    </a:lnB>
                    <a:solidFill>
                      <a:srgbClr val="FFFFFF"/>
                    </a:solidFill>
                  </a:tcPr>
                </a:tc>
                <a:extLst>
                  <a:ext uri="{0D108BD9-81ED-4DB2-BD59-A6C34878D82A}">
                    <a16:rowId xmlns:a16="http://schemas.microsoft.com/office/drawing/2014/main" val="10004"/>
                  </a:ext>
                </a:extLst>
              </a:tr>
              <a:tr h="604849">
                <a:tc>
                  <a:txBody>
                    <a:bodyPr/>
                    <a:lstStyle/>
                    <a:p>
                      <a:pPr algn="l"/>
                      <a:r>
                        <a:rPr lang="es-MX" sz="800" dirty="0">
                          <a:solidFill>
                            <a:srgbClr val="333333"/>
                          </a:solidFill>
                          <a:effectLst/>
                          <a:latin typeface="Lato"/>
                        </a:rPr>
                        <a:t>Presentar los avisos de actividades vulnerables dentro de 30 días después de la fecha de vencimiento. La presentación extemporánea, después de 30 días se considera omisión.</a:t>
                      </a:r>
                    </a:p>
                  </a:txBody>
                  <a:tcPr marL="2985" marR="2985" marT="2985" marB="2985" anchor="ctr">
                    <a:lnL>
                      <a:noFill/>
                    </a:lnL>
                    <a:lnR>
                      <a:noFill/>
                    </a:lnR>
                    <a:lnT>
                      <a:noFill/>
                    </a:lnT>
                    <a:lnB>
                      <a:noFill/>
                    </a:lnB>
                    <a:solidFill>
                      <a:srgbClr val="ECF0F6"/>
                    </a:solidFill>
                  </a:tcPr>
                </a:tc>
                <a:tc>
                  <a:txBody>
                    <a:bodyPr/>
                    <a:lstStyle/>
                    <a:p>
                      <a:pPr algn="ctr"/>
                      <a:r>
                        <a:rPr lang="es-MX" sz="800">
                          <a:solidFill>
                            <a:srgbClr val="333333"/>
                          </a:solidFill>
                          <a:effectLst/>
                          <a:latin typeface="Lato"/>
                        </a:rPr>
                        <a:t>200</a:t>
                      </a:r>
                    </a:p>
                  </a:txBody>
                  <a:tcPr marL="2985" marR="2985" marT="2985" marB="2985" anchor="ctr">
                    <a:lnL>
                      <a:noFill/>
                    </a:lnL>
                    <a:lnR>
                      <a:noFill/>
                    </a:lnR>
                    <a:lnT>
                      <a:noFill/>
                    </a:lnT>
                    <a:lnB>
                      <a:noFill/>
                    </a:lnB>
                    <a:solidFill>
                      <a:srgbClr val="ECF0F6"/>
                    </a:solidFill>
                  </a:tcPr>
                </a:tc>
                <a:tc>
                  <a:txBody>
                    <a:bodyPr/>
                    <a:lstStyle/>
                    <a:p>
                      <a:pPr algn="ctr"/>
                      <a:r>
                        <a:rPr lang="es-MX" sz="800">
                          <a:solidFill>
                            <a:srgbClr val="333333"/>
                          </a:solidFill>
                          <a:effectLst/>
                          <a:latin typeface="Lato"/>
                        </a:rPr>
                        <a:t>2000</a:t>
                      </a:r>
                    </a:p>
                  </a:txBody>
                  <a:tcPr marL="2985" marR="2985" marT="2985" marB="2985" anchor="ctr">
                    <a:lnL>
                      <a:noFill/>
                    </a:lnL>
                    <a:lnR>
                      <a:noFill/>
                    </a:lnR>
                    <a:lnT>
                      <a:noFill/>
                    </a:lnT>
                    <a:lnB>
                      <a:noFill/>
                    </a:lnB>
                    <a:solidFill>
                      <a:srgbClr val="ECF0F6"/>
                    </a:solidFill>
                  </a:tcPr>
                </a:tc>
                <a:tc>
                  <a:txBody>
                    <a:bodyPr/>
                    <a:lstStyle/>
                    <a:p>
                      <a:pPr algn="ctr"/>
                      <a:r>
                        <a:rPr lang="es-MX" sz="800" dirty="0">
                          <a:solidFill>
                            <a:srgbClr val="333333"/>
                          </a:solidFill>
                          <a:effectLst/>
                          <a:latin typeface="Lato"/>
                        </a:rPr>
                        <a:t>$16,120.</a:t>
                      </a:r>
                    </a:p>
                  </a:txBody>
                  <a:tcPr marL="2985" marR="2985" marT="2985" marB="2985" anchor="ctr">
                    <a:lnL>
                      <a:noFill/>
                    </a:lnL>
                    <a:lnR>
                      <a:noFill/>
                    </a:lnR>
                    <a:lnT>
                      <a:noFill/>
                    </a:lnT>
                    <a:lnB>
                      <a:noFill/>
                    </a:lnB>
                    <a:solidFill>
                      <a:srgbClr val="ECF0F6"/>
                    </a:solidFill>
                  </a:tcPr>
                </a:tc>
                <a:tc>
                  <a:txBody>
                    <a:bodyPr/>
                    <a:lstStyle/>
                    <a:p>
                      <a:pPr algn="ctr"/>
                      <a:r>
                        <a:rPr lang="es-MX" sz="800" dirty="0">
                          <a:solidFill>
                            <a:srgbClr val="333333"/>
                          </a:solidFill>
                          <a:effectLst/>
                          <a:latin typeface="Lato"/>
                        </a:rPr>
                        <a:t>$161,200.00</a:t>
                      </a:r>
                    </a:p>
                  </a:txBody>
                  <a:tcPr marL="2985" marR="2985" marT="2985" marB="2985" anchor="ctr">
                    <a:lnL>
                      <a:noFill/>
                    </a:lnL>
                    <a:lnR>
                      <a:noFill/>
                    </a:lnR>
                    <a:lnT>
                      <a:noFill/>
                    </a:lnT>
                    <a:lnB>
                      <a:noFill/>
                    </a:lnB>
                    <a:solidFill>
                      <a:srgbClr val="ECF0F6"/>
                    </a:solidFill>
                  </a:tcPr>
                </a:tc>
                <a:extLst>
                  <a:ext uri="{0D108BD9-81ED-4DB2-BD59-A6C34878D82A}">
                    <a16:rowId xmlns:a16="http://schemas.microsoft.com/office/drawing/2014/main" val="10005"/>
                  </a:ext>
                </a:extLst>
              </a:tr>
              <a:tr h="343485">
                <a:tc>
                  <a:txBody>
                    <a:bodyPr/>
                    <a:lstStyle/>
                    <a:p>
                      <a:pPr algn="l"/>
                      <a:r>
                        <a:rPr lang="es-MX" sz="800" dirty="0">
                          <a:solidFill>
                            <a:srgbClr val="333333"/>
                          </a:solidFill>
                          <a:effectLst/>
                          <a:latin typeface="Lato"/>
                        </a:rPr>
                        <a:t>Presentar los avisos sin reunir requisitos</a:t>
                      </a:r>
                    </a:p>
                  </a:txBody>
                  <a:tcPr marL="2985" marR="2985" marT="2985" marB="2985" anchor="ctr">
                    <a:lnL>
                      <a:noFill/>
                    </a:lnL>
                    <a:lnR>
                      <a:noFill/>
                    </a:lnR>
                    <a:lnT>
                      <a:noFill/>
                    </a:lnT>
                    <a:lnB>
                      <a:noFill/>
                    </a:lnB>
                    <a:solidFill>
                      <a:srgbClr val="FFFFFF"/>
                    </a:solidFill>
                  </a:tcPr>
                </a:tc>
                <a:tc>
                  <a:txBody>
                    <a:bodyPr/>
                    <a:lstStyle/>
                    <a:p>
                      <a:pPr algn="ctr"/>
                      <a:r>
                        <a:rPr lang="es-MX" sz="800">
                          <a:solidFill>
                            <a:srgbClr val="333333"/>
                          </a:solidFill>
                          <a:effectLst/>
                          <a:latin typeface="Lato"/>
                        </a:rPr>
                        <a:t>200</a:t>
                      </a:r>
                    </a:p>
                  </a:txBody>
                  <a:tcPr marL="2985" marR="2985" marT="2985" marB="2985" anchor="ctr">
                    <a:lnL>
                      <a:noFill/>
                    </a:lnL>
                    <a:lnR>
                      <a:noFill/>
                    </a:lnR>
                    <a:lnT>
                      <a:noFill/>
                    </a:lnT>
                    <a:lnB>
                      <a:noFill/>
                    </a:lnB>
                    <a:solidFill>
                      <a:srgbClr val="FFFFFF"/>
                    </a:solidFill>
                  </a:tcPr>
                </a:tc>
                <a:tc>
                  <a:txBody>
                    <a:bodyPr/>
                    <a:lstStyle/>
                    <a:p>
                      <a:pPr algn="ctr"/>
                      <a:r>
                        <a:rPr lang="es-MX" sz="800">
                          <a:solidFill>
                            <a:srgbClr val="333333"/>
                          </a:solidFill>
                          <a:effectLst/>
                          <a:latin typeface="Lato"/>
                        </a:rPr>
                        <a:t>2000</a:t>
                      </a:r>
                    </a:p>
                  </a:txBody>
                  <a:tcPr marL="2985" marR="2985" marT="2985" marB="2985" anchor="ctr">
                    <a:lnL>
                      <a:noFill/>
                    </a:lnL>
                    <a:lnR>
                      <a:noFill/>
                    </a:lnR>
                    <a:lnT>
                      <a:noFill/>
                    </a:lnT>
                    <a:lnB>
                      <a:noFill/>
                    </a:lnB>
                    <a:solidFill>
                      <a:srgbClr val="FFFFFF"/>
                    </a:solidFill>
                  </a:tcPr>
                </a:tc>
                <a:tc>
                  <a:txBody>
                    <a:bodyPr/>
                    <a:lstStyle/>
                    <a:p>
                      <a:pPr algn="ctr"/>
                      <a:r>
                        <a:rPr lang="es-MX" sz="800" dirty="0">
                          <a:solidFill>
                            <a:srgbClr val="333333"/>
                          </a:solidFill>
                          <a:effectLst/>
                          <a:latin typeface="Lato"/>
                        </a:rPr>
                        <a:t>$16,120.</a:t>
                      </a:r>
                    </a:p>
                  </a:txBody>
                  <a:tcPr marL="2985" marR="2985" marT="2985" marB="2985" anchor="ctr">
                    <a:lnL>
                      <a:noFill/>
                    </a:lnL>
                    <a:lnR>
                      <a:noFill/>
                    </a:lnR>
                    <a:lnT>
                      <a:noFill/>
                    </a:lnT>
                    <a:lnB>
                      <a:noFill/>
                    </a:lnB>
                    <a:solidFill>
                      <a:srgbClr val="FFFFFF"/>
                    </a:solidFill>
                  </a:tcPr>
                </a:tc>
                <a:tc>
                  <a:txBody>
                    <a:bodyPr/>
                    <a:lstStyle/>
                    <a:p>
                      <a:pPr algn="ctr"/>
                      <a:r>
                        <a:rPr lang="es-MX" sz="800" dirty="0">
                          <a:solidFill>
                            <a:srgbClr val="333333"/>
                          </a:solidFill>
                          <a:effectLst/>
                          <a:latin typeface="Lato"/>
                        </a:rPr>
                        <a:t>$161,200.00</a:t>
                      </a:r>
                    </a:p>
                  </a:txBody>
                  <a:tcPr marL="2985" marR="2985" marT="2985" marB="2985" anchor="ctr">
                    <a:lnL>
                      <a:noFill/>
                    </a:lnL>
                    <a:lnR>
                      <a:noFill/>
                    </a:lnR>
                    <a:lnT>
                      <a:noFill/>
                    </a:lnT>
                    <a:lnB>
                      <a:noFill/>
                    </a:lnB>
                    <a:solidFill>
                      <a:srgbClr val="FFFFFF"/>
                    </a:solidFill>
                  </a:tcPr>
                </a:tc>
                <a:extLst>
                  <a:ext uri="{0D108BD9-81ED-4DB2-BD59-A6C34878D82A}">
                    <a16:rowId xmlns:a16="http://schemas.microsoft.com/office/drawing/2014/main" val="10006"/>
                  </a:ext>
                </a:extLst>
              </a:tr>
              <a:tr h="460431">
                <a:tc>
                  <a:txBody>
                    <a:bodyPr/>
                    <a:lstStyle/>
                    <a:p>
                      <a:pPr algn="l"/>
                      <a:r>
                        <a:rPr lang="es-MX" sz="800" dirty="0">
                          <a:solidFill>
                            <a:srgbClr val="333333"/>
                          </a:solidFill>
                          <a:effectLst/>
                          <a:latin typeface="Lato"/>
                        </a:rPr>
                        <a:t>Fedatarios que incumplan obligación de identificar forma de pago en operaciones en efectivo o metales</a:t>
                      </a:r>
                    </a:p>
                  </a:txBody>
                  <a:tcPr marL="2985" marR="2985" marT="2985" marB="2985" anchor="ctr">
                    <a:lnL>
                      <a:noFill/>
                    </a:lnL>
                    <a:lnR>
                      <a:noFill/>
                    </a:lnR>
                    <a:lnT>
                      <a:noFill/>
                    </a:lnT>
                    <a:lnB>
                      <a:noFill/>
                    </a:lnB>
                    <a:solidFill>
                      <a:srgbClr val="ECF0F6"/>
                    </a:solidFill>
                  </a:tcPr>
                </a:tc>
                <a:tc>
                  <a:txBody>
                    <a:bodyPr/>
                    <a:lstStyle/>
                    <a:p>
                      <a:pPr algn="ctr"/>
                      <a:r>
                        <a:rPr lang="es-MX" sz="800">
                          <a:solidFill>
                            <a:srgbClr val="333333"/>
                          </a:solidFill>
                          <a:effectLst/>
                          <a:latin typeface="Lato"/>
                        </a:rPr>
                        <a:t>2000</a:t>
                      </a:r>
                    </a:p>
                  </a:txBody>
                  <a:tcPr marL="2985" marR="2985" marT="2985" marB="2985" anchor="ctr">
                    <a:lnL>
                      <a:noFill/>
                    </a:lnL>
                    <a:lnR>
                      <a:noFill/>
                    </a:lnR>
                    <a:lnT>
                      <a:noFill/>
                    </a:lnT>
                    <a:lnB>
                      <a:noFill/>
                    </a:lnB>
                    <a:solidFill>
                      <a:srgbClr val="ECF0F6"/>
                    </a:solidFill>
                  </a:tcPr>
                </a:tc>
                <a:tc>
                  <a:txBody>
                    <a:bodyPr/>
                    <a:lstStyle/>
                    <a:p>
                      <a:pPr algn="ctr"/>
                      <a:r>
                        <a:rPr lang="es-MX" sz="800">
                          <a:solidFill>
                            <a:srgbClr val="333333"/>
                          </a:solidFill>
                          <a:effectLst/>
                          <a:latin typeface="Lato"/>
                        </a:rPr>
                        <a:t>10000</a:t>
                      </a:r>
                    </a:p>
                  </a:txBody>
                  <a:tcPr marL="2985" marR="2985" marT="2985" marB="2985" anchor="ctr">
                    <a:lnL>
                      <a:noFill/>
                    </a:lnL>
                    <a:lnR>
                      <a:noFill/>
                    </a:lnR>
                    <a:lnT>
                      <a:noFill/>
                    </a:lnT>
                    <a:lnB>
                      <a:noFill/>
                    </a:lnB>
                    <a:solidFill>
                      <a:srgbClr val="ECF0F6"/>
                    </a:solidFill>
                  </a:tcPr>
                </a:tc>
                <a:tc>
                  <a:txBody>
                    <a:bodyPr/>
                    <a:lstStyle/>
                    <a:p>
                      <a:pPr algn="ctr"/>
                      <a:r>
                        <a:rPr lang="es-MX" sz="800" dirty="0">
                          <a:solidFill>
                            <a:srgbClr val="333333"/>
                          </a:solidFill>
                          <a:effectLst/>
                          <a:latin typeface="Lato"/>
                        </a:rPr>
                        <a:t>161,120</a:t>
                      </a:r>
                    </a:p>
                  </a:txBody>
                  <a:tcPr marL="2985" marR="2985" marT="2985" marB="2985" anchor="ctr">
                    <a:lnL>
                      <a:noFill/>
                    </a:lnL>
                    <a:lnR>
                      <a:noFill/>
                    </a:lnR>
                    <a:lnT>
                      <a:noFill/>
                    </a:lnT>
                    <a:lnB>
                      <a:noFill/>
                    </a:lnB>
                    <a:solidFill>
                      <a:srgbClr val="ECF0F6"/>
                    </a:solidFill>
                  </a:tcPr>
                </a:tc>
                <a:tc>
                  <a:txBody>
                    <a:bodyPr/>
                    <a:lstStyle/>
                    <a:p>
                      <a:pPr algn="ctr"/>
                      <a:r>
                        <a:rPr lang="es-MX" sz="800" dirty="0">
                          <a:solidFill>
                            <a:srgbClr val="333333"/>
                          </a:solidFill>
                          <a:effectLst/>
                          <a:latin typeface="Lato"/>
                        </a:rPr>
                        <a:t>$806,000.00</a:t>
                      </a:r>
                    </a:p>
                  </a:txBody>
                  <a:tcPr marL="2985" marR="2985" marT="2985" marB="2985" anchor="ctr">
                    <a:lnL>
                      <a:noFill/>
                    </a:lnL>
                    <a:lnR>
                      <a:noFill/>
                    </a:lnR>
                    <a:lnT>
                      <a:noFill/>
                    </a:lnT>
                    <a:lnB>
                      <a:noFill/>
                    </a:lnB>
                    <a:solidFill>
                      <a:srgbClr val="ECF0F6"/>
                    </a:solidFill>
                  </a:tcPr>
                </a:tc>
                <a:extLst>
                  <a:ext uri="{0D108BD9-81ED-4DB2-BD59-A6C34878D82A}">
                    <a16:rowId xmlns:a16="http://schemas.microsoft.com/office/drawing/2014/main" val="10007"/>
                  </a:ext>
                </a:extLst>
              </a:tr>
              <a:tr h="376456">
                <a:tc>
                  <a:txBody>
                    <a:bodyPr/>
                    <a:lstStyle/>
                    <a:p>
                      <a:pPr algn="l"/>
                      <a:r>
                        <a:rPr lang="es-MX" sz="800" dirty="0">
                          <a:solidFill>
                            <a:srgbClr val="333333"/>
                          </a:solidFill>
                          <a:effectLst/>
                          <a:latin typeface="Lato"/>
                        </a:rPr>
                        <a:t>Omitir la presentación de avisos de actividades vulnerables</a:t>
                      </a:r>
                    </a:p>
                  </a:txBody>
                  <a:tcPr marL="2985" marR="2985" marT="2985" marB="2985" anchor="ctr">
                    <a:lnL>
                      <a:noFill/>
                    </a:lnL>
                    <a:lnR>
                      <a:noFill/>
                    </a:lnR>
                    <a:lnT>
                      <a:noFill/>
                    </a:lnT>
                    <a:lnB>
                      <a:noFill/>
                    </a:lnB>
                    <a:solidFill>
                      <a:srgbClr val="FFFFFF"/>
                    </a:solidFill>
                  </a:tcPr>
                </a:tc>
                <a:tc>
                  <a:txBody>
                    <a:bodyPr/>
                    <a:lstStyle/>
                    <a:p>
                      <a:pPr algn="ctr"/>
                      <a:r>
                        <a:rPr lang="es-MX" sz="800">
                          <a:solidFill>
                            <a:srgbClr val="333333"/>
                          </a:solidFill>
                          <a:effectLst/>
                          <a:latin typeface="Lato"/>
                        </a:rPr>
                        <a:t>10000</a:t>
                      </a:r>
                    </a:p>
                  </a:txBody>
                  <a:tcPr marL="2985" marR="2985" marT="2985" marB="2985" anchor="ctr">
                    <a:lnL>
                      <a:noFill/>
                    </a:lnL>
                    <a:lnR>
                      <a:noFill/>
                    </a:lnR>
                    <a:lnT>
                      <a:noFill/>
                    </a:lnT>
                    <a:lnB>
                      <a:noFill/>
                    </a:lnB>
                    <a:solidFill>
                      <a:srgbClr val="FFFFFF"/>
                    </a:solidFill>
                  </a:tcPr>
                </a:tc>
                <a:tc>
                  <a:txBody>
                    <a:bodyPr/>
                    <a:lstStyle/>
                    <a:p>
                      <a:pPr algn="ctr"/>
                      <a:r>
                        <a:rPr lang="es-MX" sz="800">
                          <a:solidFill>
                            <a:srgbClr val="333333"/>
                          </a:solidFill>
                          <a:effectLst/>
                          <a:latin typeface="Lato"/>
                        </a:rPr>
                        <a:t>65000</a:t>
                      </a:r>
                    </a:p>
                  </a:txBody>
                  <a:tcPr marL="2985" marR="2985" marT="2985" marB="2985" anchor="ctr">
                    <a:lnL>
                      <a:noFill/>
                    </a:lnL>
                    <a:lnR>
                      <a:noFill/>
                    </a:lnR>
                    <a:lnT>
                      <a:noFill/>
                    </a:lnT>
                    <a:lnB>
                      <a:noFill/>
                    </a:lnB>
                    <a:solidFill>
                      <a:srgbClr val="FFFFFF"/>
                    </a:solidFill>
                  </a:tcPr>
                </a:tc>
                <a:tc>
                  <a:txBody>
                    <a:bodyPr/>
                    <a:lstStyle/>
                    <a:p>
                      <a:pPr algn="ctr"/>
                      <a:r>
                        <a:rPr lang="es-MX" sz="800" dirty="0">
                          <a:solidFill>
                            <a:srgbClr val="333333"/>
                          </a:solidFill>
                          <a:effectLst/>
                          <a:latin typeface="Lato"/>
                        </a:rPr>
                        <a:t>806,000</a:t>
                      </a:r>
                    </a:p>
                  </a:txBody>
                  <a:tcPr marL="2985" marR="2985" marT="2985" marB="2985" anchor="ctr">
                    <a:lnL>
                      <a:noFill/>
                    </a:lnL>
                    <a:lnR>
                      <a:noFill/>
                    </a:lnR>
                    <a:lnT>
                      <a:noFill/>
                    </a:lnT>
                    <a:lnB>
                      <a:noFill/>
                    </a:lnB>
                    <a:solidFill>
                      <a:srgbClr val="FFFFFF"/>
                    </a:solidFill>
                  </a:tcPr>
                </a:tc>
                <a:tc>
                  <a:txBody>
                    <a:bodyPr/>
                    <a:lstStyle/>
                    <a:p>
                      <a:pPr algn="ctr"/>
                      <a:r>
                        <a:rPr lang="es-MX" sz="800" dirty="0">
                          <a:solidFill>
                            <a:srgbClr val="333333"/>
                          </a:solidFill>
                          <a:effectLst/>
                          <a:latin typeface="Lato"/>
                        </a:rPr>
                        <a:t>$5,239,000.00</a:t>
                      </a:r>
                    </a:p>
                  </a:txBody>
                  <a:tcPr marL="2985" marR="2985" marT="2985" marB="2985" anchor="ctr">
                    <a:lnL>
                      <a:noFill/>
                    </a:lnL>
                    <a:lnR>
                      <a:noFill/>
                    </a:lnR>
                    <a:lnT>
                      <a:noFill/>
                    </a:lnT>
                    <a:lnB>
                      <a:noFill/>
                    </a:lnB>
                    <a:solidFill>
                      <a:srgbClr val="FFFFFF"/>
                    </a:solidFill>
                  </a:tcPr>
                </a:tc>
                <a:extLst>
                  <a:ext uri="{0D108BD9-81ED-4DB2-BD59-A6C34878D82A}">
                    <a16:rowId xmlns:a16="http://schemas.microsoft.com/office/drawing/2014/main" val="10008"/>
                  </a:ext>
                </a:extLst>
              </a:tr>
              <a:tr h="709414">
                <a:tc>
                  <a:txBody>
                    <a:bodyPr/>
                    <a:lstStyle/>
                    <a:p>
                      <a:pPr algn="l"/>
                      <a:r>
                        <a:rPr lang="es-MX" sz="800" dirty="0">
                          <a:solidFill>
                            <a:srgbClr val="333333"/>
                          </a:solidFill>
                          <a:effectLst/>
                          <a:latin typeface="Lato"/>
                        </a:rPr>
                        <a:t>Participar en operaciones por las que se prohíbe el uso de efectivo y metales preciosos (Artículo 32). Cuando la operación sea cuantificable en dinero, se aplicará la multa que resulte mayor entre el 10% o el 100% del valor del acto, y la que se indica a continuación en términos monetarios:</a:t>
                      </a:r>
                    </a:p>
                  </a:txBody>
                  <a:tcPr marL="2985" marR="2985" marT="2985" marB="2985" anchor="ctr">
                    <a:lnL>
                      <a:noFill/>
                    </a:lnL>
                    <a:lnR>
                      <a:noFill/>
                    </a:lnR>
                    <a:lnT>
                      <a:noFill/>
                    </a:lnT>
                    <a:lnB>
                      <a:noFill/>
                    </a:lnB>
                    <a:solidFill>
                      <a:srgbClr val="ECF0F6"/>
                    </a:solidFill>
                  </a:tcPr>
                </a:tc>
                <a:tc>
                  <a:txBody>
                    <a:bodyPr/>
                    <a:lstStyle/>
                    <a:p>
                      <a:pPr algn="ctr"/>
                      <a:r>
                        <a:rPr lang="es-MX" sz="800" dirty="0">
                          <a:solidFill>
                            <a:srgbClr val="333333"/>
                          </a:solidFill>
                          <a:effectLst/>
                          <a:latin typeface="Lato"/>
                        </a:rPr>
                        <a:t>10000</a:t>
                      </a:r>
                    </a:p>
                  </a:txBody>
                  <a:tcPr marL="2985" marR="2985" marT="2985" marB="2985" anchor="ctr">
                    <a:lnL>
                      <a:noFill/>
                    </a:lnL>
                    <a:lnR>
                      <a:noFill/>
                    </a:lnR>
                    <a:lnT>
                      <a:noFill/>
                    </a:lnT>
                    <a:lnB>
                      <a:noFill/>
                    </a:lnB>
                    <a:solidFill>
                      <a:srgbClr val="ECF0F6"/>
                    </a:solidFill>
                  </a:tcPr>
                </a:tc>
                <a:tc>
                  <a:txBody>
                    <a:bodyPr/>
                    <a:lstStyle/>
                    <a:p>
                      <a:pPr algn="ctr"/>
                      <a:r>
                        <a:rPr lang="es-MX" sz="800" dirty="0">
                          <a:solidFill>
                            <a:srgbClr val="333333"/>
                          </a:solidFill>
                          <a:effectLst/>
                          <a:latin typeface="Lato"/>
                        </a:rPr>
                        <a:t>65000</a:t>
                      </a:r>
                    </a:p>
                  </a:txBody>
                  <a:tcPr marL="2985" marR="2985" marT="2985" marB="2985" anchor="ctr">
                    <a:lnL>
                      <a:noFill/>
                    </a:lnL>
                    <a:lnR>
                      <a:noFill/>
                    </a:lnR>
                    <a:lnT>
                      <a:noFill/>
                    </a:lnT>
                    <a:lnB>
                      <a:noFill/>
                    </a:lnB>
                    <a:solidFill>
                      <a:srgbClr val="ECF0F6"/>
                    </a:solidFill>
                  </a:tcPr>
                </a:tc>
                <a:tc>
                  <a:txBody>
                    <a:bodyPr/>
                    <a:lstStyle/>
                    <a:p>
                      <a:pPr algn="ctr"/>
                      <a:r>
                        <a:rPr lang="es-MX" sz="800" dirty="0">
                          <a:solidFill>
                            <a:srgbClr val="333333"/>
                          </a:solidFill>
                          <a:effectLst/>
                          <a:latin typeface="Lato"/>
                        </a:rPr>
                        <a:t>806,000.</a:t>
                      </a:r>
                    </a:p>
                  </a:txBody>
                  <a:tcPr marL="2985" marR="2985" marT="2985" marB="2985" anchor="ctr">
                    <a:lnL>
                      <a:noFill/>
                    </a:lnL>
                    <a:lnR>
                      <a:noFill/>
                    </a:lnR>
                    <a:lnT>
                      <a:noFill/>
                    </a:lnT>
                    <a:lnB>
                      <a:noFill/>
                    </a:lnB>
                    <a:solidFill>
                      <a:srgbClr val="ECF0F6"/>
                    </a:solidFill>
                  </a:tcPr>
                </a:tc>
                <a:tc>
                  <a:txBody>
                    <a:bodyPr/>
                    <a:lstStyle/>
                    <a:p>
                      <a:pPr algn="ctr"/>
                      <a:r>
                        <a:rPr lang="es-MX" sz="800" dirty="0">
                          <a:solidFill>
                            <a:srgbClr val="333333"/>
                          </a:solidFill>
                          <a:effectLst/>
                          <a:latin typeface="Lato"/>
                        </a:rPr>
                        <a:t>$5,239,000.00</a:t>
                      </a:r>
                    </a:p>
                  </a:txBody>
                  <a:tcPr marL="2985" marR="2985" marT="2985" marB="2985" anchor="ctr">
                    <a:lnL>
                      <a:noFill/>
                    </a:lnL>
                    <a:lnR>
                      <a:noFill/>
                    </a:lnR>
                    <a:lnT>
                      <a:noFill/>
                    </a:lnT>
                    <a:lnB>
                      <a:noFill/>
                    </a:lnB>
                    <a:solidFill>
                      <a:srgbClr val="ECF0F6"/>
                    </a:solidFill>
                  </a:tcPr>
                </a:tc>
                <a:extLst>
                  <a:ext uri="{0D108BD9-81ED-4DB2-BD59-A6C34878D82A}">
                    <a16:rowId xmlns:a16="http://schemas.microsoft.com/office/drawing/2014/main" val="10009"/>
                  </a:ext>
                </a:extLst>
              </a:tr>
              <a:tr h="319101">
                <a:tc gridSpan="5">
                  <a:txBody>
                    <a:bodyPr/>
                    <a:lstStyle/>
                    <a:p>
                      <a:pPr algn="l"/>
                      <a:r>
                        <a:rPr lang="es-MX" sz="1400" b="1" dirty="0">
                          <a:solidFill>
                            <a:srgbClr val="333333"/>
                          </a:solidFill>
                          <a:effectLst/>
                          <a:latin typeface="Lato"/>
                        </a:rPr>
                        <a:t>Delitos</a:t>
                      </a:r>
                      <a:endParaRPr lang="es-MX" sz="1400" dirty="0">
                        <a:solidFill>
                          <a:srgbClr val="333333"/>
                        </a:solidFill>
                        <a:effectLst/>
                        <a:latin typeface="Lato"/>
                      </a:endParaRPr>
                    </a:p>
                  </a:txBody>
                  <a:tcPr marL="2985" marR="2985" marT="2985" marB="2985" anchor="ctr">
                    <a:lnL>
                      <a:noFill/>
                    </a:lnL>
                    <a:lnR>
                      <a:noFill/>
                    </a:lnR>
                    <a:lnT>
                      <a:noFill/>
                    </a:lnT>
                    <a:lnB>
                      <a:noFill/>
                    </a:lnB>
                    <a:solidFill>
                      <a:srgbClr val="FFFFFF"/>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0"/>
                  </a:ext>
                </a:extLst>
              </a:tr>
              <a:tr h="492950">
                <a:tc>
                  <a:txBody>
                    <a:bodyPr/>
                    <a:lstStyle/>
                    <a:p>
                      <a:pPr algn="l"/>
                      <a:r>
                        <a:rPr lang="es-MX" sz="800" dirty="0">
                          <a:solidFill>
                            <a:srgbClr val="333333"/>
                          </a:solidFill>
                          <a:effectLst/>
                          <a:latin typeface="Lato"/>
                        </a:rPr>
                        <a:t>Proporcionar datos falsos a quienes deban presentar los avisos.</a:t>
                      </a:r>
                      <a:br>
                        <a:rPr lang="es-MX" sz="800" dirty="0">
                          <a:solidFill>
                            <a:srgbClr val="333333"/>
                          </a:solidFill>
                          <a:effectLst/>
                          <a:latin typeface="Lato"/>
                        </a:rPr>
                      </a:br>
                      <a:r>
                        <a:rPr lang="es-MX" sz="800" dirty="0">
                          <a:solidFill>
                            <a:srgbClr val="333333"/>
                          </a:solidFill>
                          <a:effectLst/>
                          <a:latin typeface="Lato"/>
                        </a:rPr>
                        <a:t>- De 2 a 8 años de prisión, más la siguiente multa:</a:t>
                      </a:r>
                    </a:p>
                  </a:txBody>
                  <a:tcPr marL="2985" marR="2985" marT="2985" marB="2985" anchor="ctr">
                    <a:lnL>
                      <a:noFill/>
                    </a:lnL>
                    <a:lnR>
                      <a:noFill/>
                    </a:lnR>
                    <a:lnT>
                      <a:noFill/>
                    </a:lnT>
                    <a:lnB>
                      <a:noFill/>
                    </a:lnB>
                    <a:solidFill>
                      <a:srgbClr val="ECF0F6"/>
                    </a:solidFill>
                  </a:tcPr>
                </a:tc>
                <a:tc>
                  <a:txBody>
                    <a:bodyPr/>
                    <a:lstStyle/>
                    <a:p>
                      <a:pPr algn="ctr"/>
                      <a:r>
                        <a:rPr lang="es-MX" sz="800">
                          <a:solidFill>
                            <a:srgbClr val="333333"/>
                          </a:solidFill>
                          <a:effectLst/>
                          <a:latin typeface="Lato"/>
                        </a:rPr>
                        <a:t>500</a:t>
                      </a:r>
                    </a:p>
                  </a:txBody>
                  <a:tcPr marL="2985" marR="2985" marT="2985" marB="2985" anchor="ctr">
                    <a:lnL>
                      <a:noFill/>
                    </a:lnL>
                    <a:lnR>
                      <a:noFill/>
                    </a:lnR>
                    <a:lnT>
                      <a:noFill/>
                    </a:lnT>
                    <a:lnB>
                      <a:noFill/>
                    </a:lnB>
                    <a:solidFill>
                      <a:srgbClr val="ECF0F6"/>
                    </a:solidFill>
                  </a:tcPr>
                </a:tc>
                <a:tc>
                  <a:txBody>
                    <a:bodyPr/>
                    <a:lstStyle/>
                    <a:p>
                      <a:pPr algn="ctr"/>
                      <a:r>
                        <a:rPr lang="es-MX" sz="800">
                          <a:solidFill>
                            <a:srgbClr val="333333"/>
                          </a:solidFill>
                          <a:effectLst/>
                          <a:latin typeface="Lato"/>
                        </a:rPr>
                        <a:t>2000</a:t>
                      </a:r>
                    </a:p>
                  </a:txBody>
                  <a:tcPr marL="2985" marR="2985" marT="2985" marB="2985" anchor="ctr">
                    <a:lnL>
                      <a:noFill/>
                    </a:lnL>
                    <a:lnR>
                      <a:noFill/>
                    </a:lnR>
                    <a:lnT>
                      <a:noFill/>
                    </a:lnT>
                    <a:lnB>
                      <a:noFill/>
                    </a:lnB>
                    <a:solidFill>
                      <a:srgbClr val="ECF0F6"/>
                    </a:solidFill>
                  </a:tcPr>
                </a:tc>
                <a:tc>
                  <a:txBody>
                    <a:bodyPr/>
                    <a:lstStyle/>
                    <a:p>
                      <a:pPr algn="ctr"/>
                      <a:r>
                        <a:rPr lang="es-MX" sz="800" dirty="0">
                          <a:solidFill>
                            <a:srgbClr val="333333"/>
                          </a:solidFill>
                          <a:effectLst/>
                          <a:latin typeface="Lato"/>
                        </a:rPr>
                        <a:t>$40,300.</a:t>
                      </a:r>
                    </a:p>
                  </a:txBody>
                  <a:tcPr marL="2985" marR="2985" marT="2985" marB="2985" anchor="ctr">
                    <a:lnL>
                      <a:noFill/>
                    </a:lnL>
                    <a:lnR>
                      <a:noFill/>
                    </a:lnR>
                    <a:lnT>
                      <a:noFill/>
                    </a:lnT>
                    <a:lnB>
                      <a:noFill/>
                    </a:lnB>
                    <a:solidFill>
                      <a:srgbClr val="ECF0F6"/>
                    </a:solidFill>
                  </a:tcPr>
                </a:tc>
                <a:tc>
                  <a:txBody>
                    <a:bodyPr/>
                    <a:lstStyle/>
                    <a:p>
                      <a:pPr algn="ctr"/>
                      <a:r>
                        <a:rPr lang="es-MX" sz="800">
                          <a:solidFill>
                            <a:srgbClr val="333333"/>
                          </a:solidFill>
                          <a:effectLst/>
                          <a:latin typeface="Lato"/>
                        </a:rPr>
                        <a:t>$161,200.00</a:t>
                      </a:r>
                    </a:p>
                  </a:txBody>
                  <a:tcPr marL="2985" marR="2985" marT="2985" marB="2985" anchor="ctr">
                    <a:lnL>
                      <a:noFill/>
                    </a:lnL>
                    <a:lnR>
                      <a:noFill/>
                    </a:lnR>
                    <a:lnT>
                      <a:noFill/>
                    </a:lnT>
                    <a:lnB>
                      <a:noFill/>
                    </a:lnB>
                    <a:solidFill>
                      <a:srgbClr val="ECF0F6"/>
                    </a:solidFill>
                  </a:tcPr>
                </a:tc>
                <a:extLst>
                  <a:ext uri="{0D108BD9-81ED-4DB2-BD59-A6C34878D82A}">
                    <a16:rowId xmlns:a16="http://schemas.microsoft.com/office/drawing/2014/main" val="10011"/>
                  </a:ext>
                </a:extLst>
              </a:tr>
              <a:tr h="376384">
                <a:tc>
                  <a:txBody>
                    <a:bodyPr/>
                    <a:lstStyle/>
                    <a:p>
                      <a:pPr algn="l"/>
                      <a:r>
                        <a:rPr lang="es-MX" sz="800">
                          <a:solidFill>
                            <a:srgbClr val="333333"/>
                          </a:solidFill>
                          <a:effectLst/>
                          <a:latin typeface="Lato"/>
                        </a:rPr>
                        <a:t>Modificar o alterar dolosamente información de los avisos. </a:t>
                      </a:r>
                      <a:br>
                        <a:rPr lang="es-MX" sz="800">
                          <a:solidFill>
                            <a:srgbClr val="333333"/>
                          </a:solidFill>
                          <a:effectLst/>
                          <a:latin typeface="Lato"/>
                        </a:rPr>
                      </a:br>
                      <a:r>
                        <a:rPr lang="es-MX" sz="800">
                          <a:solidFill>
                            <a:srgbClr val="333333"/>
                          </a:solidFill>
                          <a:effectLst/>
                          <a:latin typeface="Lato"/>
                        </a:rPr>
                        <a:t>- De 2 a 8 años de prisión, más la siguiente multa:</a:t>
                      </a:r>
                    </a:p>
                  </a:txBody>
                  <a:tcPr marL="2985" marR="2985" marT="2985" marB="2985" anchor="ctr">
                    <a:lnL>
                      <a:noFill/>
                    </a:lnL>
                    <a:lnR>
                      <a:noFill/>
                    </a:lnR>
                    <a:lnT>
                      <a:noFill/>
                    </a:lnT>
                    <a:lnB>
                      <a:noFill/>
                    </a:lnB>
                    <a:solidFill>
                      <a:srgbClr val="FFFFFF"/>
                    </a:solidFill>
                  </a:tcPr>
                </a:tc>
                <a:tc>
                  <a:txBody>
                    <a:bodyPr/>
                    <a:lstStyle/>
                    <a:p>
                      <a:pPr algn="ctr"/>
                      <a:r>
                        <a:rPr lang="es-MX" sz="800" dirty="0">
                          <a:solidFill>
                            <a:srgbClr val="333333"/>
                          </a:solidFill>
                          <a:effectLst/>
                          <a:latin typeface="Lato"/>
                        </a:rPr>
                        <a:t>500</a:t>
                      </a:r>
                    </a:p>
                  </a:txBody>
                  <a:tcPr marL="2985" marR="2985" marT="2985" marB="2985" anchor="ctr">
                    <a:lnL>
                      <a:noFill/>
                    </a:lnL>
                    <a:lnR>
                      <a:noFill/>
                    </a:lnR>
                    <a:lnT>
                      <a:noFill/>
                    </a:lnT>
                    <a:lnB>
                      <a:noFill/>
                    </a:lnB>
                    <a:solidFill>
                      <a:srgbClr val="FFFFFF"/>
                    </a:solidFill>
                  </a:tcPr>
                </a:tc>
                <a:tc>
                  <a:txBody>
                    <a:bodyPr/>
                    <a:lstStyle/>
                    <a:p>
                      <a:pPr algn="ctr"/>
                      <a:r>
                        <a:rPr lang="es-MX" sz="800">
                          <a:solidFill>
                            <a:srgbClr val="333333"/>
                          </a:solidFill>
                          <a:effectLst/>
                          <a:latin typeface="Lato"/>
                        </a:rPr>
                        <a:t>2000</a:t>
                      </a:r>
                    </a:p>
                  </a:txBody>
                  <a:tcPr marL="2985" marR="2985" marT="2985" marB="2985" anchor="ctr">
                    <a:lnL>
                      <a:noFill/>
                    </a:lnL>
                    <a:lnR>
                      <a:noFill/>
                    </a:lnR>
                    <a:lnT>
                      <a:noFill/>
                    </a:lnT>
                    <a:lnB>
                      <a:noFill/>
                    </a:lnB>
                    <a:solidFill>
                      <a:srgbClr val="FFFFFF"/>
                    </a:solidFill>
                  </a:tcPr>
                </a:tc>
                <a:tc>
                  <a:txBody>
                    <a:bodyPr/>
                    <a:lstStyle/>
                    <a:p>
                      <a:pPr algn="ctr"/>
                      <a:r>
                        <a:rPr lang="es-MX" sz="800" dirty="0">
                          <a:solidFill>
                            <a:srgbClr val="333333"/>
                          </a:solidFill>
                          <a:effectLst/>
                          <a:latin typeface="Lato"/>
                        </a:rPr>
                        <a:t>$40,300.</a:t>
                      </a:r>
                    </a:p>
                  </a:txBody>
                  <a:tcPr marL="2985" marR="2985" marT="2985" marB="2985" anchor="ctr">
                    <a:lnL>
                      <a:noFill/>
                    </a:lnL>
                    <a:lnR>
                      <a:noFill/>
                    </a:lnR>
                    <a:lnT>
                      <a:noFill/>
                    </a:lnT>
                    <a:lnB>
                      <a:noFill/>
                    </a:lnB>
                    <a:solidFill>
                      <a:srgbClr val="FFFFFF"/>
                    </a:solidFill>
                  </a:tcPr>
                </a:tc>
                <a:tc>
                  <a:txBody>
                    <a:bodyPr/>
                    <a:lstStyle/>
                    <a:p>
                      <a:pPr algn="ctr"/>
                      <a:r>
                        <a:rPr lang="es-MX" sz="800">
                          <a:solidFill>
                            <a:srgbClr val="333333"/>
                          </a:solidFill>
                          <a:effectLst/>
                          <a:latin typeface="Lato"/>
                        </a:rPr>
                        <a:t>$161,200.00</a:t>
                      </a:r>
                    </a:p>
                  </a:txBody>
                  <a:tcPr marL="2985" marR="2985" marT="2985" marB="2985" anchor="ctr">
                    <a:lnL>
                      <a:noFill/>
                    </a:lnL>
                    <a:lnR>
                      <a:noFill/>
                    </a:lnR>
                    <a:lnT>
                      <a:noFill/>
                    </a:lnT>
                    <a:lnB>
                      <a:noFill/>
                    </a:lnB>
                    <a:solidFill>
                      <a:srgbClr val="FFFFFF"/>
                    </a:solidFill>
                  </a:tcPr>
                </a:tc>
                <a:extLst>
                  <a:ext uri="{0D108BD9-81ED-4DB2-BD59-A6C34878D82A}">
                    <a16:rowId xmlns:a16="http://schemas.microsoft.com/office/drawing/2014/main" val="10012"/>
                  </a:ext>
                </a:extLst>
              </a:tr>
              <a:tr h="415118">
                <a:tc>
                  <a:txBody>
                    <a:bodyPr/>
                    <a:lstStyle/>
                    <a:p>
                      <a:pPr algn="l"/>
                      <a:r>
                        <a:rPr lang="es-MX" sz="800">
                          <a:solidFill>
                            <a:srgbClr val="333333"/>
                          </a:solidFill>
                          <a:effectLst/>
                          <a:latin typeface="Lato"/>
                        </a:rPr>
                        <a:t>Servidores públicos que hagan uso indebido de la información. </a:t>
                      </a:r>
                      <a:br>
                        <a:rPr lang="es-MX" sz="800">
                          <a:solidFill>
                            <a:srgbClr val="333333"/>
                          </a:solidFill>
                          <a:effectLst/>
                          <a:latin typeface="Lato"/>
                        </a:rPr>
                      </a:br>
                      <a:r>
                        <a:rPr lang="es-MX" sz="800">
                          <a:solidFill>
                            <a:srgbClr val="333333"/>
                          </a:solidFill>
                          <a:effectLst/>
                          <a:latin typeface="Lato"/>
                        </a:rPr>
                        <a:t>- De 4 a 10 años de prisión, más la siguiente multa:</a:t>
                      </a:r>
                    </a:p>
                  </a:txBody>
                  <a:tcPr marL="2985" marR="2985" marT="2985" marB="2985" anchor="ctr">
                    <a:lnL>
                      <a:noFill/>
                    </a:lnL>
                    <a:lnR>
                      <a:noFill/>
                    </a:lnR>
                    <a:lnT>
                      <a:noFill/>
                    </a:lnT>
                    <a:lnB>
                      <a:noFill/>
                    </a:lnB>
                    <a:solidFill>
                      <a:srgbClr val="ECF0F6"/>
                    </a:solidFill>
                  </a:tcPr>
                </a:tc>
                <a:tc>
                  <a:txBody>
                    <a:bodyPr/>
                    <a:lstStyle/>
                    <a:p>
                      <a:pPr algn="ctr"/>
                      <a:r>
                        <a:rPr lang="es-MX" sz="800">
                          <a:solidFill>
                            <a:srgbClr val="333333"/>
                          </a:solidFill>
                          <a:effectLst/>
                          <a:latin typeface="Lato"/>
                        </a:rPr>
                        <a:t>500</a:t>
                      </a:r>
                    </a:p>
                  </a:txBody>
                  <a:tcPr marL="2985" marR="2985" marT="2985" marB="2985" anchor="ctr">
                    <a:lnL>
                      <a:noFill/>
                    </a:lnL>
                    <a:lnR>
                      <a:noFill/>
                    </a:lnR>
                    <a:lnT>
                      <a:noFill/>
                    </a:lnT>
                    <a:lnB>
                      <a:noFill/>
                    </a:lnB>
                    <a:solidFill>
                      <a:srgbClr val="ECF0F6"/>
                    </a:solidFill>
                  </a:tcPr>
                </a:tc>
                <a:tc>
                  <a:txBody>
                    <a:bodyPr/>
                    <a:lstStyle/>
                    <a:p>
                      <a:pPr algn="ctr"/>
                      <a:r>
                        <a:rPr lang="es-MX" sz="800" dirty="0">
                          <a:solidFill>
                            <a:srgbClr val="333333"/>
                          </a:solidFill>
                          <a:effectLst/>
                          <a:latin typeface="Lato"/>
                        </a:rPr>
                        <a:t>2000</a:t>
                      </a:r>
                    </a:p>
                  </a:txBody>
                  <a:tcPr marL="2985" marR="2985" marT="2985" marB="2985" anchor="ctr">
                    <a:lnL>
                      <a:noFill/>
                    </a:lnL>
                    <a:lnR>
                      <a:noFill/>
                    </a:lnR>
                    <a:lnT>
                      <a:noFill/>
                    </a:lnT>
                    <a:lnB>
                      <a:noFill/>
                    </a:lnB>
                    <a:solidFill>
                      <a:srgbClr val="ECF0F6"/>
                    </a:solidFill>
                  </a:tcPr>
                </a:tc>
                <a:tc>
                  <a:txBody>
                    <a:bodyPr/>
                    <a:lstStyle/>
                    <a:p>
                      <a:pPr algn="ctr"/>
                      <a:r>
                        <a:rPr lang="es-MX" sz="800" dirty="0">
                          <a:solidFill>
                            <a:srgbClr val="333333"/>
                          </a:solidFill>
                          <a:effectLst/>
                          <a:latin typeface="Lato"/>
                        </a:rPr>
                        <a:t>$40,300.</a:t>
                      </a:r>
                    </a:p>
                  </a:txBody>
                  <a:tcPr marL="2985" marR="2985" marT="2985" marB="2985" anchor="ctr">
                    <a:lnL>
                      <a:noFill/>
                    </a:lnL>
                    <a:lnR>
                      <a:noFill/>
                    </a:lnR>
                    <a:lnT>
                      <a:noFill/>
                    </a:lnT>
                    <a:lnB>
                      <a:noFill/>
                    </a:lnB>
                    <a:solidFill>
                      <a:srgbClr val="ECF0F6"/>
                    </a:solidFill>
                  </a:tcPr>
                </a:tc>
                <a:tc>
                  <a:txBody>
                    <a:bodyPr/>
                    <a:lstStyle/>
                    <a:p>
                      <a:pPr algn="ctr"/>
                      <a:r>
                        <a:rPr lang="es-MX" sz="800" dirty="0">
                          <a:solidFill>
                            <a:srgbClr val="333333"/>
                          </a:solidFill>
                          <a:effectLst/>
                          <a:latin typeface="Lato"/>
                        </a:rPr>
                        <a:t>$161,200.00</a:t>
                      </a:r>
                    </a:p>
                  </a:txBody>
                  <a:tcPr marL="2985" marR="2985" marT="2985" marB="2985" anchor="ctr">
                    <a:lnL>
                      <a:noFill/>
                    </a:lnL>
                    <a:lnR>
                      <a:noFill/>
                    </a:lnR>
                    <a:lnT>
                      <a:noFill/>
                    </a:lnT>
                    <a:lnB>
                      <a:noFill/>
                    </a:lnB>
                    <a:solidFill>
                      <a:srgbClr val="ECF0F6"/>
                    </a:solidFill>
                  </a:tcPr>
                </a:tc>
                <a:extLst>
                  <a:ext uri="{0D108BD9-81ED-4DB2-BD59-A6C34878D82A}">
                    <a16:rowId xmlns:a16="http://schemas.microsoft.com/office/drawing/2014/main" val="10013"/>
                  </a:ext>
                </a:extLst>
              </a:tr>
              <a:tr h="412191">
                <a:tc>
                  <a:txBody>
                    <a:bodyPr/>
                    <a:lstStyle/>
                    <a:p>
                      <a:pPr algn="l"/>
                      <a:r>
                        <a:rPr lang="es-MX" sz="800">
                          <a:solidFill>
                            <a:srgbClr val="333333"/>
                          </a:solidFill>
                          <a:effectLst/>
                          <a:latin typeface="Lato"/>
                        </a:rPr>
                        <a:t>Revelar información en la que se vincule a las personas con cualquier aviso</a:t>
                      </a:r>
                      <a:br>
                        <a:rPr lang="es-MX" sz="800">
                          <a:solidFill>
                            <a:srgbClr val="333333"/>
                          </a:solidFill>
                          <a:effectLst/>
                          <a:latin typeface="Lato"/>
                        </a:rPr>
                      </a:br>
                      <a:r>
                        <a:rPr lang="es-MX" sz="800">
                          <a:solidFill>
                            <a:srgbClr val="333333"/>
                          </a:solidFill>
                          <a:effectLst/>
                          <a:latin typeface="Lato"/>
                        </a:rPr>
                        <a:t>- De 4 a 10 años de prisión, más la siguiente multa:</a:t>
                      </a:r>
                    </a:p>
                  </a:txBody>
                  <a:tcPr marL="2985" marR="2985" marT="2985" marB="2985" anchor="ctr">
                    <a:lnL>
                      <a:noFill/>
                    </a:lnL>
                    <a:lnR>
                      <a:noFill/>
                    </a:lnR>
                    <a:lnT>
                      <a:noFill/>
                    </a:lnT>
                    <a:lnB>
                      <a:noFill/>
                    </a:lnB>
                    <a:solidFill>
                      <a:srgbClr val="FFFFFF"/>
                    </a:solidFill>
                  </a:tcPr>
                </a:tc>
                <a:tc>
                  <a:txBody>
                    <a:bodyPr/>
                    <a:lstStyle/>
                    <a:p>
                      <a:pPr algn="ctr"/>
                      <a:r>
                        <a:rPr lang="es-MX" sz="800">
                          <a:solidFill>
                            <a:srgbClr val="333333"/>
                          </a:solidFill>
                          <a:effectLst/>
                          <a:latin typeface="Lato"/>
                        </a:rPr>
                        <a:t>500</a:t>
                      </a:r>
                    </a:p>
                  </a:txBody>
                  <a:tcPr marL="2985" marR="2985" marT="2985" marB="2985" anchor="ctr">
                    <a:lnL>
                      <a:noFill/>
                    </a:lnL>
                    <a:lnR>
                      <a:noFill/>
                    </a:lnR>
                    <a:lnT>
                      <a:noFill/>
                    </a:lnT>
                    <a:lnB>
                      <a:noFill/>
                    </a:lnB>
                    <a:solidFill>
                      <a:srgbClr val="FFFFFF"/>
                    </a:solidFill>
                  </a:tcPr>
                </a:tc>
                <a:tc>
                  <a:txBody>
                    <a:bodyPr/>
                    <a:lstStyle/>
                    <a:p>
                      <a:pPr algn="ctr"/>
                      <a:r>
                        <a:rPr lang="es-MX" sz="800">
                          <a:solidFill>
                            <a:srgbClr val="333333"/>
                          </a:solidFill>
                          <a:effectLst/>
                          <a:latin typeface="Lato"/>
                        </a:rPr>
                        <a:t>2000</a:t>
                      </a:r>
                    </a:p>
                  </a:txBody>
                  <a:tcPr marL="2985" marR="2985" marT="2985" marB="2985" anchor="ctr">
                    <a:lnL>
                      <a:noFill/>
                    </a:lnL>
                    <a:lnR>
                      <a:noFill/>
                    </a:lnR>
                    <a:lnT>
                      <a:noFill/>
                    </a:lnT>
                    <a:lnB>
                      <a:noFill/>
                    </a:lnB>
                    <a:solidFill>
                      <a:srgbClr val="FFFFFF"/>
                    </a:solidFill>
                  </a:tcPr>
                </a:tc>
                <a:tc>
                  <a:txBody>
                    <a:bodyPr/>
                    <a:lstStyle/>
                    <a:p>
                      <a:pPr algn="ctr"/>
                      <a:r>
                        <a:rPr lang="es-MX" sz="800" dirty="0">
                          <a:solidFill>
                            <a:srgbClr val="333333"/>
                          </a:solidFill>
                          <a:effectLst/>
                          <a:latin typeface="Lato"/>
                        </a:rPr>
                        <a:t>$40,300.</a:t>
                      </a:r>
                    </a:p>
                  </a:txBody>
                  <a:tcPr marL="2985" marR="2985" marT="2985" marB="2985" anchor="ctr">
                    <a:lnL>
                      <a:noFill/>
                    </a:lnL>
                    <a:lnR>
                      <a:noFill/>
                    </a:lnR>
                    <a:lnT>
                      <a:noFill/>
                    </a:lnT>
                    <a:lnB>
                      <a:noFill/>
                    </a:lnB>
                    <a:solidFill>
                      <a:srgbClr val="FFFFFF"/>
                    </a:solidFill>
                  </a:tcPr>
                </a:tc>
                <a:tc>
                  <a:txBody>
                    <a:bodyPr/>
                    <a:lstStyle/>
                    <a:p>
                      <a:pPr algn="ctr"/>
                      <a:r>
                        <a:rPr lang="es-MX" sz="800" dirty="0">
                          <a:solidFill>
                            <a:srgbClr val="333333"/>
                          </a:solidFill>
                          <a:effectLst/>
                          <a:latin typeface="Lato"/>
                        </a:rPr>
                        <a:t>$161,200.00</a:t>
                      </a:r>
                    </a:p>
                  </a:txBody>
                  <a:tcPr marL="2985" marR="2985" marT="2985" marB="2985" anchor="ctr">
                    <a:lnL>
                      <a:noFill/>
                    </a:lnL>
                    <a:lnR>
                      <a:noFill/>
                    </a:lnR>
                    <a:lnT>
                      <a:noFill/>
                    </a:lnT>
                    <a:lnB>
                      <a:noFill/>
                    </a:lnB>
                    <a:solidFill>
                      <a:srgbClr val="FFFFFF"/>
                    </a:solidFill>
                  </a:tcPr>
                </a:tc>
                <a:extLst>
                  <a:ext uri="{0D108BD9-81ED-4DB2-BD59-A6C34878D82A}">
                    <a16:rowId xmlns:a16="http://schemas.microsoft.com/office/drawing/2014/main" val="10014"/>
                  </a:ext>
                </a:extLst>
              </a:tr>
            </a:tbl>
          </a:graphicData>
        </a:graphic>
      </p:graphicFrame>
      <p:sp>
        <p:nvSpPr>
          <p:cNvPr id="5" name="Rectangle 1"/>
          <p:cNvSpPr>
            <a:spLocks noChangeArrowheads="1"/>
          </p:cNvSpPr>
          <p:nvPr/>
        </p:nvSpPr>
        <p:spPr bwMode="auto">
          <a:xfrm>
            <a:off x="-28978949" y="-323165"/>
            <a:ext cx="411693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MX" sz="1800" b="0" i="0" u="none" strike="noStrike" cap="none" normalizeH="0" baseline="0">
                <a:ln>
                  <a:noFill/>
                </a:ln>
                <a:solidFill>
                  <a:schemeClr val="tx1"/>
                </a:solidFill>
                <a:effectLst/>
                <a:latin typeface="Arial" panose="020B0604020202020204" pitchFamily="34" charset="0"/>
              </a:rPr>
            </a:br>
            <a:endParaRPr kumimoji="0" lang="es-MX" sz="1800" b="0" i="0" u="none" strike="noStrike" cap="none" normalizeH="0" baseline="0">
              <a:ln>
                <a:noFill/>
              </a:ln>
              <a:solidFill>
                <a:schemeClr val="tx1"/>
              </a:solidFill>
              <a:effectLst/>
              <a:latin typeface="Arial" panose="020B0604020202020204" pitchFamily="34" charset="0"/>
            </a:endParaRPr>
          </a:p>
        </p:txBody>
      </p:sp>
      <p:sp>
        <p:nvSpPr>
          <p:cNvPr id="2" name="1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47</a:t>
            </a:fld>
            <a:endParaRPr lang="es-ES" altLang="es-MX"/>
          </a:p>
        </p:txBody>
      </p:sp>
    </p:spTree>
    <p:extLst>
      <p:ext uri="{BB962C8B-B14F-4D97-AF65-F5344CB8AC3E}">
        <p14:creationId xmlns:p14="http://schemas.microsoft.com/office/powerpoint/2010/main" val="1416061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72419" y="90535"/>
            <a:ext cx="12030489" cy="6681457"/>
          </a:xfrm>
          <a:prstGeom prst="rect">
            <a:avLst/>
          </a:prstGeom>
        </p:spPr>
      </p:pic>
      <p:sp>
        <p:nvSpPr>
          <p:cNvPr id="2" name="1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5</a:t>
            </a:fld>
            <a:endParaRPr lang="es-ES" altLang="es-MX"/>
          </a:p>
        </p:txBody>
      </p:sp>
    </p:spTree>
    <p:extLst>
      <p:ext uri="{BB962C8B-B14F-4D97-AF65-F5344CB8AC3E}">
        <p14:creationId xmlns:p14="http://schemas.microsoft.com/office/powerpoint/2010/main" val="863153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BMV</a:t>
            </a:r>
          </a:p>
        </p:txBody>
      </p:sp>
      <p:sp>
        <p:nvSpPr>
          <p:cNvPr id="3" name="Marcador de contenido 2"/>
          <p:cNvSpPr>
            <a:spLocks noGrp="1"/>
          </p:cNvSpPr>
          <p:nvPr>
            <p:ph idx="1"/>
          </p:nvPr>
        </p:nvSpPr>
        <p:spPr/>
        <p:txBody>
          <a:bodyPr>
            <a:normAutofit lnSpcReduction="10000"/>
          </a:bodyPr>
          <a:lstStyle/>
          <a:p>
            <a:pPr algn="just"/>
            <a:r>
              <a:rPr lang="es-MX" dirty="0"/>
              <a:t>La </a:t>
            </a:r>
            <a:r>
              <a:rPr lang="es-MX" b="1" dirty="0"/>
              <a:t>Bolsa Mexicana de Valores</a:t>
            </a:r>
            <a:r>
              <a:rPr lang="es-MX" dirty="0"/>
              <a:t> </a:t>
            </a:r>
            <a:r>
              <a:rPr lang="es-MX" b="1" dirty="0">
                <a:solidFill>
                  <a:srgbClr val="FFC000"/>
                </a:solidFill>
              </a:rPr>
              <a:t>tuvo su peor año en una década y perdió 15.5 por ciento en 2018, </a:t>
            </a:r>
            <a:r>
              <a:rPr lang="es-MX" dirty="0"/>
              <a:t>arrastrada por los mercados mundiales y la incertidumbre tras la llegada de </a:t>
            </a:r>
            <a:r>
              <a:rPr lang="es-MX" b="1" dirty="0"/>
              <a:t>Andrés Manuel López Obrador</a:t>
            </a:r>
            <a:r>
              <a:rPr lang="es-MX" dirty="0"/>
              <a:t> a la Presidencia.</a:t>
            </a:r>
          </a:p>
          <a:p>
            <a:pPr algn="just"/>
            <a:r>
              <a:rPr lang="es-MX" dirty="0"/>
              <a:t>De acuerdo con estadísticas de la Bolsa, esta es su mayor caída desde 2008, cuando retrocedió 24.23%. </a:t>
            </a:r>
            <a:r>
              <a:rPr lang="es-MX" b="1" dirty="0">
                <a:solidFill>
                  <a:srgbClr val="C00000"/>
                </a:solidFill>
              </a:rPr>
              <a:t>El mercado mexicano registró además en el periodo octubre-diciembre su peor trimestre en 17 años al acumular una pérdida del orden de 16.00%.</a:t>
            </a:r>
          </a:p>
        </p:txBody>
      </p:sp>
      <p:sp>
        <p:nvSpPr>
          <p:cNvPr id="4" name="3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6</a:t>
            </a:fld>
            <a:endParaRPr lang="es-ES" altLang="es-MX"/>
          </a:p>
        </p:txBody>
      </p:sp>
    </p:spTree>
    <p:extLst>
      <p:ext uri="{BB962C8B-B14F-4D97-AF65-F5344CB8AC3E}">
        <p14:creationId xmlns:p14="http://schemas.microsoft.com/office/powerpoint/2010/main" val="3205468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 y="1"/>
            <a:ext cx="12190412" cy="6857999"/>
          </a:xfrm>
          <a:prstGeom prst="rect">
            <a:avLst/>
          </a:prstGeom>
        </p:spPr>
      </p:pic>
      <p:sp>
        <p:nvSpPr>
          <p:cNvPr id="2" name="1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7</a:t>
            </a:fld>
            <a:endParaRPr lang="es-ES" altLang="es-MX"/>
          </a:p>
        </p:txBody>
      </p:sp>
    </p:spTree>
    <p:extLst>
      <p:ext uri="{BB962C8B-B14F-4D97-AF65-F5344CB8AC3E}">
        <p14:creationId xmlns:p14="http://schemas.microsoft.com/office/powerpoint/2010/main" val="912636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63367" y="72428"/>
            <a:ext cx="12048593" cy="6708618"/>
          </a:xfrm>
          <a:prstGeom prst="rect">
            <a:avLst/>
          </a:prstGeom>
        </p:spPr>
      </p:pic>
      <p:sp>
        <p:nvSpPr>
          <p:cNvPr id="2" name="1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8</a:t>
            </a:fld>
            <a:endParaRPr lang="es-ES" altLang="es-MX"/>
          </a:p>
        </p:txBody>
      </p:sp>
    </p:spTree>
    <p:extLst>
      <p:ext uri="{BB962C8B-B14F-4D97-AF65-F5344CB8AC3E}">
        <p14:creationId xmlns:p14="http://schemas.microsoft.com/office/powerpoint/2010/main" val="2586199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MX" sz="4000" dirty="0">
                <a:latin typeface="Arial" panose="020B0604020202020204" pitchFamily="34" charset="0"/>
                <a:cs typeface="Arial" panose="020B0604020202020204" pitchFamily="34" charset="0"/>
              </a:rPr>
              <a:t>CRITERIOS GENERALES DE POLÍTICA ECONÓMICA</a:t>
            </a:r>
          </a:p>
        </p:txBody>
      </p:sp>
      <p:sp>
        <p:nvSpPr>
          <p:cNvPr id="3" name="Marcador de contenido 2"/>
          <p:cNvSpPr>
            <a:spLocks noGrp="1"/>
          </p:cNvSpPr>
          <p:nvPr>
            <p:ph idx="1"/>
          </p:nvPr>
        </p:nvSpPr>
        <p:spPr/>
        <p:txBody>
          <a:bodyPr>
            <a:normAutofit fontScale="92500"/>
          </a:bodyPr>
          <a:lstStyle/>
          <a:p>
            <a:pPr algn="just">
              <a:buFont typeface="Wingdings" panose="05000000000000000000" pitchFamily="2" charset="2"/>
              <a:buChar char="Ø"/>
            </a:pPr>
            <a:r>
              <a:rPr lang="es-MX" dirty="0">
                <a:latin typeface="Arial" panose="020B0604020202020204" pitchFamily="34" charset="0"/>
                <a:cs typeface="Arial" panose="020B0604020202020204" pitchFamily="34" charset="0"/>
              </a:rPr>
              <a:t>Marco macroeconómico para 2019 prevé un </a:t>
            </a:r>
            <a:r>
              <a:rPr lang="es-MX" b="1" dirty="0">
                <a:solidFill>
                  <a:srgbClr val="FF0000"/>
                </a:solidFill>
                <a:latin typeface="Arial" panose="020B0604020202020204" pitchFamily="34" charset="0"/>
                <a:cs typeface="Arial" panose="020B0604020202020204" pitchFamily="34" charset="0"/>
              </a:rPr>
              <a:t>crecimiento económico de un rengo de entre 1.5 y 2.5%; inflación del 3.4% </a:t>
            </a:r>
            <a:r>
              <a:rPr lang="es-MX" dirty="0">
                <a:latin typeface="Arial" panose="020B0604020202020204" pitchFamily="34" charset="0"/>
                <a:cs typeface="Arial" panose="020B0604020202020204" pitchFamily="34" charset="0"/>
              </a:rPr>
              <a:t>y un </a:t>
            </a:r>
            <a:r>
              <a:rPr lang="es-MX" b="1" dirty="0">
                <a:solidFill>
                  <a:srgbClr val="FFC000"/>
                </a:solidFill>
                <a:latin typeface="Arial" panose="020B0604020202020204" pitchFamily="34" charset="0"/>
                <a:cs typeface="Arial" panose="020B0604020202020204" pitchFamily="34" charset="0"/>
              </a:rPr>
              <a:t>tipo de cambio en 20.00 pesos por dólar</a:t>
            </a:r>
            <a:r>
              <a:rPr lang="es-MX" dirty="0">
                <a:latin typeface="Arial" panose="020B0604020202020204" pitchFamily="34" charset="0"/>
                <a:cs typeface="Arial" panose="020B0604020202020204" pitchFamily="34" charset="0"/>
              </a:rPr>
              <a:t>.</a:t>
            </a:r>
          </a:p>
          <a:p>
            <a:pPr algn="just">
              <a:buFont typeface="Wingdings" panose="05000000000000000000" pitchFamily="2" charset="2"/>
              <a:buChar char="Ø"/>
            </a:pPr>
            <a:r>
              <a:rPr lang="es-MX" dirty="0">
                <a:latin typeface="Arial" panose="020B0604020202020204" pitchFamily="34" charset="0"/>
                <a:cs typeface="Arial" panose="020B0604020202020204" pitchFamily="34" charset="0"/>
              </a:rPr>
              <a:t>Asimismo, un </a:t>
            </a:r>
            <a:r>
              <a:rPr lang="es-MX" b="1" dirty="0">
                <a:solidFill>
                  <a:srgbClr val="C00000"/>
                </a:solidFill>
                <a:latin typeface="Arial" panose="020B0604020202020204" pitchFamily="34" charset="0"/>
                <a:cs typeface="Arial" panose="020B0604020202020204" pitchFamily="34" charset="0"/>
              </a:rPr>
              <a:t>precio de la mezcla mexicana de 55.00 dólares por barril</a:t>
            </a:r>
            <a:r>
              <a:rPr lang="es-MX" dirty="0">
                <a:latin typeface="Arial" panose="020B0604020202020204" pitchFamily="34" charset="0"/>
                <a:cs typeface="Arial" panose="020B0604020202020204" pitchFamily="34" charset="0"/>
              </a:rPr>
              <a:t>, con una plataforma de producción de petróleo de 1,847,000 barriles diarios.</a:t>
            </a:r>
          </a:p>
          <a:p>
            <a:pPr algn="just">
              <a:buFont typeface="Wingdings" panose="05000000000000000000" pitchFamily="2" charset="2"/>
              <a:buChar char="Ø"/>
            </a:pPr>
            <a:r>
              <a:rPr lang="es-MX" dirty="0">
                <a:latin typeface="Arial" panose="020B0604020202020204" pitchFamily="34" charset="0"/>
                <a:cs typeface="Arial" panose="020B0604020202020204" pitchFamily="34" charset="0"/>
              </a:rPr>
              <a:t>Asimismo, </a:t>
            </a:r>
            <a:r>
              <a:rPr lang="es-MX" sz="4200" b="1" dirty="0">
                <a:solidFill>
                  <a:srgbClr val="002060"/>
                </a:solidFill>
                <a:latin typeface="Arial" panose="020B0604020202020204" pitchFamily="34" charset="0"/>
                <a:cs typeface="Arial" panose="020B0604020202020204" pitchFamily="34" charset="0"/>
              </a:rPr>
              <a:t>prevé una mayor recaudación por los ingresos tributarios y no tributarios.</a:t>
            </a:r>
          </a:p>
          <a:p>
            <a:pPr>
              <a:buFont typeface="Wingdings" panose="05000000000000000000" pitchFamily="2" charset="2"/>
              <a:buChar char="Ø"/>
            </a:pPr>
            <a:endParaRPr lang="es-MX"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s-MX" dirty="0"/>
          </a:p>
        </p:txBody>
      </p:sp>
      <p:sp>
        <p:nvSpPr>
          <p:cNvPr id="4" name="3 Marcador de número de diapositiva"/>
          <p:cNvSpPr>
            <a:spLocks noGrp="1"/>
          </p:cNvSpPr>
          <p:nvPr>
            <p:ph type="sldNum" sz="quarter" idx="12"/>
          </p:nvPr>
        </p:nvSpPr>
        <p:spPr/>
        <p:txBody>
          <a:bodyPr/>
          <a:lstStyle/>
          <a:p>
            <a:pPr>
              <a:defRPr/>
            </a:pPr>
            <a:fld id="{D2123318-E567-4C48-8E36-97C7AA7CC42C}" type="slidenum">
              <a:rPr lang="es-ES" altLang="es-MX" smtClean="0"/>
              <a:pPr>
                <a:defRPr/>
              </a:pPr>
              <a:t>9</a:t>
            </a:fld>
            <a:endParaRPr lang="es-ES" altLang="es-MX"/>
          </a:p>
        </p:txBody>
      </p:sp>
    </p:spTree>
    <p:extLst>
      <p:ext uri="{BB962C8B-B14F-4D97-AF65-F5344CB8AC3E}">
        <p14:creationId xmlns:p14="http://schemas.microsoft.com/office/powerpoint/2010/main" val="348120243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6049</TotalTime>
  <Words>2926</Words>
  <Application>Microsoft Office PowerPoint</Application>
  <PresentationFormat>Personalizado</PresentationFormat>
  <Paragraphs>460</Paragraphs>
  <Slides>47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47</vt:i4>
      </vt:variant>
    </vt:vector>
  </HeadingPairs>
  <TitlesOfParts>
    <vt:vector size="53" baseType="lpstr">
      <vt:lpstr>Algerian</vt:lpstr>
      <vt:lpstr>Arial</vt:lpstr>
      <vt:lpstr>Calibri</vt:lpstr>
      <vt:lpstr>Lato</vt:lpstr>
      <vt:lpstr>Wingdings</vt:lpstr>
      <vt:lpstr>Tema de Office</vt:lpstr>
      <vt:lpstr>Presentación de PowerPoint</vt:lpstr>
      <vt:lpstr>PAQUETE ECONÓMICO 2019</vt:lpstr>
      <vt:lpstr>Presentación de PowerPoint</vt:lpstr>
      <vt:lpstr>Presentación de PowerPoint</vt:lpstr>
      <vt:lpstr>Presentación de PowerPoint</vt:lpstr>
      <vt:lpstr>BMV</vt:lpstr>
      <vt:lpstr>Presentación de PowerPoint</vt:lpstr>
      <vt:lpstr>Presentación de PowerPoint</vt:lpstr>
      <vt:lpstr>CRITERIOS GENERALES DE POLÍTICA ECONÓMICA</vt:lpstr>
      <vt:lpstr>ENTORNO ECONÓMICO 2019</vt:lpstr>
      <vt:lpstr>Presentación de PowerPoint</vt:lpstr>
      <vt:lpstr>Presentación de PowerPoint</vt:lpstr>
      <vt:lpstr>RECARGOS</vt:lpstr>
      <vt:lpstr>Presentación de PowerPoint</vt:lpstr>
      <vt:lpstr>Presentación de PowerPoint</vt:lpstr>
      <vt:lpstr>DEDUCCIÓN EN AUTOMOVILES </vt:lpstr>
      <vt:lpstr>ESTÍMULOS FISCALES 2019</vt:lpstr>
      <vt:lpstr>ESTÍMULOS FISCALES ARTÍCULO 16 LIF 2019</vt:lpstr>
      <vt:lpstr>ESTÍMULOS FISCALES </vt:lpstr>
      <vt:lpstr>ESTÍMULOS FISCALES </vt:lpstr>
      <vt:lpstr>ESTÍMULOS FISCALES</vt:lpstr>
      <vt:lpstr>ESTÍMULOS FISCALES</vt:lpstr>
      <vt:lpstr>ESTÍMULOS FISCALES</vt:lpstr>
      <vt:lpstr>ESTÍMULOS FISCALES</vt:lpstr>
      <vt:lpstr>ESTÍMULOS FISCALES</vt:lpstr>
      <vt:lpstr>ESTÍMULOS FISCALES</vt:lpstr>
      <vt:lpstr>ESTÍMULOS FISCALES</vt:lpstr>
      <vt:lpstr>ESTÍMULOS FISCALES</vt:lpstr>
      <vt:lpstr>RETENCIÓN DE ISR POR INTERESES</vt:lpstr>
      <vt:lpstr>ESTÍMULO FISCAL (RIF) ART. 23 LIF</vt:lpstr>
      <vt:lpstr>Tabla de porcentajes para determinar el IVA a pagar </vt:lpstr>
      <vt:lpstr>Tabla de porcentajes para determinar el IEPS a pagar</vt:lpstr>
      <vt:lpstr>ESTÍMULO FISCAL</vt:lpstr>
      <vt:lpstr>ESTÍMULO FISCAL (RIF) ART. 23 LIF</vt:lpstr>
      <vt:lpstr>Presentación de PowerPoint</vt:lpstr>
      <vt:lpstr>ARTÍCULO 25 LIF</vt:lpstr>
      <vt:lpstr>ARTÍCULO 25 LIF</vt:lpstr>
      <vt:lpstr>COMPENSACIÓN </vt:lpstr>
      <vt:lpstr>PRESUPUESTO DE GASTOS FISCALES</vt:lpstr>
      <vt:lpstr>PRESUPUESTO DE GASTOS FISCALES</vt:lpstr>
      <vt:lpstr>PRESUPUESTO DE GASTOS FISCALES</vt:lpstr>
      <vt:lpstr>PRESUPUESTO DE GASTOS FISCALES</vt:lpstr>
      <vt:lpstr>PRESUPUESTO DE GASTOS FISCALES</vt:lpstr>
      <vt:lpstr>FONDO DE COMPENSACIÓN</vt:lpstr>
      <vt:lpstr>LFPIORPI</vt:lpstr>
      <vt:lpstr>LFPIORPI</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bautista</dc:creator>
  <cp:lastModifiedBy>Ramiro Ortega Campos</cp:lastModifiedBy>
  <cp:revision>400</cp:revision>
  <cp:lastPrinted>2019-01-10T01:48:14Z</cp:lastPrinted>
  <dcterms:created xsi:type="dcterms:W3CDTF">2013-02-02T01:21:06Z</dcterms:created>
  <dcterms:modified xsi:type="dcterms:W3CDTF">2019-01-29T15:05:51Z</dcterms:modified>
</cp:coreProperties>
</file>